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handoutMasterIdLst>
    <p:handoutMasterId r:id="rId42"/>
  </p:handoutMasterIdLst>
  <p:sldIdLst>
    <p:sldId id="256" r:id="rId5"/>
    <p:sldId id="447" r:id="rId6"/>
    <p:sldId id="450" r:id="rId7"/>
    <p:sldId id="557" r:id="rId8"/>
    <p:sldId id="614" r:id="rId9"/>
    <p:sldId id="559" r:id="rId10"/>
    <p:sldId id="613" r:id="rId11"/>
    <p:sldId id="454" r:id="rId12"/>
    <p:sldId id="455" r:id="rId13"/>
    <p:sldId id="456" r:id="rId14"/>
    <p:sldId id="457" r:id="rId15"/>
    <p:sldId id="458" r:id="rId16"/>
    <p:sldId id="390" r:id="rId17"/>
    <p:sldId id="461" r:id="rId18"/>
    <p:sldId id="308" r:id="rId19"/>
    <p:sldId id="442" r:id="rId20"/>
    <p:sldId id="443" r:id="rId21"/>
    <p:sldId id="444" r:id="rId22"/>
    <p:sldId id="445" r:id="rId23"/>
    <p:sldId id="261" r:id="rId24"/>
    <p:sldId id="448" r:id="rId25"/>
    <p:sldId id="460" r:id="rId26"/>
    <p:sldId id="283" r:id="rId27"/>
    <p:sldId id="280" r:id="rId28"/>
    <p:sldId id="449" r:id="rId29"/>
    <p:sldId id="298" r:id="rId30"/>
    <p:sldId id="464" r:id="rId31"/>
    <p:sldId id="279" r:id="rId32"/>
    <p:sldId id="465" r:id="rId33"/>
    <p:sldId id="281" r:id="rId34"/>
    <p:sldId id="286" r:id="rId35"/>
    <p:sldId id="284" r:id="rId36"/>
    <p:sldId id="285" r:id="rId37"/>
    <p:sldId id="287" r:id="rId38"/>
    <p:sldId id="466" r:id="rId39"/>
    <p:sldId id="463" r:id="rId40"/>
  </p:sldIdLst>
  <p:sldSz cx="12192000" cy="6858000"/>
  <p:notesSz cx="6858000" cy="99456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0830" autoAdjust="0"/>
  </p:normalViewPr>
  <p:slideViewPr>
    <p:cSldViewPr>
      <p:cViewPr varScale="1">
        <p:scale>
          <a:sx n="78" d="100"/>
          <a:sy n="78" d="100"/>
        </p:scale>
        <p:origin x="878" y="7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60" d="100"/>
          <a:sy n="60" d="100"/>
        </p:scale>
        <p:origin x="326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A8BA1-0506-402A-A2E0-A6E6C28B58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A3683F-322D-4DFB-9609-E605A7C4D37B}">
      <dgm:prSet custT="1"/>
      <dgm:spPr/>
      <dgm:t>
        <a:bodyPr/>
        <a:lstStyle/>
        <a:p>
          <a:r>
            <a:rPr lang="en-GB" sz="2400" b="1" dirty="0"/>
            <a:t>This Evening Will Cover:    </a:t>
          </a:r>
          <a:r>
            <a:rPr lang="en-GB" sz="2400" dirty="0"/>
            <a:t>                       </a:t>
          </a:r>
          <a:endParaRPr lang="en-US" sz="2400" dirty="0"/>
        </a:p>
      </dgm:t>
    </dgm:pt>
    <dgm:pt modelId="{02AB065A-8CF6-4DC2-A255-D762CE5D8640}" type="parTrans" cxnId="{D734EB81-7193-480C-B678-22E8DA8104D3}">
      <dgm:prSet/>
      <dgm:spPr/>
      <dgm:t>
        <a:bodyPr/>
        <a:lstStyle/>
        <a:p>
          <a:endParaRPr lang="en-US"/>
        </a:p>
      </dgm:t>
    </dgm:pt>
    <dgm:pt modelId="{010F57FA-D389-44E4-A3F0-81D955BD81E2}" type="sibTrans" cxnId="{D734EB81-7193-480C-B678-22E8DA8104D3}">
      <dgm:prSet/>
      <dgm:spPr/>
      <dgm:t>
        <a:bodyPr/>
        <a:lstStyle/>
        <a:p>
          <a:endParaRPr lang="en-US"/>
        </a:p>
      </dgm:t>
    </dgm:pt>
    <dgm:pt modelId="{F525F348-133F-4C8B-A5D2-C4236805BA8E}">
      <dgm:prSet custT="1"/>
      <dgm:spPr/>
      <dgm:t>
        <a:bodyPr/>
        <a:lstStyle/>
        <a:p>
          <a:r>
            <a:rPr lang="en-GB" sz="2500" b="1" dirty="0"/>
            <a:t>EAHSN Role </a:t>
          </a:r>
          <a:r>
            <a:rPr lang="en-GB" sz="2000" b="1" dirty="0"/>
            <a:t>(Sophie Castle-Clarke, EAHSN)</a:t>
          </a:r>
          <a:endParaRPr lang="en-US" sz="2000" dirty="0"/>
        </a:p>
      </dgm:t>
    </dgm:pt>
    <dgm:pt modelId="{909E4A0F-5995-4546-B351-E21C42121363}" type="parTrans" cxnId="{8252C28A-4799-4501-8928-BE384AC57BEE}">
      <dgm:prSet/>
      <dgm:spPr/>
      <dgm:t>
        <a:bodyPr/>
        <a:lstStyle/>
        <a:p>
          <a:endParaRPr lang="en-US"/>
        </a:p>
      </dgm:t>
    </dgm:pt>
    <dgm:pt modelId="{570A1040-0D1D-435B-9043-449D8AFBACB1}" type="sibTrans" cxnId="{8252C28A-4799-4501-8928-BE384AC57BEE}">
      <dgm:prSet/>
      <dgm:spPr/>
      <dgm:t>
        <a:bodyPr/>
        <a:lstStyle/>
        <a:p>
          <a:endParaRPr lang="en-US"/>
        </a:p>
      </dgm:t>
    </dgm:pt>
    <dgm:pt modelId="{8A34E072-1F5A-4A16-8C7B-B351F4AF265D}">
      <dgm:prSet custT="1"/>
      <dgm:spPr/>
      <dgm:t>
        <a:bodyPr/>
        <a:lstStyle/>
        <a:p>
          <a:r>
            <a:rPr lang="en-GB" sz="2000" dirty="0"/>
            <a:t>Overview of Progress in the region and impact to date</a:t>
          </a:r>
          <a:endParaRPr lang="en-US" sz="2000" dirty="0"/>
        </a:p>
      </dgm:t>
    </dgm:pt>
    <dgm:pt modelId="{7CAC8C11-F0F1-49E8-A9B3-9275ECDBF9A7}" type="parTrans" cxnId="{A91BCFB7-2512-4059-B986-927FBFF69496}">
      <dgm:prSet/>
      <dgm:spPr/>
      <dgm:t>
        <a:bodyPr/>
        <a:lstStyle/>
        <a:p>
          <a:endParaRPr lang="en-US"/>
        </a:p>
      </dgm:t>
    </dgm:pt>
    <dgm:pt modelId="{5360FFEA-69D6-4A38-BB8B-36C337751924}" type="sibTrans" cxnId="{A91BCFB7-2512-4059-B986-927FBFF69496}">
      <dgm:prSet/>
      <dgm:spPr/>
      <dgm:t>
        <a:bodyPr/>
        <a:lstStyle/>
        <a:p>
          <a:endParaRPr lang="en-US"/>
        </a:p>
      </dgm:t>
    </dgm:pt>
    <dgm:pt modelId="{FC01AA0B-4989-46AA-99F4-CB128E7C4D22}">
      <dgm:prSet custT="1"/>
      <dgm:spPr/>
      <dgm:t>
        <a:bodyPr/>
        <a:lstStyle/>
        <a:p>
          <a:r>
            <a:rPr lang="en-GB" sz="2000" dirty="0"/>
            <a:t>Evidence from Published Studies		</a:t>
          </a:r>
          <a:r>
            <a:rPr lang="en-GB" sz="2000" dirty="0">
              <a:sym typeface="Symbol" panose="05050102010706020507" pitchFamily="18" charset="2"/>
            </a:rPr>
            <a:t> Local Case Study</a:t>
          </a:r>
          <a:endParaRPr lang="en-US" sz="2000" dirty="0"/>
        </a:p>
      </dgm:t>
    </dgm:pt>
    <dgm:pt modelId="{FA40FF8D-27AA-4309-8BC7-028C9F3131D4}" type="parTrans" cxnId="{E6013871-3BF6-4FDF-9D4B-A90CBAD41D7D}">
      <dgm:prSet/>
      <dgm:spPr/>
      <dgm:t>
        <a:bodyPr/>
        <a:lstStyle/>
        <a:p>
          <a:endParaRPr lang="en-US"/>
        </a:p>
      </dgm:t>
    </dgm:pt>
    <dgm:pt modelId="{9B246935-F7E4-4396-9C8D-FBEC6B31A272}" type="sibTrans" cxnId="{E6013871-3BF6-4FDF-9D4B-A90CBAD41D7D}">
      <dgm:prSet/>
      <dgm:spPr/>
      <dgm:t>
        <a:bodyPr/>
        <a:lstStyle/>
        <a:p>
          <a:endParaRPr lang="en-US"/>
        </a:p>
      </dgm:t>
    </dgm:pt>
    <dgm:pt modelId="{00759EFA-FF36-43C8-99E6-7274424F51E2}">
      <dgm:prSet custT="1"/>
      <dgm:spPr/>
      <dgm:t>
        <a:bodyPr/>
        <a:lstStyle/>
        <a:p>
          <a:r>
            <a:rPr lang="en-GB" sz="2500" b="1" dirty="0"/>
            <a:t>DMS &amp; Community Pharmacy </a:t>
          </a:r>
          <a:r>
            <a:rPr lang="en-GB" sz="2000" b="1" dirty="0"/>
            <a:t>(Rita Bali, </a:t>
          </a:r>
          <a:r>
            <a:rPr lang="en-GB" sz="2000" b="1" dirty="0" err="1"/>
            <a:t>Cambs</a:t>
          </a:r>
          <a:r>
            <a:rPr lang="en-GB" sz="2000" b="1" dirty="0"/>
            <a:t> and PB LPC)</a:t>
          </a:r>
          <a:endParaRPr lang="en-US" sz="2000" dirty="0"/>
        </a:p>
      </dgm:t>
    </dgm:pt>
    <dgm:pt modelId="{DD4FD64B-893B-4952-B28B-3F8A38AC30FA}" type="parTrans" cxnId="{67D0864B-1468-43B8-80CF-100423925788}">
      <dgm:prSet/>
      <dgm:spPr/>
      <dgm:t>
        <a:bodyPr/>
        <a:lstStyle/>
        <a:p>
          <a:endParaRPr lang="en-US"/>
        </a:p>
      </dgm:t>
    </dgm:pt>
    <dgm:pt modelId="{38214338-F078-467B-99E5-20C6462FFFE2}" type="sibTrans" cxnId="{67D0864B-1468-43B8-80CF-100423925788}">
      <dgm:prSet/>
      <dgm:spPr/>
      <dgm:t>
        <a:bodyPr/>
        <a:lstStyle/>
        <a:p>
          <a:endParaRPr lang="en-US"/>
        </a:p>
      </dgm:t>
    </dgm:pt>
    <dgm:pt modelId="{14DF564C-9430-429E-AC3D-873BF178A892}">
      <dgm:prSet/>
      <dgm:spPr/>
      <dgm:t>
        <a:bodyPr/>
        <a:lstStyle/>
        <a:p>
          <a:r>
            <a:rPr lang="en-GB" sz="2500" b="1" dirty="0"/>
            <a:t>Close</a:t>
          </a:r>
          <a:r>
            <a:rPr lang="en-GB" sz="2500" dirty="0"/>
            <a:t> (8.30pm)</a:t>
          </a:r>
          <a:endParaRPr lang="en-US" sz="2500" dirty="0"/>
        </a:p>
      </dgm:t>
    </dgm:pt>
    <dgm:pt modelId="{E78D6380-8557-499B-A7BB-3CD3D7E9F8A9}" type="parTrans" cxnId="{E903D7E7-0C24-4F45-92F4-C2712076BE95}">
      <dgm:prSet/>
      <dgm:spPr/>
      <dgm:t>
        <a:bodyPr/>
        <a:lstStyle/>
        <a:p>
          <a:endParaRPr lang="en-US"/>
        </a:p>
      </dgm:t>
    </dgm:pt>
    <dgm:pt modelId="{E6666695-5FC3-4F70-9F8C-408A8F98997F}" type="sibTrans" cxnId="{E903D7E7-0C24-4F45-92F4-C2712076BE95}">
      <dgm:prSet/>
      <dgm:spPr/>
      <dgm:t>
        <a:bodyPr/>
        <a:lstStyle/>
        <a:p>
          <a:endParaRPr lang="en-US"/>
        </a:p>
      </dgm:t>
    </dgm:pt>
    <dgm:pt modelId="{746E0DC9-A548-48B2-A191-EF3E52E438AA}">
      <dgm:prSet/>
      <dgm:spPr/>
      <dgm:t>
        <a:bodyPr/>
        <a:lstStyle/>
        <a:p>
          <a:r>
            <a:rPr lang="en-US" sz="2500" dirty="0"/>
            <a:t>Welcome and Introductions</a:t>
          </a:r>
        </a:p>
      </dgm:t>
    </dgm:pt>
    <dgm:pt modelId="{3170A514-892B-400D-9C03-8C847540F71B}" type="parTrans" cxnId="{97D45771-53C7-4394-90D4-41161FF707C1}">
      <dgm:prSet/>
      <dgm:spPr/>
      <dgm:t>
        <a:bodyPr/>
        <a:lstStyle/>
        <a:p>
          <a:endParaRPr lang="en-GB"/>
        </a:p>
      </dgm:t>
    </dgm:pt>
    <dgm:pt modelId="{42EB253B-086B-4849-AEE6-0447BEE05DF8}" type="sibTrans" cxnId="{97D45771-53C7-4394-90D4-41161FF707C1}">
      <dgm:prSet/>
      <dgm:spPr/>
      <dgm:t>
        <a:bodyPr/>
        <a:lstStyle/>
        <a:p>
          <a:endParaRPr lang="en-GB"/>
        </a:p>
      </dgm:t>
    </dgm:pt>
    <dgm:pt modelId="{541AC114-D93F-439B-84C3-687A26066A7E}">
      <dgm:prSet/>
      <dgm:spPr/>
      <dgm:t>
        <a:bodyPr/>
        <a:lstStyle/>
        <a:p>
          <a:r>
            <a:rPr lang="en-GB" sz="2500" b="1" dirty="0"/>
            <a:t>Q&amp;As</a:t>
          </a:r>
          <a:endParaRPr lang="en-US" sz="2500" dirty="0"/>
        </a:p>
      </dgm:t>
    </dgm:pt>
    <dgm:pt modelId="{9725BABD-52BC-4627-B31E-2D578A0E001B}" type="parTrans" cxnId="{E7E4AC1F-0A5B-4B04-9C69-C28EBFEC6739}">
      <dgm:prSet/>
      <dgm:spPr/>
      <dgm:t>
        <a:bodyPr/>
        <a:lstStyle/>
        <a:p>
          <a:endParaRPr lang="en-GB"/>
        </a:p>
      </dgm:t>
    </dgm:pt>
    <dgm:pt modelId="{BBAF074D-22AE-47E4-B194-8BFA40110995}" type="sibTrans" cxnId="{E7E4AC1F-0A5B-4B04-9C69-C28EBFEC6739}">
      <dgm:prSet/>
      <dgm:spPr/>
      <dgm:t>
        <a:bodyPr/>
        <a:lstStyle/>
        <a:p>
          <a:endParaRPr lang="en-GB"/>
        </a:p>
      </dgm:t>
    </dgm:pt>
    <dgm:pt modelId="{5058BD16-A8D1-4193-B738-4D037BA9CFAD}">
      <dgm:prSet custT="1"/>
      <dgm:spPr/>
      <dgm:t>
        <a:bodyPr/>
        <a:lstStyle/>
        <a:p>
          <a:r>
            <a:rPr lang="en-GB" sz="2500" b="1" dirty="0"/>
            <a:t>DMS &amp; Hospital Overview </a:t>
          </a:r>
          <a:r>
            <a:rPr lang="en-GB" sz="2000" b="1" dirty="0"/>
            <a:t>(Paul Selby, </a:t>
          </a:r>
          <a:r>
            <a:rPr lang="en-GB" sz="2000" b="1" dirty="0" err="1"/>
            <a:t>CUH</a:t>
          </a:r>
          <a:r>
            <a:rPr lang="en-GB" sz="2000" b="1" dirty="0"/>
            <a:t>)</a:t>
          </a:r>
          <a:endParaRPr lang="en-US" sz="2000" dirty="0"/>
        </a:p>
      </dgm:t>
    </dgm:pt>
    <dgm:pt modelId="{E8E31E3A-7E65-426B-BC54-632EC914C3BD}" type="parTrans" cxnId="{D86F7B89-5C2A-4004-9585-B7160E233E7C}">
      <dgm:prSet/>
      <dgm:spPr/>
      <dgm:t>
        <a:bodyPr/>
        <a:lstStyle/>
        <a:p>
          <a:endParaRPr lang="en-GB"/>
        </a:p>
      </dgm:t>
    </dgm:pt>
    <dgm:pt modelId="{C93ABD6A-9AF2-48D2-B6D9-7AE62C00AA5A}" type="sibTrans" cxnId="{D86F7B89-5C2A-4004-9585-B7160E233E7C}">
      <dgm:prSet/>
      <dgm:spPr/>
      <dgm:t>
        <a:bodyPr/>
        <a:lstStyle/>
        <a:p>
          <a:endParaRPr lang="en-GB"/>
        </a:p>
      </dgm:t>
    </dgm:pt>
    <dgm:pt modelId="{D77BC19D-606B-4C55-B43D-65CC2031002E}">
      <dgm:prSet custT="1"/>
      <dgm:spPr/>
      <dgm:t>
        <a:bodyPr/>
        <a:lstStyle/>
        <a:p>
          <a:r>
            <a:rPr lang="en-US" sz="2000" dirty="0"/>
            <a:t>What is DMS? Background &amp; Aims of the service</a:t>
          </a:r>
        </a:p>
      </dgm:t>
    </dgm:pt>
    <dgm:pt modelId="{A38C11B0-1684-4F30-A3CB-F0A359EF77E8}" type="parTrans" cxnId="{FB805591-3078-4FA9-9D73-9228F84A5A39}">
      <dgm:prSet/>
      <dgm:spPr/>
      <dgm:t>
        <a:bodyPr/>
        <a:lstStyle/>
        <a:p>
          <a:endParaRPr lang="en-GB"/>
        </a:p>
      </dgm:t>
    </dgm:pt>
    <dgm:pt modelId="{915AFBFD-9BEC-4A7F-AB40-2FE851105540}" type="sibTrans" cxnId="{FB805591-3078-4FA9-9D73-9228F84A5A39}">
      <dgm:prSet/>
      <dgm:spPr/>
      <dgm:t>
        <a:bodyPr/>
        <a:lstStyle/>
        <a:p>
          <a:endParaRPr lang="en-GB"/>
        </a:p>
      </dgm:t>
    </dgm:pt>
    <dgm:pt modelId="{77ED9731-C674-48B5-BC6B-FA7F02A8F7B1}">
      <dgm:prSet custT="1"/>
      <dgm:spPr/>
      <dgm:t>
        <a:bodyPr/>
        <a:lstStyle/>
        <a:p>
          <a:r>
            <a:rPr lang="en-US" sz="2000" dirty="0"/>
            <a:t>Community Pharmacy requirements		</a:t>
          </a:r>
          <a:r>
            <a:rPr lang="en-GB" sz="2000" dirty="0">
              <a:sym typeface="Symbol" panose="05050102010706020507" pitchFamily="18" charset="2"/>
            </a:rPr>
            <a:t> Referral Method</a:t>
          </a:r>
          <a:endParaRPr lang="en-US" sz="2000" dirty="0"/>
        </a:p>
      </dgm:t>
    </dgm:pt>
    <dgm:pt modelId="{936D9020-EBEB-40F6-9571-0EEE9440BB2A}" type="parTrans" cxnId="{670803B2-BB06-48D3-A2D8-C4F97E49D39B}">
      <dgm:prSet/>
      <dgm:spPr/>
      <dgm:t>
        <a:bodyPr/>
        <a:lstStyle/>
        <a:p>
          <a:endParaRPr lang="en-GB"/>
        </a:p>
      </dgm:t>
    </dgm:pt>
    <dgm:pt modelId="{991EB20A-1320-4014-AF16-7EA153B1764D}" type="sibTrans" cxnId="{670803B2-BB06-48D3-A2D8-C4F97E49D39B}">
      <dgm:prSet/>
      <dgm:spPr/>
      <dgm:t>
        <a:bodyPr/>
        <a:lstStyle/>
        <a:p>
          <a:endParaRPr lang="en-GB"/>
        </a:p>
      </dgm:t>
    </dgm:pt>
    <dgm:pt modelId="{2C1FA127-31CD-4050-8398-A324CCE93CC4}">
      <dgm:prSet custT="1"/>
      <dgm:spPr/>
      <dgm:t>
        <a:bodyPr/>
        <a:lstStyle/>
        <a:p>
          <a:pPr>
            <a:buFont typeface="Arial" panose="020B0604020202020204" pitchFamily="34" charset="0"/>
            <a:buNone/>
          </a:pPr>
          <a:r>
            <a:rPr lang="en-GB" sz="2000" dirty="0">
              <a:sym typeface="Symbol" panose="05050102010706020507" pitchFamily="18" charset="2"/>
            </a:rPr>
            <a:t> </a:t>
          </a:r>
          <a:r>
            <a:rPr lang="en-GB" sz="2000" dirty="0"/>
            <a:t>Patient and Trust benefits		</a:t>
          </a:r>
          <a:r>
            <a:rPr lang="en-GB" sz="2000" dirty="0">
              <a:sym typeface="Symbol" panose="05050102010706020507" pitchFamily="18" charset="2"/>
            </a:rPr>
            <a:t> </a:t>
          </a:r>
          <a:r>
            <a:rPr lang="en-GB" sz="2000" dirty="0"/>
            <a:t>Referral Criteria</a:t>
          </a:r>
          <a:endParaRPr lang="en-US" sz="2000" dirty="0"/>
        </a:p>
      </dgm:t>
    </dgm:pt>
    <dgm:pt modelId="{49AD039A-EA66-4B26-8705-6FC9F0CBF6D4}" type="parTrans" cxnId="{7DABA77A-66A3-4D2E-BDF4-DA3D59C68FD3}">
      <dgm:prSet/>
      <dgm:spPr/>
      <dgm:t>
        <a:bodyPr/>
        <a:lstStyle/>
        <a:p>
          <a:endParaRPr lang="en-GB"/>
        </a:p>
      </dgm:t>
    </dgm:pt>
    <dgm:pt modelId="{AEDE1759-CB6C-49C9-AF00-43545A74C7F0}" type="sibTrans" cxnId="{7DABA77A-66A3-4D2E-BDF4-DA3D59C68FD3}">
      <dgm:prSet/>
      <dgm:spPr/>
      <dgm:t>
        <a:bodyPr/>
        <a:lstStyle/>
        <a:p>
          <a:endParaRPr lang="en-GB"/>
        </a:p>
      </dgm:t>
    </dgm:pt>
    <dgm:pt modelId="{F5657FD4-8460-4F5E-92A4-4A5A26A11983}">
      <dgm:prSet custT="1"/>
      <dgm:spPr/>
      <dgm:t>
        <a:bodyPr/>
        <a:lstStyle/>
        <a:p>
          <a:r>
            <a:rPr lang="en-GB" sz="2000" dirty="0"/>
            <a:t>PharmOutcomes				</a:t>
          </a:r>
          <a:r>
            <a:rPr lang="en-GB" sz="2000" dirty="0">
              <a:sym typeface="Symbol" panose="05050102010706020507" pitchFamily="18" charset="2"/>
            </a:rPr>
            <a:t> </a:t>
          </a:r>
          <a:r>
            <a:rPr lang="en-GB" sz="2000" dirty="0"/>
            <a:t>Funding</a:t>
          </a:r>
          <a:endParaRPr lang="en-US" sz="2000" dirty="0"/>
        </a:p>
      </dgm:t>
    </dgm:pt>
    <dgm:pt modelId="{2976404B-9038-4E3D-BE3D-4C9D0DF28E6F}" type="parTrans" cxnId="{14A56CF4-313E-438C-94BF-5E84118363A8}">
      <dgm:prSet/>
      <dgm:spPr/>
      <dgm:t>
        <a:bodyPr/>
        <a:lstStyle/>
        <a:p>
          <a:endParaRPr lang="en-GB"/>
        </a:p>
      </dgm:t>
    </dgm:pt>
    <dgm:pt modelId="{FAC1A433-BC65-41A6-862D-86AA02C72775}" type="sibTrans" cxnId="{14A56CF4-313E-438C-94BF-5E84118363A8}">
      <dgm:prSet/>
      <dgm:spPr/>
      <dgm:t>
        <a:bodyPr/>
        <a:lstStyle/>
        <a:p>
          <a:endParaRPr lang="en-GB"/>
        </a:p>
      </dgm:t>
    </dgm:pt>
    <dgm:pt modelId="{C892C3B4-AA53-4A4C-A0CB-75AE379896A0}" type="pres">
      <dgm:prSet presAssocID="{A4FA8BA1-0506-402A-A2E0-A6E6C28B5848}" presName="linear" presStyleCnt="0">
        <dgm:presLayoutVars>
          <dgm:dir/>
          <dgm:animLvl val="lvl"/>
          <dgm:resizeHandles val="exact"/>
        </dgm:presLayoutVars>
      </dgm:prSet>
      <dgm:spPr/>
    </dgm:pt>
    <dgm:pt modelId="{85DF5885-0E3F-4A47-9732-7B035A12EA1D}" type="pres">
      <dgm:prSet presAssocID="{A5A3683F-322D-4DFB-9609-E605A7C4D37B}" presName="parentLin" presStyleCnt="0"/>
      <dgm:spPr/>
    </dgm:pt>
    <dgm:pt modelId="{AFB61D8F-9F11-4BCC-AEF7-77DF93E419A8}" type="pres">
      <dgm:prSet presAssocID="{A5A3683F-322D-4DFB-9609-E605A7C4D37B}" presName="parentLeftMargin" presStyleLbl="node1" presStyleIdx="0" presStyleCnt="1"/>
      <dgm:spPr/>
    </dgm:pt>
    <dgm:pt modelId="{4E6E39C3-C10E-457B-83EE-D118E7F95ECB}" type="pres">
      <dgm:prSet presAssocID="{A5A3683F-322D-4DFB-9609-E605A7C4D37B}" presName="parentText" presStyleLbl="node1" presStyleIdx="0" presStyleCnt="1" custScaleX="104903" custScaleY="364670" custLinFactY="-100000" custLinFactNeighborX="-31588" custLinFactNeighborY="-129504">
        <dgm:presLayoutVars>
          <dgm:chMax val="0"/>
          <dgm:bulletEnabled val="1"/>
        </dgm:presLayoutVars>
      </dgm:prSet>
      <dgm:spPr/>
    </dgm:pt>
    <dgm:pt modelId="{08E87588-419E-4FF7-ADA2-09375CF51C0A}" type="pres">
      <dgm:prSet presAssocID="{A5A3683F-322D-4DFB-9609-E605A7C4D37B}" presName="negativeSpace" presStyleCnt="0"/>
      <dgm:spPr/>
    </dgm:pt>
    <dgm:pt modelId="{E956A8A8-69C4-4B97-8FFC-53DB87957F46}" type="pres">
      <dgm:prSet presAssocID="{A5A3683F-322D-4DFB-9609-E605A7C4D37B}" presName="childText" presStyleLbl="conFgAcc1" presStyleIdx="0" presStyleCnt="1" custScaleY="115380" custLinFactY="1109" custLinFactNeighborY="100000">
        <dgm:presLayoutVars>
          <dgm:bulletEnabled val="1"/>
        </dgm:presLayoutVars>
      </dgm:prSet>
      <dgm:spPr/>
    </dgm:pt>
  </dgm:ptLst>
  <dgm:cxnLst>
    <dgm:cxn modelId="{9F29640A-F10B-4C9E-8218-B5043847FE3D}" type="presOf" srcId="{D77BC19D-606B-4C55-B43D-65CC2031002E}" destId="{E956A8A8-69C4-4B97-8FFC-53DB87957F46}" srcOrd="0" destOrd="5" presId="urn:microsoft.com/office/officeart/2005/8/layout/list1"/>
    <dgm:cxn modelId="{375D2B0B-AB3F-4BE9-B727-5BD7583AD8D0}" type="presOf" srcId="{77ED9731-C674-48B5-BC6B-FA7F02A8F7B1}" destId="{E956A8A8-69C4-4B97-8FFC-53DB87957F46}" srcOrd="0" destOrd="6" presId="urn:microsoft.com/office/officeart/2005/8/layout/list1"/>
    <dgm:cxn modelId="{E7E4AC1F-0A5B-4B04-9C69-C28EBFEC6739}" srcId="{A5A3683F-322D-4DFB-9609-E605A7C4D37B}" destId="{541AC114-D93F-439B-84C3-687A26066A7E}" srcOrd="10" destOrd="0" parTransId="{9725BABD-52BC-4627-B31E-2D578A0E001B}" sibTransId="{BBAF074D-22AE-47E4-B194-8BFA40110995}"/>
    <dgm:cxn modelId="{29B3D930-EA80-4CE3-A0E3-53CF528B2A98}" type="presOf" srcId="{2C1FA127-31CD-4050-8398-A324CCE93CC4}" destId="{E956A8A8-69C4-4B97-8FFC-53DB87957F46}" srcOrd="0" destOrd="9" presId="urn:microsoft.com/office/officeart/2005/8/layout/list1"/>
    <dgm:cxn modelId="{D564063D-26CD-434A-9328-7D6629666C9A}" type="presOf" srcId="{00759EFA-FF36-43C8-99E6-7274424F51E2}" destId="{E956A8A8-69C4-4B97-8FFC-53DB87957F46}" srcOrd="0" destOrd="4" presId="urn:microsoft.com/office/officeart/2005/8/layout/list1"/>
    <dgm:cxn modelId="{0610B93D-B4D0-4F17-9C81-5DAA603E8F4C}" type="presOf" srcId="{A5A3683F-322D-4DFB-9609-E605A7C4D37B}" destId="{4E6E39C3-C10E-457B-83EE-D118E7F95ECB}" srcOrd="1" destOrd="0" presId="urn:microsoft.com/office/officeart/2005/8/layout/list1"/>
    <dgm:cxn modelId="{67D0864B-1468-43B8-80CF-100423925788}" srcId="{A5A3683F-322D-4DFB-9609-E605A7C4D37B}" destId="{00759EFA-FF36-43C8-99E6-7274424F51E2}" srcOrd="4" destOrd="0" parTransId="{DD4FD64B-893B-4952-B28B-3F8A38AC30FA}" sibTransId="{38214338-F078-467B-99E5-20C6462FFFE2}"/>
    <dgm:cxn modelId="{4541026F-0540-47D4-BAA8-A9A4BA28F03C}" type="presOf" srcId="{FC01AA0B-4989-46AA-99F4-CB128E7C4D22}" destId="{E956A8A8-69C4-4B97-8FFC-53DB87957F46}" srcOrd="0" destOrd="3" presId="urn:microsoft.com/office/officeart/2005/8/layout/list1"/>
    <dgm:cxn modelId="{E6013871-3BF6-4FDF-9D4B-A90CBAD41D7D}" srcId="{A5A3683F-322D-4DFB-9609-E605A7C4D37B}" destId="{FC01AA0B-4989-46AA-99F4-CB128E7C4D22}" srcOrd="3" destOrd="0" parTransId="{FA40FF8D-27AA-4309-8BC7-028C9F3131D4}" sibTransId="{9B246935-F7E4-4396-9C8D-FBEC6B31A272}"/>
    <dgm:cxn modelId="{97D45771-53C7-4394-90D4-41161FF707C1}" srcId="{A5A3683F-322D-4DFB-9609-E605A7C4D37B}" destId="{746E0DC9-A548-48B2-A191-EF3E52E438AA}" srcOrd="0" destOrd="0" parTransId="{3170A514-892B-400D-9C03-8C847540F71B}" sibTransId="{42EB253B-086B-4849-AEE6-0447BEE05DF8}"/>
    <dgm:cxn modelId="{7DABA77A-66A3-4D2E-BDF4-DA3D59C68FD3}" srcId="{A5A3683F-322D-4DFB-9609-E605A7C4D37B}" destId="{2C1FA127-31CD-4050-8398-A324CCE93CC4}" srcOrd="9" destOrd="0" parTransId="{49AD039A-EA66-4B26-8705-6FC9F0CBF6D4}" sibTransId="{AEDE1759-CB6C-49C9-AF00-43545A74C7F0}"/>
    <dgm:cxn modelId="{D734EB81-7193-480C-B678-22E8DA8104D3}" srcId="{A4FA8BA1-0506-402A-A2E0-A6E6C28B5848}" destId="{A5A3683F-322D-4DFB-9609-E605A7C4D37B}" srcOrd="0" destOrd="0" parTransId="{02AB065A-8CF6-4DC2-A255-D762CE5D8640}" sibTransId="{010F57FA-D389-44E4-A3F0-81D955BD81E2}"/>
    <dgm:cxn modelId="{76C7C883-D687-44E7-959E-F23BCBE03582}" type="presOf" srcId="{A4FA8BA1-0506-402A-A2E0-A6E6C28B5848}" destId="{C892C3B4-AA53-4A4C-A0CB-75AE379896A0}" srcOrd="0" destOrd="0" presId="urn:microsoft.com/office/officeart/2005/8/layout/list1"/>
    <dgm:cxn modelId="{ADE34085-8EE4-4D56-A29C-CD61A0458FCB}" type="presOf" srcId="{F525F348-133F-4C8B-A5D2-C4236805BA8E}" destId="{E956A8A8-69C4-4B97-8FFC-53DB87957F46}" srcOrd="0" destOrd="1" presId="urn:microsoft.com/office/officeart/2005/8/layout/list1"/>
    <dgm:cxn modelId="{D86F7B89-5C2A-4004-9585-B7160E233E7C}" srcId="{A5A3683F-322D-4DFB-9609-E605A7C4D37B}" destId="{5058BD16-A8D1-4193-B738-4D037BA9CFAD}" srcOrd="8" destOrd="0" parTransId="{E8E31E3A-7E65-426B-BC54-632EC914C3BD}" sibTransId="{C93ABD6A-9AF2-48D2-B6D9-7AE62C00AA5A}"/>
    <dgm:cxn modelId="{8252C28A-4799-4501-8928-BE384AC57BEE}" srcId="{A5A3683F-322D-4DFB-9609-E605A7C4D37B}" destId="{F525F348-133F-4C8B-A5D2-C4236805BA8E}" srcOrd="1" destOrd="0" parTransId="{909E4A0F-5995-4546-B351-E21C42121363}" sibTransId="{570A1040-0D1D-435B-9043-449D8AFBACB1}"/>
    <dgm:cxn modelId="{FB805591-3078-4FA9-9D73-9228F84A5A39}" srcId="{A5A3683F-322D-4DFB-9609-E605A7C4D37B}" destId="{D77BC19D-606B-4C55-B43D-65CC2031002E}" srcOrd="5" destOrd="0" parTransId="{A38C11B0-1684-4F30-A3CB-F0A359EF77E8}" sibTransId="{915AFBFD-9BEC-4A7F-AB40-2FE851105540}"/>
    <dgm:cxn modelId="{090BE699-F9F0-4B08-B6E0-515E153F1584}" type="presOf" srcId="{8A34E072-1F5A-4A16-8C7B-B351F4AF265D}" destId="{E956A8A8-69C4-4B97-8FFC-53DB87957F46}" srcOrd="0" destOrd="2" presId="urn:microsoft.com/office/officeart/2005/8/layout/list1"/>
    <dgm:cxn modelId="{3B32F9A1-AF03-413B-82D7-2F75A32410AE}" type="presOf" srcId="{746E0DC9-A548-48B2-A191-EF3E52E438AA}" destId="{E956A8A8-69C4-4B97-8FFC-53DB87957F46}" srcOrd="0" destOrd="0" presId="urn:microsoft.com/office/officeart/2005/8/layout/list1"/>
    <dgm:cxn modelId="{670803B2-BB06-48D3-A2D8-C4F97E49D39B}" srcId="{A5A3683F-322D-4DFB-9609-E605A7C4D37B}" destId="{77ED9731-C674-48B5-BC6B-FA7F02A8F7B1}" srcOrd="6" destOrd="0" parTransId="{936D9020-EBEB-40F6-9571-0EEE9440BB2A}" sibTransId="{991EB20A-1320-4014-AF16-7EA153B1764D}"/>
    <dgm:cxn modelId="{A91BCFB7-2512-4059-B986-927FBFF69496}" srcId="{A5A3683F-322D-4DFB-9609-E605A7C4D37B}" destId="{8A34E072-1F5A-4A16-8C7B-B351F4AF265D}" srcOrd="2" destOrd="0" parTransId="{7CAC8C11-F0F1-49E8-A9B3-9275ECDBF9A7}" sibTransId="{5360FFEA-69D6-4A38-BB8B-36C337751924}"/>
    <dgm:cxn modelId="{DFF50CB9-C561-49E2-858E-C9422075F846}" type="presOf" srcId="{541AC114-D93F-439B-84C3-687A26066A7E}" destId="{E956A8A8-69C4-4B97-8FFC-53DB87957F46}" srcOrd="0" destOrd="10" presId="urn:microsoft.com/office/officeart/2005/8/layout/list1"/>
    <dgm:cxn modelId="{FB0BCABC-A656-448D-9DC0-D4EB393B8517}" type="presOf" srcId="{5058BD16-A8D1-4193-B738-4D037BA9CFAD}" destId="{E956A8A8-69C4-4B97-8FFC-53DB87957F46}" srcOrd="0" destOrd="8" presId="urn:microsoft.com/office/officeart/2005/8/layout/list1"/>
    <dgm:cxn modelId="{2846CABF-2522-4A1A-8C01-D357F80339A3}" type="presOf" srcId="{A5A3683F-322D-4DFB-9609-E605A7C4D37B}" destId="{AFB61D8F-9F11-4BCC-AEF7-77DF93E419A8}" srcOrd="0" destOrd="0" presId="urn:microsoft.com/office/officeart/2005/8/layout/list1"/>
    <dgm:cxn modelId="{930BB9D9-70FF-4439-B85B-65EEEE6FC63A}" type="presOf" srcId="{14DF564C-9430-429E-AC3D-873BF178A892}" destId="{E956A8A8-69C4-4B97-8FFC-53DB87957F46}" srcOrd="0" destOrd="11" presId="urn:microsoft.com/office/officeart/2005/8/layout/list1"/>
    <dgm:cxn modelId="{1063E6E4-023F-48E8-B022-21BAFA485AA4}" type="presOf" srcId="{F5657FD4-8460-4F5E-92A4-4A5A26A11983}" destId="{E956A8A8-69C4-4B97-8FFC-53DB87957F46}" srcOrd="0" destOrd="7" presId="urn:microsoft.com/office/officeart/2005/8/layout/list1"/>
    <dgm:cxn modelId="{E903D7E7-0C24-4F45-92F4-C2712076BE95}" srcId="{A5A3683F-322D-4DFB-9609-E605A7C4D37B}" destId="{14DF564C-9430-429E-AC3D-873BF178A892}" srcOrd="11" destOrd="0" parTransId="{E78D6380-8557-499B-A7BB-3CD3D7E9F8A9}" sibTransId="{E6666695-5FC3-4F70-9F8C-408A8F98997F}"/>
    <dgm:cxn modelId="{14A56CF4-313E-438C-94BF-5E84118363A8}" srcId="{A5A3683F-322D-4DFB-9609-E605A7C4D37B}" destId="{F5657FD4-8460-4F5E-92A4-4A5A26A11983}" srcOrd="7" destOrd="0" parTransId="{2976404B-9038-4E3D-BE3D-4C9D0DF28E6F}" sibTransId="{FAC1A433-BC65-41A6-862D-86AA02C72775}"/>
    <dgm:cxn modelId="{52004F27-56EA-4BEB-8B75-40DF57C40124}" type="presParOf" srcId="{C892C3B4-AA53-4A4C-A0CB-75AE379896A0}" destId="{85DF5885-0E3F-4A47-9732-7B035A12EA1D}" srcOrd="0" destOrd="0" presId="urn:microsoft.com/office/officeart/2005/8/layout/list1"/>
    <dgm:cxn modelId="{74074136-B94B-4D3F-B410-C1E08A971C66}" type="presParOf" srcId="{85DF5885-0E3F-4A47-9732-7B035A12EA1D}" destId="{AFB61D8F-9F11-4BCC-AEF7-77DF93E419A8}" srcOrd="0" destOrd="0" presId="urn:microsoft.com/office/officeart/2005/8/layout/list1"/>
    <dgm:cxn modelId="{B0FF73B1-B492-40D3-93BB-F270629C6057}" type="presParOf" srcId="{85DF5885-0E3F-4A47-9732-7B035A12EA1D}" destId="{4E6E39C3-C10E-457B-83EE-D118E7F95ECB}" srcOrd="1" destOrd="0" presId="urn:microsoft.com/office/officeart/2005/8/layout/list1"/>
    <dgm:cxn modelId="{6E255ADD-5E73-48DB-9010-FD02E48C85E8}" type="presParOf" srcId="{C892C3B4-AA53-4A4C-A0CB-75AE379896A0}" destId="{08E87588-419E-4FF7-ADA2-09375CF51C0A}" srcOrd="1" destOrd="0" presId="urn:microsoft.com/office/officeart/2005/8/layout/list1"/>
    <dgm:cxn modelId="{A3944074-9284-4D24-AEE1-003541525F29}" type="presParOf" srcId="{C892C3B4-AA53-4A4C-A0CB-75AE379896A0}" destId="{E956A8A8-69C4-4B97-8FFC-53DB87957F4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6A8A8-69C4-4B97-8FFC-53DB87957F46}">
      <dsp:nvSpPr>
        <dsp:cNvPr id="0" name=""/>
        <dsp:cNvSpPr/>
      </dsp:nvSpPr>
      <dsp:spPr>
        <a:xfrm>
          <a:off x="0" y="431079"/>
          <a:ext cx="8928100" cy="464767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20" tIns="156293" rIns="69292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Welcome and Introductions</a:t>
          </a:r>
        </a:p>
        <a:p>
          <a:pPr marL="228600" lvl="1" indent="-228600" algn="l" defTabSz="1111250">
            <a:lnSpc>
              <a:spcPct val="90000"/>
            </a:lnSpc>
            <a:spcBef>
              <a:spcPct val="0"/>
            </a:spcBef>
            <a:spcAft>
              <a:spcPct val="15000"/>
            </a:spcAft>
            <a:buChar char="•"/>
          </a:pPr>
          <a:r>
            <a:rPr lang="en-GB" sz="2500" b="1" kern="1200" dirty="0"/>
            <a:t>EAHSN Role </a:t>
          </a:r>
          <a:r>
            <a:rPr lang="en-GB" sz="2000" b="1" kern="1200" dirty="0"/>
            <a:t>(Sophie Castle-Clarke, EAHSN)</a:t>
          </a:r>
          <a:endParaRPr lang="en-US" sz="2000" kern="1200" dirty="0"/>
        </a:p>
        <a:p>
          <a:pPr marL="228600" lvl="1" indent="-228600" algn="l" defTabSz="889000">
            <a:lnSpc>
              <a:spcPct val="90000"/>
            </a:lnSpc>
            <a:spcBef>
              <a:spcPct val="0"/>
            </a:spcBef>
            <a:spcAft>
              <a:spcPct val="15000"/>
            </a:spcAft>
            <a:buChar char="•"/>
          </a:pPr>
          <a:r>
            <a:rPr lang="en-GB" sz="2000" kern="1200" dirty="0"/>
            <a:t>Overview of Progress in the region and impact to date</a:t>
          </a:r>
          <a:endParaRPr lang="en-US" sz="2000" kern="1200" dirty="0"/>
        </a:p>
        <a:p>
          <a:pPr marL="228600" lvl="1" indent="-228600" algn="l" defTabSz="889000">
            <a:lnSpc>
              <a:spcPct val="90000"/>
            </a:lnSpc>
            <a:spcBef>
              <a:spcPct val="0"/>
            </a:spcBef>
            <a:spcAft>
              <a:spcPct val="15000"/>
            </a:spcAft>
            <a:buChar char="•"/>
          </a:pPr>
          <a:r>
            <a:rPr lang="en-GB" sz="2000" kern="1200" dirty="0"/>
            <a:t>Evidence from Published Studies		</a:t>
          </a:r>
          <a:r>
            <a:rPr lang="en-GB" sz="2000" kern="1200" dirty="0">
              <a:sym typeface="Symbol" panose="05050102010706020507" pitchFamily="18" charset="2"/>
            </a:rPr>
            <a:t> Local Case Study</a:t>
          </a:r>
          <a:endParaRPr lang="en-US" sz="2000" kern="1200" dirty="0"/>
        </a:p>
        <a:p>
          <a:pPr marL="228600" lvl="1" indent="-228600" algn="l" defTabSz="1111250">
            <a:lnSpc>
              <a:spcPct val="90000"/>
            </a:lnSpc>
            <a:spcBef>
              <a:spcPct val="0"/>
            </a:spcBef>
            <a:spcAft>
              <a:spcPct val="15000"/>
            </a:spcAft>
            <a:buChar char="•"/>
          </a:pPr>
          <a:r>
            <a:rPr lang="en-GB" sz="2500" b="1" kern="1200" dirty="0"/>
            <a:t>DMS &amp; Community Pharmacy </a:t>
          </a:r>
          <a:r>
            <a:rPr lang="en-GB" sz="2000" b="1" kern="1200" dirty="0"/>
            <a:t>(Rita Bali, </a:t>
          </a:r>
          <a:r>
            <a:rPr lang="en-GB" sz="2000" b="1" kern="1200" dirty="0" err="1"/>
            <a:t>Cambs</a:t>
          </a:r>
          <a:r>
            <a:rPr lang="en-GB" sz="2000" b="1" kern="1200" dirty="0"/>
            <a:t> and PB LPC)</a:t>
          </a:r>
          <a:endParaRPr lang="en-US" sz="2000" kern="1200" dirty="0"/>
        </a:p>
        <a:p>
          <a:pPr marL="228600" lvl="1" indent="-228600" algn="l" defTabSz="889000">
            <a:lnSpc>
              <a:spcPct val="90000"/>
            </a:lnSpc>
            <a:spcBef>
              <a:spcPct val="0"/>
            </a:spcBef>
            <a:spcAft>
              <a:spcPct val="15000"/>
            </a:spcAft>
            <a:buChar char="•"/>
          </a:pPr>
          <a:r>
            <a:rPr lang="en-US" sz="2000" kern="1200" dirty="0"/>
            <a:t>What is DMS? Background &amp; Aims of the service</a:t>
          </a:r>
        </a:p>
        <a:p>
          <a:pPr marL="228600" lvl="1" indent="-228600" algn="l" defTabSz="889000">
            <a:lnSpc>
              <a:spcPct val="90000"/>
            </a:lnSpc>
            <a:spcBef>
              <a:spcPct val="0"/>
            </a:spcBef>
            <a:spcAft>
              <a:spcPct val="15000"/>
            </a:spcAft>
            <a:buChar char="•"/>
          </a:pPr>
          <a:r>
            <a:rPr lang="en-US" sz="2000" kern="1200" dirty="0"/>
            <a:t>Community Pharmacy requirements		</a:t>
          </a:r>
          <a:r>
            <a:rPr lang="en-GB" sz="2000" kern="1200" dirty="0">
              <a:sym typeface="Symbol" panose="05050102010706020507" pitchFamily="18" charset="2"/>
            </a:rPr>
            <a:t> Referral Method</a:t>
          </a:r>
          <a:endParaRPr lang="en-US" sz="2000" kern="1200" dirty="0"/>
        </a:p>
        <a:p>
          <a:pPr marL="228600" lvl="1" indent="-228600" algn="l" defTabSz="889000">
            <a:lnSpc>
              <a:spcPct val="90000"/>
            </a:lnSpc>
            <a:spcBef>
              <a:spcPct val="0"/>
            </a:spcBef>
            <a:spcAft>
              <a:spcPct val="15000"/>
            </a:spcAft>
            <a:buChar char="•"/>
          </a:pPr>
          <a:r>
            <a:rPr lang="en-GB" sz="2000" kern="1200" dirty="0"/>
            <a:t>PharmOutcomes				</a:t>
          </a:r>
          <a:r>
            <a:rPr lang="en-GB" sz="2000" kern="1200" dirty="0">
              <a:sym typeface="Symbol" panose="05050102010706020507" pitchFamily="18" charset="2"/>
            </a:rPr>
            <a:t> </a:t>
          </a:r>
          <a:r>
            <a:rPr lang="en-GB" sz="2000" kern="1200" dirty="0"/>
            <a:t>Funding</a:t>
          </a:r>
          <a:endParaRPr lang="en-US" sz="2000" kern="1200" dirty="0"/>
        </a:p>
        <a:p>
          <a:pPr marL="228600" lvl="1" indent="-228600" algn="l" defTabSz="1111250">
            <a:lnSpc>
              <a:spcPct val="90000"/>
            </a:lnSpc>
            <a:spcBef>
              <a:spcPct val="0"/>
            </a:spcBef>
            <a:spcAft>
              <a:spcPct val="15000"/>
            </a:spcAft>
            <a:buChar char="•"/>
          </a:pPr>
          <a:r>
            <a:rPr lang="en-GB" sz="2500" b="1" kern="1200" dirty="0"/>
            <a:t>DMS &amp; Hospital Overview </a:t>
          </a:r>
          <a:r>
            <a:rPr lang="en-GB" sz="2000" b="1" kern="1200" dirty="0"/>
            <a:t>(Paul Selby, </a:t>
          </a:r>
          <a:r>
            <a:rPr lang="en-GB" sz="2000" b="1" kern="1200" dirty="0" err="1"/>
            <a:t>CUH</a:t>
          </a:r>
          <a:r>
            <a:rPr lang="en-GB" sz="2000" b="1" kern="1200" dirty="0"/>
            <a:t>)</a:t>
          </a:r>
          <a:endParaRPr lang="en-US" sz="2000" kern="1200" dirty="0"/>
        </a:p>
        <a:p>
          <a:pPr marL="228600" lvl="1" indent="-228600" algn="l" defTabSz="889000">
            <a:lnSpc>
              <a:spcPct val="90000"/>
            </a:lnSpc>
            <a:spcBef>
              <a:spcPct val="0"/>
            </a:spcBef>
            <a:spcAft>
              <a:spcPct val="15000"/>
            </a:spcAft>
            <a:buFont typeface="Arial" panose="020B0604020202020204" pitchFamily="34" charset="0"/>
            <a:buNone/>
          </a:pPr>
          <a:r>
            <a:rPr lang="en-GB" sz="2000" kern="1200" dirty="0">
              <a:sym typeface="Symbol" panose="05050102010706020507" pitchFamily="18" charset="2"/>
            </a:rPr>
            <a:t> </a:t>
          </a:r>
          <a:r>
            <a:rPr lang="en-GB" sz="2000" kern="1200" dirty="0"/>
            <a:t>Patient and Trust benefits		</a:t>
          </a:r>
          <a:r>
            <a:rPr lang="en-GB" sz="2000" kern="1200" dirty="0">
              <a:sym typeface="Symbol" panose="05050102010706020507" pitchFamily="18" charset="2"/>
            </a:rPr>
            <a:t> </a:t>
          </a:r>
          <a:r>
            <a:rPr lang="en-GB" sz="2000" kern="1200" dirty="0"/>
            <a:t>Referral Criteria</a:t>
          </a:r>
          <a:endParaRPr lang="en-US" sz="2000" kern="1200" dirty="0"/>
        </a:p>
        <a:p>
          <a:pPr marL="228600" lvl="1" indent="-228600" algn="l" defTabSz="1111250">
            <a:lnSpc>
              <a:spcPct val="90000"/>
            </a:lnSpc>
            <a:spcBef>
              <a:spcPct val="0"/>
            </a:spcBef>
            <a:spcAft>
              <a:spcPct val="15000"/>
            </a:spcAft>
            <a:buChar char="•"/>
          </a:pPr>
          <a:r>
            <a:rPr lang="en-GB" sz="2500" b="1" kern="1200" dirty="0"/>
            <a:t>Q&amp;As</a:t>
          </a:r>
          <a:endParaRPr lang="en-US" sz="2500" kern="1200" dirty="0"/>
        </a:p>
        <a:p>
          <a:pPr marL="228600" lvl="1" indent="-228600" algn="l" defTabSz="1111250">
            <a:lnSpc>
              <a:spcPct val="90000"/>
            </a:lnSpc>
            <a:spcBef>
              <a:spcPct val="0"/>
            </a:spcBef>
            <a:spcAft>
              <a:spcPct val="15000"/>
            </a:spcAft>
            <a:buChar char="•"/>
          </a:pPr>
          <a:r>
            <a:rPr lang="en-GB" sz="2500" b="1" kern="1200" dirty="0"/>
            <a:t>Close</a:t>
          </a:r>
          <a:r>
            <a:rPr lang="en-GB" sz="2500" kern="1200" dirty="0"/>
            <a:t> (8.30pm)</a:t>
          </a:r>
          <a:endParaRPr lang="en-US" sz="2500" kern="1200" dirty="0"/>
        </a:p>
      </dsp:txBody>
      <dsp:txXfrm>
        <a:off x="0" y="431079"/>
        <a:ext cx="8928100" cy="4647674"/>
      </dsp:txXfrm>
    </dsp:sp>
    <dsp:sp modelId="{4E6E39C3-C10E-457B-83EE-D118E7F95ECB}">
      <dsp:nvSpPr>
        <dsp:cNvPr id="0" name=""/>
        <dsp:cNvSpPr/>
      </dsp:nvSpPr>
      <dsp:spPr>
        <a:xfrm>
          <a:off x="305096" y="0"/>
          <a:ext cx="6549688" cy="492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3" tIns="0" rIns="236223" bIns="0" numCol="1" spcCol="1270" anchor="ctr" anchorCtr="0">
          <a:noAutofit/>
        </a:bodyPr>
        <a:lstStyle/>
        <a:p>
          <a:pPr marL="0" lvl="0" indent="0" algn="l" defTabSz="1066800">
            <a:lnSpc>
              <a:spcPct val="90000"/>
            </a:lnSpc>
            <a:spcBef>
              <a:spcPct val="0"/>
            </a:spcBef>
            <a:spcAft>
              <a:spcPct val="35000"/>
            </a:spcAft>
            <a:buNone/>
          </a:pPr>
          <a:r>
            <a:rPr lang="en-GB" sz="2400" b="1" kern="1200" dirty="0"/>
            <a:t>This Evening Will Cover:    </a:t>
          </a:r>
          <a:r>
            <a:rPr lang="en-GB" sz="2400" kern="1200" dirty="0"/>
            <a:t>                       </a:t>
          </a:r>
          <a:endParaRPr lang="en-US" sz="2400" kern="1200" dirty="0"/>
        </a:p>
      </dsp:txBody>
      <dsp:txXfrm>
        <a:off x="329141" y="24045"/>
        <a:ext cx="6501598" cy="4444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3CB338-BC75-481B-9B0C-9BA9B3B82D99}"/>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AE32E003-957E-442E-B756-687BF3189AE0}"/>
              </a:ext>
            </a:extLst>
          </p:cNvPr>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B38D56D6-3D83-4C74-BDE0-A2F317166076}" type="datetimeFigureOut">
              <a:rPr lang="en-GB"/>
              <a:pPr>
                <a:defRPr/>
              </a:pPr>
              <a:t>24/06/2021</a:t>
            </a:fld>
            <a:endParaRPr lang="en-GB"/>
          </a:p>
        </p:txBody>
      </p:sp>
      <p:sp>
        <p:nvSpPr>
          <p:cNvPr id="4" name="Footer Placeholder 3">
            <a:extLst>
              <a:ext uri="{FF2B5EF4-FFF2-40B4-BE49-F238E27FC236}">
                <a16:creationId xmlns:a16="http://schemas.microsoft.com/office/drawing/2014/main" id="{4BF33AD9-1813-4647-9A3F-347AF769197C}"/>
              </a:ext>
            </a:extLst>
          </p:cNvPr>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E01D3D7D-A1A9-4D02-B37F-28E3B9BAED48}"/>
              </a:ext>
            </a:extLst>
          </p:cNvPr>
          <p:cNvSpPr>
            <a:spLocks noGrp="1"/>
          </p:cNvSpPr>
          <p:nvPr>
            <p:ph type="sldNum" sz="quarter" idx="3"/>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6601474-1567-4AAF-AA47-902674C4976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73D9F2-ECBF-42C6-AAFA-0722F61ACEB7}"/>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C2046A0-5F1F-4575-AED3-A79E034482A5}"/>
              </a:ext>
            </a:extLst>
          </p:cNvPr>
          <p:cNvSpPr>
            <a:spLocks noGrp="1"/>
          </p:cNvSpPr>
          <p:nvPr>
            <p:ph type="dt" idx="1"/>
          </p:nvPr>
        </p:nvSpPr>
        <p:spPr>
          <a:xfrm>
            <a:off x="3884613" y="0"/>
            <a:ext cx="29718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1E547A6-1C77-42E4-AE5C-332AE103C794}" type="datetimeFigureOut">
              <a:rPr lang="en-GB"/>
              <a:pPr>
                <a:defRPr/>
              </a:pPr>
              <a:t>24/06/2021</a:t>
            </a:fld>
            <a:endParaRPr lang="en-GB"/>
          </a:p>
        </p:txBody>
      </p:sp>
      <p:sp>
        <p:nvSpPr>
          <p:cNvPr id="4" name="Slide Image Placeholder 3">
            <a:extLst>
              <a:ext uri="{FF2B5EF4-FFF2-40B4-BE49-F238E27FC236}">
                <a16:creationId xmlns:a16="http://schemas.microsoft.com/office/drawing/2014/main" id="{32C4C802-9986-4BFB-90FF-4EEB0FB7435B}"/>
              </a:ext>
            </a:extLst>
          </p:cNvPr>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3BA4381-4AC2-4748-B77B-C34CF6EB2390}"/>
              </a:ext>
            </a:extLst>
          </p:cNvPr>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B34691-8CFA-45F6-8E76-0D3E4F37063E}"/>
              </a:ext>
            </a:extLst>
          </p:cNvPr>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EA690731-2E58-4537-B265-D4C438DEED19}"/>
              </a:ext>
            </a:extLst>
          </p:cNvPr>
          <p:cNvSpPr>
            <a:spLocks noGrp="1"/>
          </p:cNvSpPr>
          <p:nvPr>
            <p:ph type="sldNum" sz="quarter" idx="5"/>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D4F948F-0AB6-4AC0-B90F-514CFD125D69}" type="slidenum">
              <a:rPr lang="en-GB" altLang="en-US"/>
              <a:pPr>
                <a:defRPr/>
              </a:pPr>
              <a:t>‹#›</a:t>
            </a:fld>
            <a:endParaRPr lang="en-GB" altLang="en-US"/>
          </a:p>
        </p:txBody>
      </p:sp>
    </p:spTree>
    <p:extLst>
      <p:ext uri="{BB962C8B-B14F-4D97-AF65-F5344CB8AC3E}">
        <p14:creationId xmlns:p14="http://schemas.microsoft.com/office/powerpoint/2010/main" val="1887421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A9C58B0-380F-420D-BB54-4E9C3AB2A898}"/>
              </a:ext>
            </a:extLst>
          </p:cNvPr>
          <p:cNvSpPr>
            <a:spLocks noGrp="1" noRot="1" noChangeAspect="1" noTextEdit="1"/>
          </p:cNvSpPr>
          <p:nvPr>
            <p:ph type="sldImg"/>
          </p:nvPr>
        </p:nvSpPr>
        <p:spPr bwMode="auto">
          <a:xfrm>
            <a:off x="1143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8334AFD-05EA-4DAF-9C3B-9CC42FE17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a:extLst>
              <a:ext uri="{FF2B5EF4-FFF2-40B4-BE49-F238E27FC236}">
                <a16:creationId xmlns:a16="http://schemas.microsoft.com/office/drawing/2014/main" id="{787E1028-5EE4-4F47-AC38-2F97846FE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545FA8-F74D-4B6D-B992-0F39BD3DF5B4}" type="slidenum">
              <a:rPr lang="en-GB" altLang="en-US" smtClean="0"/>
              <a:pPr>
                <a:spcBef>
                  <a:spcPct val="0"/>
                </a:spcBef>
              </a:pPr>
              <a:t>1</a:t>
            </a:fld>
            <a:endParaRPr lang="en-GB" altLang="en-US"/>
          </a:p>
        </p:txBody>
      </p:sp>
    </p:spTree>
    <p:extLst>
      <p:ext uri="{BB962C8B-B14F-4D97-AF65-F5344CB8AC3E}">
        <p14:creationId xmlns:p14="http://schemas.microsoft.com/office/powerpoint/2010/main" val="299502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solidFill>
                  <a:srgbClr val="005EB8"/>
                </a:solidFill>
              </a:rPr>
              <a:t>Eastern AHSN is mandated by the NHS to deliver innovative solutions to health and care challenges across the East of England</a:t>
            </a:r>
          </a:p>
          <a:p>
            <a:pPr marL="171450" indent="-171450">
              <a:buFont typeface="Arial" panose="020B0604020202020204" pitchFamily="34" charset="0"/>
              <a:buChar char="•"/>
            </a:pPr>
            <a:r>
              <a:rPr lang="en-GB">
                <a:solidFill>
                  <a:srgbClr val="005EB8"/>
                </a:solidFill>
              </a:rPr>
              <a:t>We also have reach and connections beyond the region as we are part of a national network of 15 AHSNs throughout England who work together </a:t>
            </a:r>
          </a:p>
          <a:p>
            <a:pPr marL="171450" indent="-171450">
              <a:buFont typeface="Arial" panose="020B0604020202020204" pitchFamily="34" charset="0"/>
              <a:buChar char="•"/>
            </a:pPr>
            <a:r>
              <a:rPr lang="en-US"/>
              <a:t>In addition to being Chief Executive of Eastern AHSN I am also Chair of the national network, so scaling up great ideas from our region to a national level is really embedded in our culture and a real opportunity for innovators </a:t>
            </a:r>
          </a:p>
          <a:p>
            <a:pPr marL="171450" indent="-171450">
              <a:buFont typeface="Arial" panose="020B0604020202020204" pitchFamily="34" charset="0"/>
              <a:buChar char="•"/>
            </a:pPr>
            <a:r>
              <a:rPr lang="en-US"/>
              <a:t>We spend approximately 50% of our time on  the adoption and spread of national </a:t>
            </a:r>
            <a:r>
              <a:rPr lang="en-US" err="1"/>
              <a:t>programmes</a:t>
            </a:r>
            <a:r>
              <a:rPr lang="en-US"/>
              <a:t> including patient safety </a:t>
            </a:r>
            <a:r>
              <a:rPr lang="en-US" err="1"/>
              <a:t>programmes</a:t>
            </a:r>
            <a:r>
              <a:rPr lang="en-US"/>
              <a:t> and 50% on locally initiated </a:t>
            </a:r>
            <a:r>
              <a:rPr lang="en-US" err="1"/>
              <a:t>programmes</a:t>
            </a:r>
            <a:endParaRPr lang="en-US"/>
          </a:p>
          <a:p>
            <a:pPr marL="171450" indent="-171450">
              <a:buFont typeface="Arial" panose="020B0604020202020204" pitchFamily="34" charset="0"/>
              <a:buChar char="•"/>
            </a:pPr>
            <a:endParaRPr lang="en-GB">
              <a:solidFill>
                <a:srgbClr val="005EB8"/>
              </a:solidFill>
            </a:endParaRPr>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4</a:t>
            </a:fld>
            <a:endParaRPr lang="en-US" altLang="en-US"/>
          </a:p>
        </p:txBody>
      </p:sp>
    </p:spTree>
    <p:extLst>
      <p:ext uri="{BB962C8B-B14F-4D97-AF65-F5344CB8AC3E}">
        <p14:creationId xmlns:p14="http://schemas.microsoft.com/office/powerpoint/2010/main" val="236764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5</a:t>
            </a:fld>
            <a:endParaRPr lang="en-US" altLang="en-US"/>
          </a:p>
        </p:txBody>
      </p:sp>
    </p:spTree>
    <p:extLst>
      <p:ext uri="{BB962C8B-B14F-4D97-AF65-F5344CB8AC3E}">
        <p14:creationId xmlns:p14="http://schemas.microsoft.com/office/powerpoint/2010/main" val="350987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D6981BB-8DA7-4332-A8E2-4B820A7FB9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016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8</a:t>
            </a:fld>
            <a:endParaRPr lang="en-GB" altLang="en-US"/>
          </a:p>
        </p:txBody>
      </p:sp>
    </p:spTree>
    <p:extLst>
      <p:ext uri="{BB962C8B-B14F-4D97-AF65-F5344CB8AC3E}">
        <p14:creationId xmlns:p14="http://schemas.microsoft.com/office/powerpoint/2010/main" val="306614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A9C58B0-380F-420D-BB54-4E9C3AB2A898}"/>
              </a:ext>
            </a:extLst>
          </p:cNvPr>
          <p:cNvSpPr>
            <a:spLocks noGrp="1" noRot="1" noChangeAspect="1" noTextEdit="1"/>
          </p:cNvSpPr>
          <p:nvPr>
            <p:ph type="sldImg"/>
          </p:nvPr>
        </p:nvSpPr>
        <p:spPr bwMode="auto">
          <a:xfrm>
            <a:off x="1143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8334AFD-05EA-4DAF-9C3B-9CC42FE17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a:extLst>
              <a:ext uri="{FF2B5EF4-FFF2-40B4-BE49-F238E27FC236}">
                <a16:creationId xmlns:a16="http://schemas.microsoft.com/office/drawing/2014/main" id="{787E1028-5EE4-4F47-AC38-2F97846FE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545FA8-F74D-4B6D-B992-0F39BD3DF5B4}" type="slidenum">
              <a:rPr lang="en-GB" altLang="en-US" smtClean="0"/>
              <a:pPr>
                <a:spcBef>
                  <a:spcPct val="0"/>
                </a:spcBef>
              </a:pPr>
              <a:t>14</a:t>
            </a:fld>
            <a:endParaRPr lang="en-GB" altLang="en-US"/>
          </a:p>
        </p:txBody>
      </p:sp>
    </p:spTree>
    <p:extLst>
      <p:ext uri="{BB962C8B-B14F-4D97-AF65-F5344CB8AC3E}">
        <p14:creationId xmlns:p14="http://schemas.microsoft.com/office/powerpoint/2010/main" val="348871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18</a:t>
            </a:fld>
            <a:endParaRPr lang="en-GB" altLang="en-US"/>
          </a:p>
        </p:txBody>
      </p:sp>
    </p:spTree>
    <p:extLst>
      <p:ext uri="{BB962C8B-B14F-4D97-AF65-F5344CB8AC3E}">
        <p14:creationId xmlns:p14="http://schemas.microsoft.com/office/powerpoint/2010/main" val="382336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22</a:t>
            </a:fld>
            <a:endParaRPr lang="en-GB" altLang="en-US"/>
          </a:p>
        </p:txBody>
      </p:sp>
    </p:spTree>
    <p:extLst>
      <p:ext uri="{BB962C8B-B14F-4D97-AF65-F5344CB8AC3E}">
        <p14:creationId xmlns:p14="http://schemas.microsoft.com/office/powerpoint/2010/main" val="223002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A9C58B0-380F-420D-BB54-4E9C3AB2A898}"/>
              </a:ext>
            </a:extLst>
          </p:cNvPr>
          <p:cNvSpPr>
            <a:spLocks noGrp="1" noRot="1" noChangeAspect="1" noTextEdit="1"/>
          </p:cNvSpPr>
          <p:nvPr>
            <p:ph type="sldImg"/>
          </p:nvPr>
        </p:nvSpPr>
        <p:spPr bwMode="auto">
          <a:xfrm>
            <a:off x="1143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8334AFD-05EA-4DAF-9C3B-9CC42FE17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a:extLst>
              <a:ext uri="{FF2B5EF4-FFF2-40B4-BE49-F238E27FC236}">
                <a16:creationId xmlns:a16="http://schemas.microsoft.com/office/drawing/2014/main" id="{787E1028-5EE4-4F47-AC38-2F97846FE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545FA8-F74D-4B6D-B992-0F39BD3DF5B4}" type="slidenum">
              <a:rPr lang="en-GB" altLang="en-US" smtClean="0"/>
              <a:pPr>
                <a:spcBef>
                  <a:spcPct val="0"/>
                </a:spcBef>
              </a:pPr>
              <a:t>36</a:t>
            </a:fld>
            <a:endParaRPr lang="en-GB" altLang="en-US"/>
          </a:p>
        </p:txBody>
      </p:sp>
    </p:spTree>
    <p:extLst>
      <p:ext uri="{BB962C8B-B14F-4D97-AF65-F5344CB8AC3E}">
        <p14:creationId xmlns:p14="http://schemas.microsoft.com/office/powerpoint/2010/main" val="189912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89EBD-927F-4A1C-A7D5-6B76D660FAAC}"/>
              </a:ext>
            </a:extLst>
          </p:cNvPr>
          <p:cNvSpPr>
            <a:spLocks noGrp="1"/>
          </p:cNvSpPr>
          <p:nvPr>
            <p:ph type="dt" sz="half" idx="10"/>
          </p:nvPr>
        </p:nvSpPr>
        <p:spPr/>
        <p:txBody>
          <a:bodyPr/>
          <a:lstStyle>
            <a:lvl1pPr>
              <a:defRPr/>
            </a:lvl1pPr>
          </a:lstStyle>
          <a:p>
            <a:pPr>
              <a:defRPr/>
            </a:pPr>
            <a:fld id="{8945EA06-F438-45C9-8D55-B10C3E9530C9}" type="datetimeFigureOut">
              <a:rPr lang="en-GB"/>
              <a:pPr>
                <a:defRPr/>
              </a:pPr>
              <a:t>24/06/2021</a:t>
            </a:fld>
            <a:endParaRPr lang="en-GB"/>
          </a:p>
        </p:txBody>
      </p:sp>
      <p:sp>
        <p:nvSpPr>
          <p:cNvPr id="5" name="Footer Placeholder 4">
            <a:extLst>
              <a:ext uri="{FF2B5EF4-FFF2-40B4-BE49-F238E27FC236}">
                <a16:creationId xmlns:a16="http://schemas.microsoft.com/office/drawing/2014/main" id="{7D64A695-009F-4B02-87EF-B5B6010E866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0DEC84C-5F5C-4494-B662-8744B4924497}"/>
              </a:ext>
            </a:extLst>
          </p:cNvPr>
          <p:cNvSpPr>
            <a:spLocks noGrp="1"/>
          </p:cNvSpPr>
          <p:nvPr>
            <p:ph type="sldNum" sz="quarter" idx="12"/>
          </p:nvPr>
        </p:nvSpPr>
        <p:spPr/>
        <p:txBody>
          <a:bodyPr/>
          <a:lstStyle>
            <a:lvl1pPr>
              <a:defRPr/>
            </a:lvl1pPr>
          </a:lstStyle>
          <a:p>
            <a:pPr>
              <a:defRPr/>
            </a:pPr>
            <a:fld id="{960A1ED4-0C95-4B76-BD6D-C4F2CD654582}" type="slidenum">
              <a:rPr lang="en-GB" altLang="en-US"/>
              <a:pPr>
                <a:defRPr/>
              </a:pPr>
              <a:t>‹#›</a:t>
            </a:fld>
            <a:endParaRPr lang="en-GB" altLang="en-US"/>
          </a:p>
        </p:txBody>
      </p:sp>
    </p:spTree>
    <p:extLst>
      <p:ext uri="{BB962C8B-B14F-4D97-AF65-F5344CB8AC3E}">
        <p14:creationId xmlns:p14="http://schemas.microsoft.com/office/powerpoint/2010/main" val="404393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21C1B6-EF73-4713-B7F3-9DD56139C51F}"/>
              </a:ext>
            </a:extLst>
          </p:cNvPr>
          <p:cNvSpPr>
            <a:spLocks noGrp="1"/>
          </p:cNvSpPr>
          <p:nvPr>
            <p:ph type="dt" sz="half" idx="10"/>
          </p:nvPr>
        </p:nvSpPr>
        <p:spPr/>
        <p:txBody>
          <a:bodyPr/>
          <a:lstStyle>
            <a:lvl1pPr>
              <a:defRPr/>
            </a:lvl1pPr>
          </a:lstStyle>
          <a:p>
            <a:pPr>
              <a:defRPr/>
            </a:pPr>
            <a:fld id="{A63365B6-EE7A-4DB5-9CB4-51866266B73C}" type="datetimeFigureOut">
              <a:rPr lang="en-GB"/>
              <a:pPr>
                <a:defRPr/>
              </a:pPr>
              <a:t>24/06/2021</a:t>
            </a:fld>
            <a:endParaRPr lang="en-GB"/>
          </a:p>
        </p:txBody>
      </p:sp>
      <p:sp>
        <p:nvSpPr>
          <p:cNvPr id="5" name="Footer Placeholder 4">
            <a:extLst>
              <a:ext uri="{FF2B5EF4-FFF2-40B4-BE49-F238E27FC236}">
                <a16:creationId xmlns:a16="http://schemas.microsoft.com/office/drawing/2014/main" id="{C2C9A5A7-9FD1-4307-AE5B-B3CB0B34ABA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43596B-81EF-471B-B36E-6C53855495CC}"/>
              </a:ext>
            </a:extLst>
          </p:cNvPr>
          <p:cNvSpPr>
            <a:spLocks noGrp="1"/>
          </p:cNvSpPr>
          <p:nvPr>
            <p:ph type="sldNum" sz="quarter" idx="12"/>
          </p:nvPr>
        </p:nvSpPr>
        <p:spPr/>
        <p:txBody>
          <a:bodyPr/>
          <a:lstStyle>
            <a:lvl1pPr>
              <a:defRPr/>
            </a:lvl1pPr>
          </a:lstStyle>
          <a:p>
            <a:pPr>
              <a:defRPr/>
            </a:pPr>
            <a:fld id="{BB64BFC6-33A4-432A-B722-D0930EB6017A}" type="slidenum">
              <a:rPr lang="en-GB" altLang="en-US"/>
              <a:pPr>
                <a:defRPr/>
              </a:pPr>
              <a:t>‹#›</a:t>
            </a:fld>
            <a:endParaRPr lang="en-GB" altLang="en-US"/>
          </a:p>
        </p:txBody>
      </p:sp>
    </p:spTree>
    <p:extLst>
      <p:ext uri="{BB962C8B-B14F-4D97-AF65-F5344CB8AC3E}">
        <p14:creationId xmlns:p14="http://schemas.microsoft.com/office/powerpoint/2010/main" val="175738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2F848-6ACE-4B68-81D0-E3CDCAB557ED}"/>
              </a:ext>
            </a:extLst>
          </p:cNvPr>
          <p:cNvSpPr>
            <a:spLocks noGrp="1"/>
          </p:cNvSpPr>
          <p:nvPr>
            <p:ph type="dt" sz="half" idx="10"/>
          </p:nvPr>
        </p:nvSpPr>
        <p:spPr/>
        <p:txBody>
          <a:bodyPr/>
          <a:lstStyle>
            <a:lvl1pPr>
              <a:defRPr/>
            </a:lvl1pPr>
          </a:lstStyle>
          <a:p>
            <a:pPr>
              <a:defRPr/>
            </a:pPr>
            <a:fld id="{041BA61B-B3FA-4CA8-8279-1D4E4BF1D767}" type="datetimeFigureOut">
              <a:rPr lang="en-GB"/>
              <a:pPr>
                <a:defRPr/>
              </a:pPr>
              <a:t>24/06/2021</a:t>
            </a:fld>
            <a:endParaRPr lang="en-GB"/>
          </a:p>
        </p:txBody>
      </p:sp>
      <p:sp>
        <p:nvSpPr>
          <p:cNvPr id="5" name="Footer Placeholder 4">
            <a:extLst>
              <a:ext uri="{FF2B5EF4-FFF2-40B4-BE49-F238E27FC236}">
                <a16:creationId xmlns:a16="http://schemas.microsoft.com/office/drawing/2014/main" id="{CEFFFA04-82B6-4646-83F0-7B08FD068A0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ECBC41F-E9FA-4C13-AF9B-D788E3AF1818}"/>
              </a:ext>
            </a:extLst>
          </p:cNvPr>
          <p:cNvSpPr>
            <a:spLocks noGrp="1"/>
          </p:cNvSpPr>
          <p:nvPr>
            <p:ph type="sldNum" sz="quarter" idx="12"/>
          </p:nvPr>
        </p:nvSpPr>
        <p:spPr/>
        <p:txBody>
          <a:bodyPr/>
          <a:lstStyle>
            <a:lvl1pPr>
              <a:defRPr/>
            </a:lvl1pPr>
          </a:lstStyle>
          <a:p>
            <a:pPr>
              <a:defRPr/>
            </a:pPr>
            <a:fld id="{E543CB76-C3A4-4474-9869-BF3F9DE2F87B}" type="slidenum">
              <a:rPr lang="en-GB" altLang="en-US"/>
              <a:pPr>
                <a:defRPr/>
              </a:pPr>
              <a:t>‹#›</a:t>
            </a:fld>
            <a:endParaRPr lang="en-GB" altLang="en-US"/>
          </a:p>
        </p:txBody>
      </p:sp>
    </p:spTree>
    <p:extLst>
      <p:ext uri="{BB962C8B-B14F-4D97-AF65-F5344CB8AC3E}">
        <p14:creationId xmlns:p14="http://schemas.microsoft.com/office/powerpoint/2010/main" val="71832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4963920-C64D-5447-8267-7A57C6B9CBB9}"/>
              </a:ext>
            </a:extLst>
          </p:cNvPr>
          <p:cNvPicPr>
            <a:picLocks noChangeAspect="1"/>
          </p:cNvPicPr>
          <p:nvPr userDrawn="1"/>
        </p:nvPicPr>
        <p:blipFill>
          <a:blip r:embed="rId2">
            <a:alphaModFix amt="15000"/>
          </a:blip>
          <a:stretch>
            <a:fillRect/>
          </a:stretch>
        </p:blipFill>
        <p:spPr>
          <a:xfrm rot="11258534">
            <a:off x="9657555" y="-1512119"/>
            <a:ext cx="5605540" cy="5341449"/>
          </a:xfrm>
          <a:prstGeom prst="rect">
            <a:avLst/>
          </a:prstGeom>
        </p:spPr>
      </p:pic>
      <p:pic>
        <p:nvPicPr>
          <p:cNvPr id="21" name="Picture 20">
            <a:extLst>
              <a:ext uri="{FF2B5EF4-FFF2-40B4-BE49-F238E27FC236}">
                <a16:creationId xmlns:a16="http://schemas.microsoft.com/office/drawing/2014/main" id="{A04CF296-5356-FE4E-8935-05C76F570F99}"/>
              </a:ext>
            </a:extLst>
          </p:cNvPr>
          <p:cNvPicPr>
            <a:picLocks noChangeAspect="1"/>
          </p:cNvPicPr>
          <p:nvPr userDrawn="1"/>
        </p:nvPicPr>
        <p:blipFill>
          <a:blip r:embed="rId2">
            <a:alphaModFix amt="15000"/>
          </a:blip>
          <a:stretch>
            <a:fillRect/>
          </a:stretch>
        </p:blipFill>
        <p:spPr>
          <a:xfrm rot="4400771">
            <a:off x="7056268" y="3710926"/>
            <a:ext cx="5747109" cy="5476349"/>
          </a:xfrm>
          <a:prstGeom prst="rect">
            <a:avLst/>
          </a:prstGeom>
        </p:spPr>
      </p:pic>
      <p:sp>
        <p:nvSpPr>
          <p:cNvPr id="12" name="Rectangle 11">
            <a:extLst>
              <a:ext uri="{FF2B5EF4-FFF2-40B4-BE49-F238E27FC236}">
                <a16:creationId xmlns:a16="http://schemas.microsoft.com/office/drawing/2014/main" id="{9E17634D-87BA-F647-B135-61355A8D00BA}"/>
              </a:ext>
            </a:extLst>
          </p:cNvPr>
          <p:cNvSpPr/>
          <p:nvPr userDrawn="1"/>
        </p:nvSpPr>
        <p:spPr>
          <a:xfrm>
            <a:off x="6576484" y="2118175"/>
            <a:ext cx="4800600" cy="793176"/>
          </a:xfrm>
          <a:prstGeom prst="rect">
            <a:avLst/>
          </a:prstGeom>
          <a:solidFill>
            <a:srgbClr val="1BB7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6" name="Graphic 25">
            <a:extLst>
              <a:ext uri="{FF2B5EF4-FFF2-40B4-BE49-F238E27FC236}">
                <a16:creationId xmlns:a16="http://schemas.microsoft.com/office/drawing/2014/main" id="{DB313249-E028-6044-A833-A547222EEC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228346" y="2392403"/>
            <a:ext cx="287260" cy="287260"/>
          </a:xfrm>
          <a:prstGeom prst="rect">
            <a:avLst/>
          </a:prstGeom>
        </p:spPr>
      </p:pic>
      <p:sp>
        <p:nvSpPr>
          <p:cNvPr id="32" name="Rectangle 31">
            <a:extLst>
              <a:ext uri="{FF2B5EF4-FFF2-40B4-BE49-F238E27FC236}">
                <a16:creationId xmlns:a16="http://schemas.microsoft.com/office/drawing/2014/main" id="{E07DA3DC-56B7-E54C-988A-DCFDA67BE45C}"/>
              </a:ext>
            </a:extLst>
          </p:cNvPr>
          <p:cNvSpPr/>
          <p:nvPr userDrawn="1"/>
        </p:nvSpPr>
        <p:spPr>
          <a:xfrm>
            <a:off x="6576484" y="3978753"/>
            <a:ext cx="4800600" cy="813516"/>
          </a:xfrm>
          <a:prstGeom prst="rect">
            <a:avLst/>
          </a:prstGeom>
          <a:solidFill>
            <a:srgbClr val="4E71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1" name="Graphic 30">
            <a:extLst>
              <a:ext uri="{FF2B5EF4-FFF2-40B4-BE49-F238E27FC236}">
                <a16:creationId xmlns:a16="http://schemas.microsoft.com/office/drawing/2014/main" id="{A2EFBCBD-6B08-EB46-A27A-B0C7B23D89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195443" y="4252981"/>
            <a:ext cx="281724" cy="281724"/>
          </a:xfrm>
          <a:prstGeom prst="rect">
            <a:avLst/>
          </a:prstGeom>
        </p:spPr>
      </p:pic>
      <p:sp>
        <p:nvSpPr>
          <p:cNvPr id="34" name="Rectangle 33">
            <a:extLst>
              <a:ext uri="{FF2B5EF4-FFF2-40B4-BE49-F238E27FC236}">
                <a16:creationId xmlns:a16="http://schemas.microsoft.com/office/drawing/2014/main" id="{A756EB94-EA17-8F42-8D56-8617CA5DACB8}"/>
              </a:ext>
            </a:extLst>
          </p:cNvPr>
          <p:cNvSpPr/>
          <p:nvPr userDrawn="1"/>
        </p:nvSpPr>
        <p:spPr>
          <a:xfrm>
            <a:off x="6576484" y="3048464"/>
            <a:ext cx="4800600" cy="793175"/>
          </a:xfrm>
          <a:prstGeom prst="rect">
            <a:avLst/>
          </a:prstGeom>
          <a:solidFill>
            <a:srgbClr val="1686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2" name="Graphic 21">
            <a:extLst>
              <a:ext uri="{FF2B5EF4-FFF2-40B4-BE49-F238E27FC236}">
                <a16:creationId xmlns:a16="http://schemas.microsoft.com/office/drawing/2014/main" id="{9FFBC3F6-59A0-B248-8C15-C06EAF9762D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236064" y="3322691"/>
            <a:ext cx="281725" cy="281725"/>
          </a:xfrm>
          <a:prstGeom prst="rect">
            <a:avLst/>
          </a:prstGeom>
        </p:spPr>
      </p:pic>
      <p:sp>
        <p:nvSpPr>
          <p:cNvPr id="47" name="TextBox 46">
            <a:extLst>
              <a:ext uri="{FF2B5EF4-FFF2-40B4-BE49-F238E27FC236}">
                <a16:creationId xmlns:a16="http://schemas.microsoft.com/office/drawing/2014/main" id="{DCCEF015-93A9-DE43-AB58-D0F853A018E9}"/>
              </a:ext>
            </a:extLst>
          </p:cNvPr>
          <p:cNvSpPr txBox="1"/>
          <p:nvPr userDrawn="1"/>
        </p:nvSpPr>
        <p:spPr>
          <a:xfrm>
            <a:off x="8515136" y="2392403"/>
            <a:ext cx="1287725" cy="25654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067" b="0" i="0" u="none" strike="noStrike" kern="1200" cap="none" spc="0" normalizeH="0" baseline="0" noProof="0" dirty="0">
                <a:ln>
                  <a:noFill/>
                </a:ln>
                <a:solidFill>
                  <a:schemeClr val="bg1"/>
                </a:solidFill>
                <a:effectLst/>
                <a:uLnTx/>
                <a:uFillTx/>
                <a:latin typeface="Verdana"/>
                <a:ea typeface="MS PGothic" panose="020B0600070205080204" pitchFamily="34" charset="-128"/>
              </a:rPr>
              <a:t>@</a:t>
            </a:r>
            <a:r>
              <a:rPr kumimoji="0" lang="en-US" sz="1067" b="0" i="0" u="none" strike="noStrike" kern="1200" cap="none" spc="0" normalizeH="0" baseline="0" noProof="0" dirty="0" err="1">
                <a:ln>
                  <a:noFill/>
                </a:ln>
                <a:solidFill>
                  <a:schemeClr val="bg1"/>
                </a:solidFill>
                <a:effectLst/>
                <a:uLnTx/>
                <a:uFillTx/>
                <a:latin typeface="Verdana"/>
                <a:ea typeface="MS PGothic" panose="020B0600070205080204" pitchFamily="34" charset="-128"/>
              </a:rPr>
              <a:t>EasternAHSN</a:t>
            </a:r>
            <a:endParaRPr kumimoji="0" lang="en-US" sz="1067" b="0" i="0" u="none" strike="noStrike" kern="1200" cap="none" spc="0" normalizeH="0" baseline="0" noProof="0" dirty="0">
              <a:ln>
                <a:noFill/>
              </a:ln>
              <a:solidFill>
                <a:schemeClr val="bg1"/>
              </a:solidFill>
              <a:effectLst/>
              <a:uLnTx/>
              <a:uFillTx/>
              <a:latin typeface="Verdana"/>
              <a:ea typeface="MS PGothic" panose="020B0600070205080204" pitchFamily="34" charset="-128"/>
            </a:endParaRPr>
          </a:p>
        </p:txBody>
      </p:sp>
      <p:sp>
        <p:nvSpPr>
          <p:cNvPr id="48" name="TextBox 47">
            <a:extLst>
              <a:ext uri="{FF2B5EF4-FFF2-40B4-BE49-F238E27FC236}">
                <a16:creationId xmlns:a16="http://schemas.microsoft.com/office/drawing/2014/main" id="{3C19C031-CBEF-0644-883D-B38BB14ED436}"/>
              </a:ext>
            </a:extLst>
          </p:cNvPr>
          <p:cNvSpPr txBox="1"/>
          <p:nvPr userDrawn="1"/>
        </p:nvSpPr>
        <p:spPr>
          <a:xfrm>
            <a:off x="8474689" y="4250212"/>
            <a:ext cx="1292871" cy="25654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067" b="0" i="0" u="none" strike="noStrike" kern="1200" cap="none" spc="0" normalizeH="0" baseline="0" noProof="0" dirty="0">
                <a:ln>
                  <a:noFill/>
                </a:ln>
                <a:solidFill>
                  <a:schemeClr val="bg1"/>
                </a:solidFill>
                <a:effectLst/>
                <a:uLnTx/>
                <a:uFillTx/>
                <a:latin typeface="Verdana"/>
                <a:ea typeface="MS PGothic" panose="020B0600070205080204" pitchFamily="34" charset="-128"/>
              </a:rPr>
              <a:t>@</a:t>
            </a:r>
            <a:r>
              <a:rPr kumimoji="0" lang="en-US" sz="1067" b="0" i="0" u="none" strike="noStrike" kern="1200" cap="none" spc="0" normalizeH="0" baseline="0" noProof="0" dirty="0" err="1">
                <a:ln>
                  <a:noFill/>
                </a:ln>
                <a:solidFill>
                  <a:schemeClr val="bg1"/>
                </a:solidFill>
                <a:effectLst/>
                <a:uLnTx/>
                <a:uFillTx/>
                <a:latin typeface="Verdana"/>
                <a:ea typeface="MS PGothic" panose="020B0600070205080204" pitchFamily="34" charset="-128"/>
              </a:rPr>
              <a:t>EasternAHSN</a:t>
            </a:r>
            <a:endParaRPr kumimoji="0" lang="en-US" sz="1067" b="0" i="0" u="none" strike="noStrike" kern="1200" cap="none" spc="0" normalizeH="0" baseline="0" noProof="0" dirty="0">
              <a:ln>
                <a:noFill/>
              </a:ln>
              <a:solidFill>
                <a:schemeClr val="bg1"/>
              </a:solidFill>
              <a:effectLst/>
              <a:uLnTx/>
              <a:uFillTx/>
              <a:latin typeface="Verdana"/>
              <a:ea typeface="MS PGothic" panose="020B0600070205080204" pitchFamily="34" charset="-128"/>
            </a:endParaRPr>
          </a:p>
        </p:txBody>
      </p:sp>
      <p:sp>
        <p:nvSpPr>
          <p:cNvPr id="49" name="TextBox 48">
            <a:extLst>
              <a:ext uri="{FF2B5EF4-FFF2-40B4-BE49-F238E27FC236}">
                <a16:creationId xmlns:a16="http://schemas.microsoft.com/office/drawing/2014/main" id="{745F1FE4-8B7F-BA4B-A507-F4B191614F20}"/>
              </a:ext>
            </a:extLst>
          </p:cNvPr>
          <p:cNvSpPr txBox="1"/>
          <p:nvPr userDrawn="1"/>
        </p:nvSpPr>
        <p:spPr>
          <a:xfrm>
            <a:off x="8529889" y="3319924"/>
            <a:ext cx="1241616" cy="25654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067" b="0" i="0" u="none" strike="noStrike" kern="1200" cap="none" spc="0" normalizeH="0" baseline="0" noProof="0" dirty="0">
                <a:ln>
                  <a:noFill/>
                </a:ln>
                <a:solidFill>
                  <a:schemeClr val="bg1"/>
                </a:solidFill>
                <a:effectLst/>
                <a:uLnTx/>
                <a:uFillTx/>
                <a:latin typeface="Verdana"/>
                <a:ea typeface="MS PGothic" panose="020B0600070205080204" pitchFamily="34" charset="-128"/>
              </a:rPr>
              <a:t>Eastern AHSN</a:t>
            </a:r>
          </a:p>
        </p:txBody>
      </p:sp>
      <p:sp>
        <p:nvSpPr>
          <p:cNvPr id="19" name="Text Placeholder 3">
            <a:extLst>
              <a:ext uri="{FF2B5EF4-FFF2-40B4-BE49-F238E27FC236}">
                <a16:creationId xmlns:a16="http://schemas.microsoft.com/office/drawing/2014/main" id="{A2436AD1-53AE-1941-AACD-270CB6392C86}"/>
              </a:ext>
            </a:extLst>
          </p:cNvPr>
          <p:cNvSpPr>
            <a:spLocks noGrp="1"/>
          </p:cNvSpPr>
          <p:nvPr>
            <p:ph type="body" sz="quarter" idx="14" hasCustomPrompt="1"/>
          </p:nvPr>
        </p:nvSpPr>
        <p:spPr>
          <a:xfrm>
            <a:off x="814917" y="1967346"/>
            <a:ext cx="4800600" cy="2923309"/>
          </a:xfrm>
          <a:prstGeom prst="rect">
            <a:avLst/>
          </a:prstGeom>
          <a:noFill/>
        </p:spPr>
        <p:txBody>
          <a:bodyPr vert="horz" wrap="square" lIns="0" tIns="0" rIns="0" bIns="0" anchor="ctr">
            <a:normAutofit/>
          </a:bodyPr>
          <a:lstStyle>
            <a:lvl1pPr marL="0" indent="0">
              <a:lnSpc>
                <a:spcPct val="100000"/>
              </a:lnSpc>
              <a:spcAft>
                <a:spcPts val="1600"/>
              </a:spcAft>
              <a:buNone/>
              <a:defRPr sz="2667" b="1" i="0" baseline="0">
                <a:solidFill>
                  <a:srgbClr val="245170"/>
                </a:solidFill>
                <a:latin typeface="+mj-lt"/>
                <a:ea typeface="Source Sans Pro" panose="020B0503030403020204" pitchFamily="34" charset="0"/>
                <a:cs typeface="Source Sans Pro" panose="020B0503030403020204" pitchFamily="34" charset="0"/>
              </a:defRPr>
            </a:lvl1pPr>
            <a:lvl2pPr marL="609585" indent="0">
              <a:buNone/>
              <a:defRPr sz="3200" b="0" i="0">
                <a:solidFill>
                  <a:schemeClr val="bg1"/>
                </a:solidFill>
                <a:latin typeface="Source Sans Pro"/>
                <a:cs typeface="Source Sans Pro"/>
              </a:defRPr>
            </a:lvl2pPr>
            <a:lvl3pPr marL="1219170" indent="0">
              <a:buNone/>
              <a:defRPr sz="3200" b="0" i="0">
                <a:solidFill>
                  <a:schemeClr val="bg1"/>
                </a:solidFill>
                <a:latin typeface="Source Sans Pro"/>
                <a:cs typeface="Source Sans Pro"/>
              </a:defRPr>
            </a:lvl3pPr>
            <a:lvl4pPr marL="1828754" indent="0">
              <a:buNone/>
              <a:defRPr sz="3200" b="0" i="0">
                <a:solidFill>
                  <a:schemeClr val="bg1"/>
                </a:solidFill>
                <a:latin typeface="Source Sans Pro"/>
                <a:cs typeface="Source Sans Pro"/>
              </a:defRPr>
            </a:lvl4pPr>
            <a:lvl5pPr marL="2438339" indent="0">
              <a:buNone/>
              <a:defRPr sz="3200" b="0" i="0">
                <a:solidFill>
                  <a:schemeClr val="bg1"/>
                </a:solidFill>
                <a:latin typeface="Source Sans Pro"/>
                <a:cs typeface="Source Sans Pro"/>
              </a:defRPr>
            </a:lvl5pPr>
          </a:lstStyle>
          <a:p>
            <a:pPr lvl="0"/>
            <a:r>
              <a:rPr lang="en-US" dirty="0"/>
              <a:t>Thank you for listening!</a:t>
            </a:r>
          </a:p>
          <a:p>
            <a:pPr lvl="0"/>
            <a:r>
              <a:rPr lang="en-US" dirty="0"/>
              <a:t>Follow us on social media to stay up to date with Eastern AHSN.</a:t>
            </a:r>
          </a:p>
        </p:txBody>
      </p:sp>
      <p:pic>
        <p:nvPicPr>
          <p:cNvPr id="23" name="Picture 22">
            <a:extLst>
              <a:ext uri="{FF2B5EF4-FFF2-40B4-BE49-F238E27FC236}">
                <a16:creationId xmlns:a16="http://schemas.microsoft.com/office/drawing/2014/main" id="{7EC3887B-A7A0-D646-B477-D4FFC6DBEBE5}"/>
              </a:ext>
            </a:extLst>
          </p:cNvPr>
          <p:cNvPicPr>
            <a:picLocks noChangeAspect="1"/>
          </p:cNvPicPr>
          <p:nvPr userDrawn="1"/>
        </p:nvPicPr>
        <p:blipFill>
          <a:blip r:embed="rId9"/>
          <a:stretch>
            <a:fillRect/>
          </a:stretch>
        </p:blipFill>
        <p:spPr>
          <a:xfrm>
            <a:off x="4739461" y="5934486"/>
            <a:ext cx="690068" cy="280340"/>
          </a:xfrm>
          <a:prstGeom prst="rect">
            <a:avLst/>
          </a:prstGeom>
        </p:spPr>
      </p:pic>
      <p:pic>
        <p:nvPicPr>
          <p:cNvPr id="25" name="Picture 24">
            <a:extLst>
              <a:ext uri="{FF2B5EF4-FFF2-40B4-BE49-F238E27FC236}">
                <a16:creationId xmlns:a16="http://schemas.microsoft.com/office/drawing/2014/main" id="{2BC1F341-8EFA-7745-A10B-860B9D29535A}"/>
              </a:ext>
            </a:extLst>
          </p:cNvPr>
          <p:cNvPicPr>
            <a:picLocks noChangeAspect="1"/>
          </p:cNvPicPr>
          <p:nvPr userDrawn="1"/>
        </p:nvPicPr>
        <p:blipFill>
          <a:blip r:embed="rId10"/>
          <a:stretch>
            <a:fillRect/>
          </a:stretch>
        </p:blipFill>
        <p:spPr>
          <a:xfrm>
            <a:off x="3169173" y="5820874"/>
            <a:ext cx="752560" cy="440953"/>
          </a:xfrm>
          <a:prstGeom prst="rect">
            <a:avLst/>
          </a:prstGeom>
        </p:spPr>
      </p:pic>
      <p:pic>
        <p:nvPicPr>
          <p:cNvPr id="27" name="Picture 26">
            <a:extLst>
              <a:ext uri="{FF2B5EF4-FFF2-40B4-BE49-F238E27FC236}">
                <a16:creationId xmlns:a16="http://schemas.microsoft.com/office/drawing/2014/main" id="{F28BDD7C-1D9A-8447-BF3D-C97C35C48517}"/>
              </a:ext>
            </a:extLst>
          </p:cNvPr>
          <p:cNvPicPr>
            <a:picLocks noChangeAspect="1"/>
          </p:cNvPicPr>
          <p:nvPr userDrawn="1"/>
        </p:nvPicPr>
        <p:blipFill>
          <a:blip r:embed="rId11"/>
          <a:stretch>
            <a:fillRect/>
          </a:stretch>
        </p:blipFill>
        <p:spPr>
          <a:xfrm>
            <a:off x="814917" y="5949359"/>
            <a:ext cx="1561907" cy="241221"/>
          </a:xfrm>
          <a:prstGeom prst="rect">
            <a:avLst/>
          </a:prstGeom>
        </p:spPr>
      </p:pic>
      <p:pic>
        <p:nvPicPr>
          <p:cNvPr id="18" name="Picture 17">
            <a:extLst>
              <a:ext uri="{FF2B5EF4-FFF2-40B4-BE49-F238E27FC236}">
                <a16:creationId xmlns:a16="http://schemas.microsoft.com/office/drawing/2014/main" id="{487F931B-284E-B444-AB0F-F3D04417486D}"/>
              </a:ext>
            </a:extLst>
          </p:cNvPr>
          <p:cNvPicPr>
            <a:picLocks noChangeAspect="1"/>
          </p:cNvPicPr>
          <p:nvPr userDrawn="1"/>
        </p:nvPicPr>
        <p:blipFill>
          <a:blip r:embed="rId12"/>
          <a:stretch>
            <a:fillRect/>
          </a:stretch>
        </p:blipFill>
        <p:spPr>
          <a:xfrm>
            <a:off x="814917" y="706142"/>
            <a:ext cx="2642384" cy="615809"/>
          </a:xfrm>
          <a:prstGeom prst="rect">
            <a:avLst/>
          </a:prstGeom>
        </p:spPr>
      </p:pic>
    </p:spTree>
    <p:extLst>
      <p:ext uri="{BB962C8B-B14F-4D97-AF65-F5344CB8AC3E}">
        <p14:creationId xmlns:p14="http://schemas.microsoft.com/office/powerpoint/2010/main" val="236274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List">
    <p:bg>
      <p:bgPr>
        <a:solidFill>
          <a:schemeClr val="bg1"/>
        </a:solidFill>
        <a:effectLst/>
      </p:bgPr>
    </p:bg>
    <p:spTree>
      <p:nvGrpSpPr>
        <p:cNvPr id="1" name=""/>
        <p:cNvGrpSpPr/>
        <p:nvPr/>
      </p:nvGrpSpPr>
      <p:grpSpPr>
        <a:xfrm>
          <a:off x="0" y="0"/>
          <a:ext cx="0" cy="0"/>
          <a:chOff x="0" y="0"/>
          <a:chExt cx="0" cy="0"/>
        </a:xfrm>
      </p:grpSpPr>
      <p:pic>
        <p:nvPicPr>
          <p:cNvPr id="6" name="Picture 1" descr="Ontix White.eps">
            <a:extLst>
              <a:ext uri="{FF2B5EF4-FFF2-40B4-BE49-F238E27FC236}">
                <a16:creationId xmlns:a16="http://schemas.microsoft.com/office/drawing/2014/main" id="{3724EB49-AA9A-4F9C-ACF8-F117A451E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1" y="6508751"/>
            <a:ext cx="74083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405EAEA8-1064-4AEC-9BCF-7B44CFBD7255}"/>
              </a:ext>
            </a:extLst>
          </p:cNvPr>
          <p:cNvSpPr>
            <a:spLocks noGrp="1"/>
          </p:cNvSpPr>
          <p:nvPr>
            <p:ph type="body" sz="quarter" idx="10" hasCustomPrompt="1"/>
          </p:nvPr>
        </p:nvSpPr>
        <p:spPr>
          <a:xfrm>
            <a:off x="814918" y="1835736"/>
            <a:ext cx="10562167" cy="4474048"/>
          </a:xfrm>
          <a:prstGeom prst="rect">
            <a:avLst/>
          </a:prstGeom>
        </p:spPr>
        <p:txBody>
          <a:bodyPr vert="horz" lIns="0" tIns="0" rIns="0" bIns="0" numCol="1" spcCol="270000">
            <a:normAutofit/>
          </a:bodyPr>
          <a:lstStyle>
            <a:lvl1pPr marL="228594" indent="-228594">
              <a:lnSpc>
                <a:spcPct val="125000"/>
              </a:lnSpc>
              <a:spcBef>
                <a:spcPts val="0"/>
              </a:spcBef>
              <a:spcAft>
                <a:spcPts val="1067"/>
              </a:spcAft>
              <a:buClr>
                <a:srgbClr val="4D4D4F"/>
              </a:buClr>
              <a:buFont typeface="Arial" panose="020B0604020202020204" pitchFamily="34" charset="0"/>
              <a:buChar char="•"/>
              <a:defRPr sz="1600" b="0" i="0" spc="0" baseline="0">
                <a:solidFill>
                  <a:srgbClr val="4D4D4F"/>
                </a:solidFill>
                <a:latin typeface="+mn-lt"/>
                <a:ea typeface="Source Sans Pro" panose="020B0503030403020204" pitchFamily="34" charset="0"/>
                <a:cs typeface="Source Sans Pro" panose="020B0503030403020204" pitchFamily="34" charset="0"/>
              </a:defRPr>
            </a:lvl1pPr>
            <a:lvl2pPr marL="990575" marR="0" indent="-239994" algn="l" defTabSz="609585"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867" b="0" i="0">
                <a:solidFill>
                  <a:srgbClr val="22252B"/>
                </a:solidFill>
                <a:latin typeface="+mj-lt"/>
                <a:ea typeface="Source Sans Pro" panose="020B0503030403020204" pitchFamily="34" charset="0"/>
                <a:cs typeface="Source Sans Pro" panose="020B0503030403020204" pitchFamily="34" charset="0"/>
              </a:defRPr>
            </a:lvl2pPr>
            <a:lvl3pPr marL="1600160" marR="0" indent="-239994" algn="l" defTabSz="609585"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867" b="0" i="0">
                <a:solidFill>
                  <a:srgbClr val="22252B"/>
                </a:solidFill>
                <a:latin typeface="+mj-lt"/>
                <a:ea typeface="Source Sans Pro" panose="020B0503030403020204" pitchFamily="34" charset="0"/>
                <a:cs typeface="Source Sans Pro" panose="020B0503030403020204" pitchFamily="34" charset="0"/>
              </a:defRPr>
            </a:lvl3pPr>
            <a:lvl4pPr marL="2209745" marR="0" indent="-239994" algn="l" defTabSz="609585"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867" b="0" i="0">
                <a:solidFill>
                  <a:srgbClr val="22252B"/>
                </a:solidFill>
                <a:latin typeface="+mj-lt"/>
                <a:ea typeface="Source Sans Pro" panose="020B0503030403020204" pitchFamily="34" charset="0"/>
                <a:cs typeface="Source Sans Pro" panose="020B0503030403020204" pitchFamily="34" charset="0"/>
              </a:defRPr>
            </a:lvl4pPr>
            <a:lvl5pPr marL="2819330" indent="-239994">
              <a:lnSpc>
                <a:spcPct val="150000"/>
              </a:lnSpc>
              <a:spcBef>
                <a:spcPts val="0"/>
              </a:spcBef>
              <a:buClr>
                <a:srgbClr val="B0D239"/>
              </a:buClr>
              <a:buFont typeface="Arial" panose="020B0604020202020204" pitchFamily="34" charset="0"/>
              <a:buChar char="•"/>
              <a:defRPr sz="1867" i="0">
                <a:solidFill>
                  <a:srgbClr val="23272D"/>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a:t>
            </a:r>
            <a:r>
              <a:rPr lang="en-US" dirty="0" err="1"/>
              <a:t>Fusce</a:t>
            </a:r>
            <a:r>
              <a:rPr lang="en-US" dirty="0"/>
              <a:t> </a:t>
            </a:r>
            <a:r>
              <a:rPr lang="en-US" dirty="0" err="1"/>
              <a:t>posuere</a:t>
            </a:r>
            <a:r>
              <a:rPr lang="en-US" dirty="0"/>
              <a:t>, magna sed pulvinar ultricies, purus lectus malesuada libero, sit amet commodo magna eros quis </a:t>
            </a:r>
            <a:r>
              <a:rPr lang="en-US" dirty="0" err="1"/>
              <a:t>urna</a:t>
            </a:r>
            <a:r>
              <a:rPr lang="en-US" dirty="0"/>
              <a:t>.</a:t>
            </a:r>
          </a:p>
          <a:p>
            <a:pPr lvl="0"/>
            <a:r>
              <a:rPr lang="en-US" dirty="0"/>
              <a:t>Nunc viverra imperdiet enim. Fusce est. Vivamus a </a:t>
            </a:r>
            <a:r>
              <a:rPr lang="en-US" dirty="0" err="1"/>
              <a:t>tellus</a:t>
            </a:r>
            <a:r>
              <a:rPr lang="en-US" dirty="0"/>
              <a:t>. </a:t>
            </a:r>
            <a:r>
              <a:rPr lang="en-US" dirty="0" err="1"/>
              <a:t>Pellentesque</a:t>
            </a:r>
            <a:r>
              <a:rPr lang="en-US" dirty="0"/>
              <a:t> habitant morbi tristique senectus et </a:t>
            </a:r>
            <a:r>
              <a:rPr lang="en-US" dirty="0" err="1"/>
              <a:t>netus</a:t>
            </a:r>
            <a:r>
              <a:rPr lang="en-US" dirty="0"/>
              <a:t> </a:t>
            </a:r>
            <a:r>
              <a:rPr lang="en-US" dirty="0" err="1"/>
              <a:t>emalesuada</a:t>
            </a:r>
            <a:r>
              <a:rPr lang="en-US" dirty="0"/>
              <a:t> fames ac turpis egestas. Proin pharetra nonummy pede. Mauris et </a:t>
            </a:r>
            <a:r>
              <a:rPr lang="en-US" dirty="0" err="1"/>
              <a:t>orci</a:t>
            </a:r>
            <a:r>
              <a:rPr lang="en-US" dirty="0"/>
              <a:t>.</a:t>
            </a:r>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a:t>
            </a:r>
          </a:p>
        </p:txBody>
      </p:sp>
      <p:sp>
        <p:nvSpPr>
          <p:cNvPr id="8" name="Title 1">
            <a:extLst>
              <a:ext uri="{FF2B5EF4-FFF2-40B4-BE49-F238E27FC236}">
                <a16:creationId xmlns:a16="http://schemas.microsoft.com/office/drawing/2014/main" id="{38775620-B01D-4681-801C-F89A8FD0C0EE}"/>
              </a:ext>
            </a:extLst>
          </p:cNvPr>
          <p:cNvSpPr>
            <a:spLocks noGrp="1"/>
          </p:cNvSpPr>
          <p:nvPr>
            <p:ph type="title" hasCustomPrompt="1"/>
          </p:nvPr>
        </p:nvSpPr>
        <p:spPr>
          <a:xfrm>
            <a:off x="814918" y="884768"/>
            <a:ext cx="10562167" cy="410369"/>
          </a:xfrm>
          <a:prstGeom prst="rect">
            <a:avLst/>
          </a:prstGeom>
        </p:spPr>
        <p:txBody>
          <a:bodyPr vert="horz" lIns="0" tIns="0" rIns="0" bIns="0" anchor="t" anchorCtr="0">
            <a:spAutoFit/>
          </a:bodyPr>
          <a:lstStyle>
            <a:lvl1pPr algn="l">
              <a:defRPr sz="2667" b="1" i="0" strike="noStrike" spc="-67" baseline="0">
                <a:solidFill>
                  <a:srgbClr val="245170"/>
                </a:solidFill>
                <a:latin typeface="+mj-lt"/>
                <a:cs typeface="Source Sans Pro"/>
              </a:defRPr>
            </a:lvl1pPr>
          </a:lstStyle>
          <a:p>
            <a:r>
              <a:rPr lang="en-US" dirty="0"/>
              <a:t>Placeholder Title</a:t>
            </a:r>
          </a:p>
        </p:txBody>
      </p:sp>
      <p:sp>
        <p:nvSpPr>
          <p:cNvPr id="2" name="TextBox 1">
            <a:extLst>
              <a:ext uri="{FF2B5EF4-FFF2-40B4-BE49-F238E27FC236}">
                <a16:creationId xmlns:a16="http://schemas.microsoft.com/office/drawing/2014/main" id="{9B4AB0C3-EDE0-8D4A-B43D-3BDDF4BF52AE}"/>
              </a:ext>
            </a:extLst>
          </p:cNvPr>
          <p:cNvSpPr txBox="1"/>
          <p:nvPr userDrawn="1"/>
        </p:nvSpPr>
        <p:spPr>
          <a:xfrm>
            <a:off x="12130425" y="-80047"/>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267318144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blue">
    <p:bg>
      <p:bgPr>
        <a:solidFill>
          <a:srgbClr val="0268B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EDCE-7BD9-4320-A714-439B6BB26BD3}"/>
              </a:ext>
            </a:extLst>
          </p:cNvPr>
          <p:cNvSpPr>
            <a:spLocks noGrp="1"/>
          </p:cNvSpPr>
          <p:nvPr>
            <p:ph type="title"/>
          </p:nvPr>
        </p:nvSpPr>
        <p:spPr>
          <a:xfrm>
            <a:off x="609605" y="1504952"/>
            <a:ext cx="6976532" cy="1559981"/>
          </a:xfrm>
          <a:prstGeom prst="rect">
            <a:avLst/>
          </a:prstGeom>
        </p:spPr>
        <p:txBody>
          <a:bodyPr anchor="t"/>
          <a:lstStyle>
            <a:lvl1pPr algn="l">
              <a:defRPr sz="48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935033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edia Slide">
    <p:bg>
      <p:bgPr>
        <a:solidFill>
          <a:schemeClr val="bg1"/>
        </a:solidFill>
        <a:effectLst/>
      </p:bgPr>
    </p:bg>
    <p:spTree>
      <p:nvGrpSpPr>
        <p:cNvPr id="1" name=""/>
        <p:cNvGrpSpPr/>
        <p:nvPr/>
      </p:nvGrpSpPr>
      <p:grpSpPr>
        <a:xfrm>
          <a:off x="0" y="0"/>
          <a:ext cx="0" cy="0"/>
          <a:chOff x="0" y="0"/>
          <a:chExt cx="0" cy="0"/>
        </a:xfrm>
      </p:grpSpPr>
      <p:pic>
        <p:nvPicPr>
          <p:cNvPr id="6" name="Picture 1" descr="Ontix White.eps">
            <a:extLst>
              <a:ext uri="{FF2B5EF4-FFF2-40B4-BE49-F238E27FC236}">
                <a16:creationId xmlns:a16="http://schemas.microsoft.com/office/drawing/2014/main" id="{3724EB49-AA9A-4F9C-ACF8-F117A451E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13" y="6508751"/>
            <a:ext cx="74083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4B9D465-363E-4EF3-AD71-EDA02E6D4649}"/>
              </a:ext>
            </a:extLst>
          </p:cNvPr>
          <p:cNvSpPr>
            <a:spLocks noGrp="1"/>
          </p:cNvSpPr>
          <p:nvPr>
            <p:ph type="title" hasCustomPrompt="1"/>
          </p:nvPr>
        </p:nvSpPr>
        <p:spPr>
          <a:xfrm>
            <a:off x="814929" y="884771"/>
            <a:ext cx="10562167" cy="547244"/>
          </a:xfrm>
          <a:prstGeom prst="rect">
            <a:avLst/>
          </a:prstGeom>
        </p:spPr>
        <p:txBody>
          <a:bodyPr vert="horz" lIns="0" tIns="0" rIns="0" bIns="0" anchor="t" anchorCtr="0">
            <a:spAutoFit/>
          </a:bodyPr>
          <a:lstStyle>
            <a:lvl1pPr algn="l">
              <a:defRPr sz="3556" b="1" i="0" strike="noStrike" spc="-91" baseline="0">
                <a:solidFill>
                  <a:srgbClr val="003F61"/>
                </a:solidFill>
                <a:latin typeface="+mj-lt"/>
                <a:cs typeface="Source Sans Pro"/>
              </a:defRPr>
            </a:lvl1pPr>
          </a:lstStyle>
          <a:p>
            <a:r>
              <a:rPr lang="en-US" dirty="0"/>
              <a:t>Placeholder Title</a:t>
            </a:r>
          </a:p>
        </p:txBody>
      </p:sp>
      <p:sp>
        <p:nvSpPr>
          <p:cNvPr id="3" name="Content Placeholder 2">
            <a:extLst>
              <a:ext uri="{FF2B5EF4-FFF2-40B4-BE49-F238E27FC236}">
                <a16:creationId xmlns:a16="http://schemas.microsoft.com/office/drawing/2014/main" id="{1B3C7287-7839-D840-853A-8549B1B8B932}"/>
              </a:ext>
            </a:extLst>
          </p:cNvPr>
          <p:cNvSpPr>
            <a:spLocks noGrp="1"/>
          </p:cNvSpPr>
          <p:nvPr>
            <p:ph sz="quarter" idx="10" hasCustomPrompt="1"/>
          </p:nvPr>
        </p:nvSpPr>
        <p:spPr>
          <a:xfrm>
            <a:off x="814929" y="1803467"/>
            <a:ext cx="10562167" cy="4512733"/>
          </a:xfrm>
          <a:prstGeom prst="rect">
            <a:avLst/>
          </a:prstGeom>
        </p:spPr>
        <p:txBody>
          <a:bodyPr anchor="ctr"/>
          <a:lstStyle>
            <a:lvl1pPr marL="0" indent="0" algn="ctr">
              <a:buNone/>
              <a:defRPr sz="2133">
                <a:solidFill>
                  <a:schemeClr val="bg1">
                    <a:lumMod val="75000"/>
                  </a:schemeClr>
                </a:solidFill>
              </a:defRPr>
            </a:lvl1pPr>
          </a:lstStyle>
          <a:p>
            <a:pPr lvl="0"/>
            <a:r>
              <a:rPr lang="en-GB" dirty="0"/>
              <a:t>Click icon to insert media</a:t>
            </a:r>
            <a:endParaRPr lang="en-US" dirty="0"/>
          </a:p>
        </p:txBody>
      </p:sp>
    </p:spTree>
    <p:extLst>
      <p:ext uri="{BB962C8B-B14F-4D97-AF65-F5344CB8AC3E}">
        <p14:creationId xmlns:p14="http://schemas.microsoft.com/office/powerpoint/2010/main" val="350426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E33951-77EE-47A8-A839-7980B16BFEE2}"/>
              </a:ext>
            </a:extLst>
          </p:cNvPr>
          <p:cNvSpPr>
            <a:spLocks noGrp="1"/>
          </p:cNvSpPr>
          <p:nvPr>
            <p:ph type="dt" sz="half" idx="10"/>
          </p:nvPr>
        </p:nvSpPr>
        <p:spPr/>
        <p:txBody>
          <a:bodyPr/>
          <a:lstStyle>
            <a:lvl1pPr>
              <a:defRPr/>
            </a:lvl1pPr>
          </a:lstStyle>
          <a:p>
            <a:pPr>
              <a:defRPr/>
            </a:pPr>
            <a:fld id="{CCD41A70-68C8-4F02-8E54-B2C80C069056}" type="datetimeFigureOut">
              <a:rPr lang="en-GB"/>
              <a:pPr>
                <a:defRPr/>
              </a:pPr>
              <a:t>24/06/2021</a:t>
            </a:fld>
            <a:endParaRPr lang="en-GB"/>
          </a:p>
        </p:txBody>
      </p:sp>
      <p:sp>
        <p:nvSpPr>
          <p:cNvPr id="5" name="Footer Placeholder 4">
            <a:extLst>
              <a:ext uri="{FF2B5EF4-FFF2-40B4-BE49-F238E27FC236}">
                <a16:creationId xmlns:a16="http://schemas.microsoft.com/office/drawing/2014/main" id="{C0602832-31C3-4361-B722-B4E18C8515A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D013A9B-337F-4884-A0D4-B24AF95EB8C2}"/>
              </a:ext>
            </a:extLst>
          </p:cNvPr>
          <p:cNvSpPr>
            <a:spLocks noGrp="1"/>
          </p:cNvSpPr>
          <p:nvPr>
            <p:ph type="sldNum" sz="quarter" idx="12"/>
          </p:nvPr>
        </p:nvSpPr>
        <p:spPr/>
        <p:txBody>
          <a:bodyPr/>
          <a:lstStyle>
            <a:lvl1pPr>
              <a:defRPr/>
            </a:lvl1pPr>
          </a:lstStyle>
          <a:p>
            <a:pPr>
              <a:defRPr/>
            </a:pPr>
            <a:fld id="{4A1FF431-A50F-49D9-91A4-8A9160353AF2}" type="slidenum">
              <a:rPr lang="en-GB" altLang="en-US"/>
              <a:pPr>
                <a:defRPr/>
              </a:pPr>
              <a:t>‹#›</a:t>
            </a:fld>
            <a:endParaRPr lang="en-GB" altLang="en-US"/>
          </a:p>
        </p:txBody>
      </p:sp>
    </p:spTree>
    <p:extLst>
      <p:ext uri="{BB962C8B-B14F-4D97-AF65-F5344CB8AC3E}">
        <p14:creationId xmlns:p14="http://schemas.microsoft.com/office/powerpoint/2010/main" val="92151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7A82DA-F1CB-4B28-AA4F-8ED00CD1D3A6}"/>
              </a:ext>
            </a:extLst>
          </p:cNvPr>
          <p:cNvSpPr>
            <a:spLocks noGrp="1"/>
          </p:cNvSpPr>
          <p:nvPr>
            <p:ph type="dt" sz="half" idx="10"/>
          </p:nvPr>
        </p:nvSpPr>
        <p:spPr/>
        <p:txBody>
          <a:bodyPr/>
          <a:lstStyle>
            <a:lvl1pPr>
              <a:defRPr/>
            </a:lvl1pPr>
          </a:lstStyle>
          <a:p>
            <a:pPr>
              <a:defRPr/>
            </a:pPr>
            <a:fld id="{32EA0B96-5D6A-442F-A267-F8145CC6CF9C}" type="datetimeFigureOut">
              <a:rPr lang="en-GB"/>
              <a:pPr>
                <a:defRPr/>
              </a:pPr>
              <a:t>24/06/2021</a:t>
            </a:fld>
            <a:endParaRPr lang="en-GB"/>
          </a:p>
        </p:txBody>
      </p:sp>
      <p:sp>
        <p:nvSpPr>
          <p:cNvPr id="5" name="Footer Placeholder 4">
            <a:extLst>
              <a:ext uri="{FF2B5EF4-FFF2-40B4-BE49-F238E27FC236}">
                <a16:creationId xmlns:a16="http://schemas.microsoft.com/office/drawing/2014/main" id="{BBDB2051-A86B-4C00-BCDA-38D73187F0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C5C607C-FD70-4278-92DB-B4F441C760A0}"/>
              </a:ext>
            </a:extLst>
          </p:cNvPr>
          <p:cNvSpPr>
            <a:spLocks noGrp="1"/>
          </p:cNvSpPr>
          <p:nvPr>
            <p:ph type="sldNum" sz="quarter" idx="12"/>
          </p:nvPr>
        </p:nvSpPr>
        <p:spPr/>
        <p:txBody>
          <a:bodyPr/>
          <a:lstStyle>
            <a:lvl1pPr>
              <a:defRPr/>
            </a:lvl1pPr>
          </a:lstStyle>
          <a:p>
            <a:pPr>
              <a:defRPr/>
            </a:pPr>
            <a:fld id="{31DE6B7C-5277-409D-A7AE-EE79FB57FF91}" type="slidenum">
              <a:rPr lang="en-GB" altLang="en-US"/>
              <a:pPr>
                <a:defRPr/>
              </a:pPr>
              <a:t>‹#›</a:t>
            </a:fld>
            <a:endParaRPr lang="en-GB" altLang="en-US"/>
          </a:p>
        </p:txBody>
      </p:sp>
    </p:spTree>
    <p:extLst>
      <p:ext uri="{BB962C8B-B14F-4D97-AF65-F5344CB8AC3E}">
        <p14:creationId xmlns:p14="http://schemas.microsoft.com/office/powerpoint/2010/main" val="344972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F4EF90F-88DA-4A33-944D-E7FD13F34792}"/>
              </a:ext>
            </a:extLst>
          </p:cNvPr>
          <p:cNvSpPr>
            <a:spLocks noGrp="1"/>
          </p:cNvSpPr>
          <p:nvPr>
            <p:ph type="dt" sz="half" idx="10"/>
          </p:nvPr>
        </p:nvSpPr>
        <p:spPr/>
        <p:txBody>
          <a:bodyPr/>
          <a:lstStyle>
            <a:lvl1pPr>
              <a:defRPr/>
            </a:lvl1pPr>
          </a:lstStyle>
          <a:p>
            <a:pPr>
              <a:defRPr/>
            </a:pPr>
            <a:fld id="{891DDD31-E5C7-48B3-9670-0014B0318276}" type="datetimeFigureOut">
              <a:rPr lang="en-GB"/>
              <a:pPr>
                <a:defRPr/>
              </a:pPr>
              <a:t>24/06/2021</a:t>
            </a:fld>
            <a:endParaRPr lang="en-GB"/>
          </a:p>
        </p:txBody>
      </p:sp>
      <p:sp>
        <p:nvSpPr>
          <p:cNvPr id="6" name="Footer Placeholder 4">
            <a:extLst>
              <a:ext uri="{FF2B5EF4-FFF2-40B4-BE49-F238E27FC236}">
                <a16:creationId xmlns:a16="http://schemas.microsoft.com/office/drawing/2014/main" id="{91DAAE14-529E-4BF1-956C-4930BD6BFD8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31A1D2E-855F-41D9-96AD-36CF2B52BB28}"/>
              </a:ext>
            </a:extLst>
          </p:cNvPr>
          <p:cNvSpPr>
            <a:spLocks noGrp="1"/>
          </p:cNvSpPr>
          <p:nvPr>
            <p:ph type="sldNum" sz="quarter" idx="12"/>
          </p:nvPr>
        </p:nvSpPr>
        <p:spPr/>
        <p:txBody>
          <a:bodyPr/>
          <a:lstStyle>
            <a:lvl1pPr>
              <a:defRPr/>
            </a:lvl1pPr>
          </a:lstStyle>
          <a:p>
            <a:pPr>
              <a:defRPr/>
            </a:pPr>
            <a:fld id="{BA1812AA-0786-433D-BB54-4B9425E53BA0}" type="slidenum">
              <a:rPr lang="en-GB" altLang="en-US"/>
              <a:pPr>
                <a:defRPr/>
              </a:pPr>
              <a:t>‹#›</a:t>
            </a:fld>
            <a:endParaRPr lang="en-GB" altLang="en-US"/>
          </a:p>
        </p:txBody>
      </p:sp>
    </p:spTree>
    <p:extLst>
      <p:ext uri="{BB962C8B-B14F-4D97-AF65-F5344CB8AC3E}">
        <p14:creationId xmlns:p14="http://schemas.microsoft.com/office/powerpoint/2010/main" val="404757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1A03B5B-6DFA-4B7D-B478-AD227E631686}"/>
              </a:ext>
            </a:extLst>
          </p:cNvPr>
          <p:cNvSpPr>
            <a:spLocks noGrp="1"/>
          </p:cNvSpPr>
          <p:nvPr>
            <p:ph type="dt" sz="half" idx="10"/>
          </p:nvPr>
        </p:nvSpPr>
        <p:spPr/>
        <p:txBody>
          <a:bodyPr/>
          <a:lstStyle>
            <a:lvl1pPr>
              <a:defRPr/>
            </a:lvl1pPr>
          </a:lstStyle>
          <a:p>
            <a:pPr>
              <a:defRPr/>
            </a:pPr>
            <a:fld id="{B4A13D8F-52B6-486A-99C6-4A15CAEC8B50}" type="datetimeFigureOut">
              <a:rPr lang="en-GB"/>
              <a:pPr>
                <a:defRPr/>
              </a:pPr>
              <a:t>24/06/2021</a:t>
            </a:fld>
            <a:endParaRPr lang="en-GB"/>
          </a:p>
        </p:txBody>
      </p:sp>
      <p:sp>
        <p:nvSpPr>
          <p:cNvPr id="8" name="Footer Placeholder 4">
            <a:extLst>
              <a:ext uri="{FF2B5EF4-FFF2-40B4-BE49-F238E27FC236}">
                <a16:creationId xmlns:a16="http://schemas.microsoft.com/office/drawing/2014/main" id="{E66AE62D-7842-42DA-9959-51C3CF9E8A4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5DE9946-1282-4CBB-B712-DC21D6BD329A}"/>
              </a:ext>
            </a:extLst>
          </p:cNvPr>
          <p:cNvSpPr>
            <a:spLocks noGrp="1"/>
          </p:cNvSpPr>
          <p:nvPr>
            <p:ph type="sldNum" sz="quarter" idx="12"/>
          </p:nvPr>
        </p:nvSpPr>
        <p:spPr/>
        <p:txBody>
          <a:bodyPr/>
          <a:lstStyle>
            <a:lvl1pPr>
              <a:defRPr/>
            </a:lvl1pPr>
          </a:lstStyle>
          <a:p>
            <a:pPr>
              <a:defRPr/>
            </a:pPr>
            <a:fld id="{45EC37DD-FA14-4688-BBB5-8C6D4B9A68FC}" type="slidenum">
              <a:rPr lang="en-GB" altLang="en-US"/>
              <a:pPr>
                <a:defRPr/>
              </a:pPr>
              <a:t>‹#›</a:t>
            </a:fld>
            <a:endParaRPr lang="en-GB" altLang="en-US"/>
          </a:p>
        </p:txBody>
      </p:sp>
    </p:spTree>
    <p:extLst>
      <p:ext uri="{BB962C8B-B14F-4D97-AF65-F5344CB8AC3E}">
        <p14:creationId xmlns:p14="http://schemas.microsoft.com/office/powerpoint/2010/main" val="299871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9022D71-CB06-48E1-8D41-79B71D7C981C}"/>
              </a:ext>
            </a:extLst>
          </p:cNvPr>
          <p:cNvSpPr>
            <a:spLocks noGrp="1"/>
          </p:cNvSpPr>
          <p:nvPr>
            <p:ph type="dt" sz="half" idx="10"/>
          </p:nvPr>
        </p:nvSpPr>
        <p:spPr/>
        <p:txBody>
          <a:bodyPr/>
          <a:lstStyle>
            <a:lvl1pPr>
              <a:defRPr/>
            </a:lvl1pPr>
          </a:lstStyle>
          <a:p>
            <a:pPr>
              <a:defRPr/>
            </a:pPr>
            <a:fld id="{1636111A-AAA1-47D8-90CE-5D2891A65D8A}" type="datetimeFigureOut">
              <a:rPr lang="en-GB"/>
              <a:pPr>
                <a:defRPr/>
              </a:pPr>
              <a:t>24/06/2021</a:t>
            </a:fld>
            <a:endParaRPr lang="en-GB"/>
          </a:p>
        </p:txBody>
      </p:sp>
      <p:sp>
        <p:nvSpPr>
          <p:cNvPr id="4" name="Footer Placeholder 4">
            <a:extLst>
              <a:ext uri="{FF2B5EF4-FFF2-40B4-BE49-F238E27FC236}">
                <a16:creationId xmlns:a16="http://schemas.microsoft.com/office/drawing/2014/main" id="{5E7FBF06-DF24-49C8-8291-444830840B9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1A04BC9-EE3C-469B-A16F-07B6CAF381EB}"/>
              </a:ext>
            </a:extLst>
          </p:cNvPr>
          <p:cNvSpPr>
            <a:spLocks noGrp="1"/>
          </p:cNvSpPr>
          <p:nvPr>
            <p:ph type="sldNum" sz="quarter" idx="12"/>
          </p:nvPr>
        </p:nvSpPr>
        <p:spPr/>
        <p:txBody>
          <a:bodyPr/>
          <a:lstStyle>
            <a:lvl1pPr>
              <a:defRPr/>
            </a:lvl1pPr>
          </a:lstStyle>
          <a:p>
            <a:pPr>
              <a:defRPr/>
            </a:pPr>
            <a:fld id="{6F5BAB55-331B-4E9F-841B-A1178627A920}" type="slidenum">
              <a:rPr lang="en-GB" altLang="en-US"/>
              <a:pPr>
                <a:defRPr/>
              </a:pPr>
              <a:t>‹#›</a:t>
            </a:fld>
            <a:endParaRPr lang="en-GB" altLang="en-US"/>
          </a:p>
        </p:txBody>
      </p:sp>
    </p:spTree>
    <p:extLst>
      <p:ext uri="{BB962C8B-B14F-4D97-AF65-F5344CB8AC3E}">
        <p14:creationId xmlns:p14="http://schemas.microsoft.com/office/powerpoint/2010/main" val="383957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7667ECF-5014-4D37-A1FE-114196F6AFF8}"/>
              </a:ext>
            </a:extLst>
          </p:cNvPr>
          <p:cNvSpPr>
            <a:spLocks noGrp="1"/>
          </p:cNvSpPr>
          <p:nvPr>
            <p:ph type="dt" sz="half" idx="10"/>
          </p:nvPr>
        </p:nvSpPr>
        <p:spPr/>
        <p:txBody>
          <a:bodyPr/>
          <a:lstStyle>
            <a:lvl1pPr>
              <a:defRPr/>
            </a:lvl1pPr>
          </a:lstStyle>
          <a:p>
            <a:pPr>
              <a:defRPr/>
            </a:pPr>
            <a:fld id="{C44C3E95-B714-4377-9494-113A8E5854E0}" type="datetimeFigureOut">
              <a:rPr lang="en-GB"/>
              <a:pPr>
                <a:defRPr/>
              </a:pPr>
              <a:t>24/06/2021</a:t>
            </a:fld>
            <a:endParaRPr lang="en-GB"/>
          </a:p>
        </p:txBody>
      </p:sp>
      <p:sp>
        <p:nvSpPr>
          <p:cNvPr id="3" name="Footer Placeholder 4">
            <a:extLst>
              <a:ext uri="{FF2B5EF4-FFF2-40B4-BE49-F238E27FC236}">
                <a16:creationId xmlns:a16="http://schemas.microsoft.com/office/drawing/2014/main" id="{254ED9D9-4B6A-4D63-8E7D-F0799237947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A7D4F1C-BDD4-4AB6-B558-E9AD587E9CB9}"/>
              </a:ext>
            </a:extLst>
          </p:cNvPr>
          <p:cNvSpPr>
            <a:spLocks noGrp="1"/>
          </p:cNvSpPr>
          <p:nvPr>
            <p:ph type="sldNum" sz="quarter" idx="12"/>
          </p:nvPr>
        </p:nvSpPr>
        <p:spPr/>
        <p:txBody>
          <a:bodyPr/>
          <a:lstStyle>
            <a:lvl1pPr>
              <a:defRPr/>
            </a:lvl1pPr>
          </a:lstStyle>
          <a:p>
            <a:pPr>
              <a:defRPr/>
            </a:pPr>
            <a:fld id="{EFBFAB19-E177-445D-A908-B5F7E638C64D}" type="slidenum">
              <a:rPr lang="en-GB" altLang="en-US"/>
              <a:pPr>
                <a:defRPr/>
              </a:pPr>
              <a:t>‹#›</a:t>
            </a:fld>
            <a:endParaRPr lang="en-GB" altLang="en-US"/>
          </a:p>
        </p:txBody>
      </p:sp>
    </p:spTree>
    <p:extLst>
      <p:ext uri="{BB962C8B-B14F-4D97-AF65-F5344CB8AC3E}">
        <p14:creationId xmlns:p14="http://schemas.microsoft.com/office/powerpoint/2010/main" val="293916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C1015B9-AA5F-4A48-BD74-4E1A27597382}"/>
              </a:ext>
            </a:extLst>
          </p:cNvPr>
          <p:cNvSpPr>
            <a:spLocks noGrp="1"/>
          </p:cNvSpPr>
          <p:nvPr>
            <p:ph type="dt" sz="half" idx="10"/>
          </p:nvPr>
        </p:nvSpPr>
        <p:spPr/>
        <p:txBody>
          <a:bodyPr/>
          <a:lstStyle>
            <a:lvl1pPr>
              <a:defRPr/>
            </a:lvl1pPr>
          </a:lstStyle>
          <a:p>
            <a:pPr>
              <a:defRPr/>
            </a:pPr>
            <a:fld id="{E14AEDF1-0F77-4811-ACF0-07283724DBC4}" type="datetimeFigureOut">
              <a:rPr lang="en-GB"/>
              <a:pPr>
                <a:defRPr/>
              </a:pPr>
              <a:t>24/06/2021</a:t>
            </a:fld>
            <a:endParaRPr lang="en-GB"/>
          </a:p>
        </p:txBody>
      </p:sp>
      <p:sp>
        <p:nvSpPr>
          <p:cNvPr id="6" name="Footer Placeholder 4">
            <a:extLst>
              <a:ext uri="{FF2B5EF4-FFF2-40B4-BE49-F238E27FC236}">
                <a16:creationId xmlns:a16="http://schemas.microsoft.com/office/drawing/2014/main" id="{7118A835-78E0-4C70-9CA5-64CBCAF46A7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DFE1192-6068-49E1-A510-3C3B8C9D784E}"/>
              </a:ext>
            </a:extLst>
          </p:cNvPr>
          <p:cNvSpPr>
            <a:spLocks noGrp="1"/>
          </p:cNvSpPr>
          <p:nvPr>
            <p:ph type="sldNum" sz="quarter" idx="12"/>
          </p:nvPr>
        </p:nvSpPr>
        <p:spPr/>
        <p:txBody>
          <a:bodyPr/>
          <a:lstStyle>
            <a:lvl1pPr>
              <a:defRPr/>
            </a:lvl1pPr>
          </a:lstStyle>
          <a:p>
            <a:pPr>
              <a:defRPr/>
            </a:pPr>
            <a:fld id="{0F4C3347-F74D-4176-972B-40BDE26D825F}" type="slidenum">
              <a:rPr lang="en-GB" altLang="en-US"/>
              <a:pPr>
                <a:defRPr/>
              </a:pPr>
              <a:t>‹#›</a:t>
            </a:fld>
            <a:endParaRPr lang="en-GB" altLang="en-US"/>
          </a:p>
        </p:txBody>
      </p:sp>
    </p:spTree>
    <p:extLst>
      <p:ext uri="{BB962C8B-B14F-4D97-AF65-F5344CB8AC3E}">
        <p14:creationId xmlns:p14="http://schemas.microsoft.com/office/powerpoint/2010/main" val="140804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BD0A2B8-66DB-4E84-8F5B-77CCC9F487C2}"/>
              </a:ext>
            </a:extLst>
          </p:cNvPr>
          <p:cNvSpPr>
            <a:spLocks noGrp="1"/>
          </p:cNvSpPr>
          <p:nvPr>
            <p:ph type="dt" sz="half" idx="10"/>
          </p:nvPr>
        </p:nvSpPr>
        <p:spPr/>
        <p:txBody>
          <a:bodyPr/>
          <a:lstStyle>
            <a:lvl1pPr>
              <a:defRPr/>
            </a:lvl1pPr>
          </a:lstStyle>
          <a:p>
            <a:pPr>
              <a:defRPr/>
            </a:pPr>
            <a:fld id="{C5EEEC01-2EF3-419B-BBE8-EF1A4CBE64F1}" type="datetimeFigureOut">
              <a:rPr lang="en-GB"/>
              <a:pPr>
                <a:defRPr/>
              </a:pPr>
              <a:t>24/06/2021</a:t>
            </a:fld>
            <a:endParaRPr lang="en-GB"/>
          </a:p>
        </p:txBody>
      </p:sp>
      <p:sp>
        <p:nvSpPr>
          <p:cNvPr id="6" name="Footer Placeholder 4">
            <a:extLst>
              <a:ext uri="{FF2B5EF4-FFF2-40B4-BE49-F238E27FC236}">
                <a16:creationId xmlns:a16="http://schemas.microsoft.com/office/drawing/2014/main" id="{F4854A64-04F9-4987-A65F-36EBCED420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3FD984-C7D2-42FB-8E9A-C68B35ECF908}"/>
              </a:ext>
            </a:extLst>
          </p:cNvPr>
          <p:cNvSpPr>
            <a:spLocks noGrp="1"/>
          </p:cNvSpPr>
          <p:nvPr>
            <p:ph type="sldNum" sz="quarter" idx="12"/>
          </p:nvPr>
        </p:nvSpPr>
        <p:spPr/>
        <p:txBody>
          <a:bodyPr/>
          <a:lstStyle>
            <a:lvl1pPr>
              <a:defRPr/>
            </a:lvl1pPr>
          </a:lstStyle>
          <a:p>
            <a:pPr>
              <a:defRPr/>
            </a:pPr>
            <a:fld id="{4C12A92E-9D06-4A67-A9CD-AC36861E71D4}" type="slidenum">
              <a:rPr lang="en-GB" altLang="en-US"/>
              <a:pPr>
                <a:defRPr/>
              </a:pPr>
              <a:t>‹#›</a:t>
            </a:fld>
            <a:endParaRPr lang="en-GB" altLang="en-US"/>
          </a:p>
        </p:txBody>
      </p:sp>
    </p:spTree>
    <p:extLst>
      <p:ext uri="{BB962C8B-B14F-4D97-AF65-F5344CB8AC3E}">
        <p14:creationId xmlns:p14="http://schemas.microsoft.com/office/powerpoint/2010/main" val="254696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43519C-BB5F-4771-8123-388F67DF1E8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AB0687E-14A9-4662-9EAE-C43C6BEC049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1AA6AE2-9843-4DCB-B01C-780092D4164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81D49903-E5BC-40E8-8AE8-735C77AE301F}" type="datetimeFigureOut">
              <a:rPr lang="en-GB"/>
              <a:pPr>
                <a:defRPr/>
              </a:pPr>
              <a:t>24/06/2021</a:t>
            </a:fld>
            <a:endParaRPr lang="en-GB"/>
          </a:p>
        </p:txBody>
      </p:sp>
      <p:sp>
        <p:nvSpPr>
          <p:cNvPr id="5" name="Footer Placeholder 4">
            <a:extLst>
              <a:ext uri="{FF2B5EF4-FFF2-40B4-BE49-F238E27FC236}">
                <a16:creationId xmlns:a16="http://schemas.microsoft.com/office/drawing/2014/main" id="{36DF93C7-C2D9-407A-A8E3-6541B0C4E2E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345EEE7-B2B9-4370-A6C7-A0BD24CF16F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F2A6F80-81CD-4ED3-8713-268C61D81F5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2" r:id="rId12"/>
    <p:sldLayoutId id="2147483693" r:id="rId13"/>
    <p:sldLayoutId id="2147483694" r:id="rId14"/>
    <p:sldLayoutId id="2147483695"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psnc.org.uk/the-healthcare-landscape/healthcare-whos-who/academic-health-science-networks/"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s://www.ahsnnetwork.com/about-academic-health-science-networks/national-programmes-priorities/transfers-care-around-medicines-tca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ngland.nhs.uk/publication/nhs-discharge-medicines-service-essential-service-toolkit-for-pharmacy-staff-in-community-primary-and-secondary-care/" TargetMode="External"/><Relationship Id="rId7" Type="http://schemas.openxmlformats.org/officeDocument/2006/relationships/image" Target="../media/image30.jpeg"/><Relationship Id="rId2" Type="http://schemas.openxmlformats.org/officeDocument/2006/relationships/hyperlink" Target="https://www.england.nhs.uk/publication/guidance-on-the-national-health-service-charges-and-pharmaceutical-and-local-pharmaceutical-services-amendment-regulations-2020/" TargetMode="External"/><Relationship Id="rId1" Type="http://schemas.openxmlformats.org/officeDocument/2006/relationships/slideLayout" Target="../slideLayouts/slideLayout2.xml"/><Relationship Id="rId6" Type="http://schemas.openxmlformats.org/officeDocument/2006/relationships/hyperlink" Target="https://psnc.org.uk/wp-content/uploads/2020/12/DMS-briefing-for-pharmacy-teams-V1.pdf" TargetMode="External"/><Relationship Id="rId5" Type="http://schemas.openxmlformats.org/officeDocument/2006/relationships/hyperlink" Target="https://www.cppe.ac.uk/services/declaration-of-competence" TargetMode="External"/><Relationship Id="rId4" Type="http://schemas.openxmlformats.org/officeDocument/2006/relationships/hyperlink" Target="https://www.cppe.ac.uk/programmes/l/transfer-e-0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pa.co.uk/discharge-medicines-service-dm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psnc.org.uk/wp-content/uploads/2020/12/DMS-implementation-checklist-221220.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jpg"/><Relationship Id="rId4" Type="http://schemas.openxmlformats.org/officeDocument/2006/relationships/diagramLayout" Target="../diagrams/layout1.xml"/><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media.pharmoutcomes.org/video.php?name=DischargeMedicinesServiceManagingDMSReferrals"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pharmacyDMS@addenbrookes.nhs.u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pharmacyDMS@addenbrookes.nhs.u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essexahsn.org.uk/img/projects/Sabir2019_Article_EvaluatingTheConnectWithPharma.pdf" TargetMode="External"/><Relationship Id="rId2" Type="http://schemas.openxmlformats.org/officeDocument/2006/relationships/hyperlink" Target="https://apps.who.int/iris/bitstream/handle/10665/325453/WHO-UHC-SDS-2019.9-eng.pdf" TargetMode="External"/><Relationship Id="rId1" Type="http://schemas.openxmlformats.org/officeDocument/2006/relationships/slideLayout" Target="../slideLayouts/slideLayout2.xml"/><Relationship Id="rId4" Type="http://schemas.openxmlformats.org/officeDocument/2006/relationships/hyperlink" Target="https://wessexahsn.org.uk/img/projects/BMJ%20Open-2016-Nazar-.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3.jp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16817-0875-4542-A66A-DABF9E5677EA}"/>
              </a:ext>
            </a:extLst>
          </p:cNvPr>
          <p:cNvSpPr/>
          <p:nvPr/>
        </p:nvSpPr>
        <p:spPr>
          <a:xfrm>
            <a:off x="479376" y="260648"/>
            <a:ext cx="11089232" cy="6336704"/>
          </a:xfrm>
          <a:prstGeom prst="rect">
            <a:avLst/>
          </a:prstGeom>
          <a:noFill/>
          <a:ln w="635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103" name="TextBox 1">
            <a:extLst>
              <a:ext uri="{FF2B5EF4-FFF2-40B4-BE49-F238E27FC236}">
                <a16:creationId xmlns:a16="http://schemas.microsoft.com/office/drawing/2014/main" id="{F0273D55-876D-41B3-971F-66AB5CFC4F73}"/>
              </a:ext>
            </a:extLst>
          </p:cNvPr>
          <p:cNvSpPr txBox="1">
            <a:spLocks noChangeArrowheads="1"/>
          </p:cNvSpPr>
          <p:nvPr/>
        </p:nvSpPr>
        <p:spPr bwMode="auto">
          <a:xfrm>
            <a:off x="3971925" y="4222751"/>
            <a:ext cx="424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400">
              <a:latin typeface="Arial" panose="020B0604020202020204" pitchFamily="34" charset="0"/>
            </a:endParaRPr>
          </a:p>
        </p:txBody>
      </p:sp>
      <p:sp>
        <p:nvSpPr>
          <p:cNvPr id="2" name="Title 1">
            <a:extLst>
              <a:ext uri="{FF2B5EF4-FFF2-40B4-BE49-F238E27FC236}">
                <a16:creationId xmlns:a16="http://schemas.microsoft.com/office/drawing/2014/main" id="{D57EBD74-CB40-4385-AFEA-32A99CB4886E}"/>
              </a:ext>
            </a:extLst>
          </p:cNvPr>
          <p:cNvSpPr>
            <a:spLocks noGrp="1"/>
          </p:cNvSpPr>
          <p:nvPr>
            <p:ph type="ctrTitle"/>
          </p:nvPr>
        </p:nvSpPr>
        <p:spPr>
          <a:xfrm>
            <a:off x="623392" y="484473"/>
            <a:ext cx="10363200" cy="4312680"/>
          </a:xfrm>
        </p:spPr>
        <p:txBody>
          <a:bodyPr/>
          <a:lstStyle/>
          <a:p>
            <a:r>
              <a:rPr lang="en-GB" sz="4800" dirty="0">
                <a:solidFill>
                  <a:srgbClr val="0070C0"/>
                </a:solidFill>
              </a:rPr>
              <a:t>Discharge Medicines Service (DMS)</a:t>
            </a:r>
            <a:br>
              <a:rPr lang="en-GB" sz="3600" dirty="0"/>
            </a:br>
            <a:r>
              <a:rPr lang="en-GB" sz="3600" dirty="0"/>
              <a:t>Launch of Referrals from Addenbrookes Hospital</a:t>
            </a:r>
            <a:br>
              <a:rPr lang="en-GB" sz="3600" dirty="0"/>
            </a:br>
            <a:r>
              <a:rPr lang="en-GB" sz="3600" dirty="0"/>
              <a:t>Cambridge</a:t>
            </a:r>
            <a:br>
              <a:rPr lang="en-GB" sz="3600" dirty="0"/>
            </a:br>
            <a:r>
              <a:rPr lang="en-GB" sz="2800" dirty="0">
                <a:solidFill>
                  <a:srgbClr val="002060"/>
                </a:solidFill>
              </a:rPr>
              <a:t>Rita Bali, Executive Officer, Cambs and Peterborough LPC</a:t>
            </a:r>
            <a:br>
              <a:rPr lang="en-GB" sz="2800" dirty="0">
                <a:solidFill>
                  <a:srgbClr val="002060"/>
                </a:solidFill>
              </a:rPr>
            </a:br>
            <a:r>
              <a:rPr lang="en-GB" sz="2800" dirty="0">
                <a:solidFill>
                  <a:srgbClr val="002060"/>
                </a:solidFill>
              </a:rPr>
              <a:t>Paul Selby, Lead Pharmacist, </a:t>
            </a:r>
            <a:r>
              <a:rPr lang="en-GB" sz="2800" dirty="0" err="1">
                <a:solidFill>
                  <a:srgbClr val="002060"/>
                </a:solidFill>
              </a:rPr>
              <a:t>CUH</a:t>
            </a:r>
            <a:br>
              <a:rPr lang="en-GB" sz="2800" dirty="0">
                <a:solidFill>
                  <a:srgbClr val="002060"/>
                </a:solidFill>
              </a:rPr>
            </a:br>
            <a:r>
              <a:rPr lang="en-GB" sz="2800" dirty="0">
                <a:solidFill>
                  <a:srgbClr val="002060"/>
                </a:solidFill>
              </a:rPr>
              <a:t>Sophie Castle-Clarke, Principal Advisor, EAHSN</a:t>
            </a:r>
            <a:endParaRPr lang="en-GB" sz="3600" dirty="0">
              <a:solidFill>
                <a:srgbClr val="002060"/>
              </a:solidFill>
            </a:endParaRPr>
          </a:p>
        </p:txBody>
      </p:sp>
      <p:pic>
        <p:nvPicPr>
          <p:cNvPr id="8" name="Picture 7" descr="A picture containing object&#10;&#10;Description generated with high confidence">
            <a:extLst>
              <a:ext uri="{FF2B5EF4-FFF2-40B4-BE49-F238E27FC236}">
                <a16:creationId xmlns:a16="http://schemas.microsoft.com/office/drawing/2014/main" id="{AB63E571-F338-40FC-8D8F-72C2595F6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776" y="5218805"/>
            <a:ext cx="2480599" cy="1410298"/>
          </a:xfrm>
          <a:prstGeom prst="rect">
            <a:avLst/>
          </a:prstGeom>
        </p:spPr>
      </p:pic>
      <p:pic>
        <p:nvPicPr>
          <p:cNvPr id="6" name="Picture 5">
            <a:extLst>
              <a:ext uri="{FF2B5EF4-FFF2-40B4-BE49-F238E27FC236}">
                <a16:creationId xmlns:a16="http://schemas.microsoft.com/office/drawing/2014/main" id="{E6862EE8-54AE-42E3-85BF-136F1F497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92" y="4733963"/>
            <a:ext cx="2790301" cy="1988840"/>
          </a:xfrm>
          <a:prstGeom prst="rect">
            <a:avLst/>
          </a:prstGeom>
        </p:spPr>
      </p:pic>
      <p:pic>
        <p:nvPicPr>
          <p:cNvPr id="9" name="Picture 8">
            <a:extLst>
              <a:ext uri="{FF2B5EF4-FFF2-40B4-BE49-F238E27FC236}">
                <a16:creationId xmlns:a16="http://schemas.microsoft.com/office/drawing/2014/main" id="{41C6CE60-ECC3-4450-95A7-2C7B550CB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3837" y="5284364"/>
            <a:ext cx="1759427" cy="888039"/>
          </a:xfrm>
          <a:prstGeom prst="rect">
            <a:avLst/>
          </a:prstGeom>
        </p:spPr>
      </p:pic>
      <p:pic>
        <p:nvPicPr>
          <p:cNvPr id="11" name="Picture 10">
            <a:extLst>
              <a:ext uri="{FF2B5EF4-FFF2-40B4-BE49-F238E27FC236}">
                <a16:creationId xmlns:a16="http://schemas.microsoft.com/office/drawing/2014/main" id="{56F9FF05-6387-40DB-8BB8-086E27E4BE75}"/>
              </a:ext>
            </a:extLst>
          </p:cNvPr>
          <p:cNvPicPr>
            <a:picLocks noChangeAspect="1"/>
          </p:cNvPicPr>
          <p:nvPr/>
        </p:nvPicPr>
        <p:blipFill>
          <a:blip r:embed="rId6"/>
          <a:stretch>
            <a:fillRect/>
          </a:stretch>
        </p:blipFill>
        <p:spPr>
          <a:xfrm>
            <a:off x="7082034" y="5308276"/>
            <a:ext cx="2030144" cy="9571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C504-7ED6-421F-A5D7-312E311E94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89F4791-FDAF-461D-9A32-40ABE7AF6B1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347703E-2BC0-43E5-B0B3-70B41EC6D50C}"/>
              </a:ext>
            </a:extLst>
          </p:cNvPr>
          <p:cNvPicPr>
            <a:picLocks noChangeAspect="1"/>
          </p:cNvPicPr>
          <p:nvPr/>
        </p:nvPicPr>
        <p:blipFill>
          <a:blip r:embed="rId2"/>
          <a:stretch>
            <a:fillRect/>
          </a:stretch>
        </p:blipFill>
        <p:spPr>
          <a:xfrm>
            <a:off x="0" y="486233"/>
            <a:ext cx="12192000" cy="5885534"/>
          </a:xfrm>
          <a:prstGeom prst="rect">
            <a:avLst/>
          </a:prstGeom>
        </p:spPr>
      </p:pic>
    </p:spTree>
    <p:extLst>
      <p:ext uri="{BB962C8B-B14F-4D97-AF65-F5344CB8AC3E}">
        <p14:creationId xmlns:p14="http://schemas.microsoft.com/office/powerpoint/2010/main" val="205903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B604-C989-40C8-9927-CB70CDAB342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FAAC19C-C39D-41B5-9148-4704B8DF631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2F2371B-6919-4A3D-A4F8-F94D7010904D}"/>
              </a:ext>
            </a:extLst>
          </p:cNvPr>
          <p:cNvPicPr>
            <a:picLocks noChangeAspect="1"/>
          </p:cNvPicPr>
          <p:nvPr/>
        </p:nvPicPr>
        <p:blipFill>
          <a:blip r:embed="rId2"/>
          <a:stretch>
            <a:fillRect/>
          </a:stretch>
        </p:blipFill>
        <p:spPr>
          <a:xfrm>
            <a:off x="0" y="467017"/>
            <a:ext cx="12192000" cy="5923966"/>
          </a:xfrm>
          <a:prstGeom prst="rect">
            <a:avLst/>
          </a:prstGeom>
        </p:spPr>
      </p:pic>
    </p:spTree>
    <p:extLst>
      <p:ext uri="{BB962C8B-B14F-4D97-AF65-F5344CB8AC3E}">
        <p14:creationId xmlns:p14="http://schemas.microsoft.com/office/powerpoint/2010/main" val="293247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D89D-9405-4DB9-BAA5-27A11C0357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2AE5A55-EA4A-4405-BC48-A961833BBD7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1E3F378-51CB-478C-A2B3-A9BDBAEAE648}"/>
              </a:ext>
            </a:extLst>
          </p:cNvPr>
          <p:cNvPicPr>
            <a:picLocks noChangeAspect="1"/>
          </p:cNvPicPr>
          <p:nvPr/>
        </p:nvPicPr>
        <p:blipFill>
          <a:blip r:embed="rId2"/>
          <a:stretch>
            <a:fillRect/>
          </a:stretch>
        </p:blipFill>
        <p:spPr>
          <a:xfrm>
            <a:off x="0" y="616612"/>
            <a:ext cx="12192000" cy="5624776"/>
          </a:xfrm>
          <a:prstGeom prst="rect">
            <a:avLst/>
          </a:prstGeom>
        </p:spPr>
      </p:pic>
    </p:spTree>
    <p:extLst>
      <p:ext uri="{BB962C8B-B14F-4D97-AF65-F5344CB8AC3E}">
        <p14:creationId xmlns:p14="http://schemas.microsoft.com/office/powerpoint/2010/main" val="368803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6793DD-672D-3440-B5B1-91E2C1422894}"/>
              </a:ext>
            </a:extLst>
          </p:cNvPr>
          <p:cNvSpPr>
            <a:spLocks noGrp="1"/>
          </p:cNvSpPr>
          <p:nvPr>
            <p:ph type="body" sz="quarter" idx="14"/>
          </p:nvPr>
        </p:nvSpPr>
        <p:spPr/>
        <p:txBody>
          <a:bodyPr/>
          <a:lstStyle/>
          <a:p>
            <a:pPr algn="ctr"/>
            <a:r>
              <a:rPr lang="en-US" dirty="0"/>
              <a:t>Thank you</a:t>
            </a:r>
          </a:p>
        </p:txBody>
      </p:sp>
    </p:spTree>
    <p:extLst>
      <p:ext uri="{BB962C8B-B14F-4D97-AF65-F5344CB8AC3E}">
        <p14:creationId xmlns:p14="http://schemas.microsoft.com/office/powerpoint/2010/main" val="320481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FCD4D3-3B1D-4A5D-820D-E2D33862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32" y="2967975"/>
            <a:ext cx="5760640" cy="4106006"/>
          </a:xfrm>
          <a:prstGeom prst="rect">
            <a:avLst/>
          </a:prstGeom>
        </p:spPr>
      </p:pic>
      <p:sp>
        <p:nvSpPr>
          <p:cNvPr id="4" name="Rectangle 3">
            <a:extLst>
              <a:ext uri="{FF2B5EF4-FFF2-40B4-BE49-F238E27FC236}">
                <a16:creationId xmlns:a16="http://schemas.microsoft.com/office/drawing/2014/main" id="{0C616817-0875-4542-A66A-DABF9E5677EA}"/>
              </a:ext>
            </a:extLst>
          </p:cNvPr>
          <p:cNvSpPr/>
          <p:nvPr/>
        </p:nvSpPr>
        <p:spPr>
          <a:xfrm>
            <a:off x="479376" y="260648"/>
            <a:ext cx="11089232" cy="6336704"/>
          </a:xfrm>
          <a:prstGeom prst="rect">
            <a:avLst/>
          </a:prstGeom>
          <a:noFill/>
          <a:ln w="635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103" name="TextBox 1">
            <a:extLst>
              <a:ext uri="{FF2B5EF4-FFF2-40B4-BE49-F238E27FC236}">
                <a16:creationId xmlns:a16="http://schemas.microsoft.com/office/drawing/2014/main" id="{F0273D55-876D-41B3-971F-66AB5CFC4F73}"/>
              </a:ext>
            </a:extLst>
          </p:cNvPr>
          <p:cNvSpPr txBox="1">
            <a:spLocks noChangeArrowheads="1"/>
          </p:cNvSpPr>
          <p:nvPr/>
        </p:nvSpPr>
        <p:spPr bwMode="auto">
          <a:xfrm>
            <a:off x="3971925" y="4222751"/>
            <a:ext cx="424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400">
              <a:latin typeface="Arial" panose="020B0604020202020204" pitchFamily="34" charset="0"/>
            </a:endParaRPr>
          </a:p>
        </p:txBody>
      </p:sp>
      <p:sp>
        <p:nvSpPr>
          <p:cNvPr id="2" name="Title 1">
            <a:extLst>
              <a:ext uri="{FF2B5EF4-FFF2-40B4-BE49-F238E27FC236}">
                <a16:creationId xmlns:a16="http://schemas.microsoft.com/office/drawing/2014/main" id="{D57EBD74-CB40-4385-AFEA-32A99CB4886E}"/>
              </a:ext>
            </a:extLst>
          </p:cNvPr>
          <p:cNvSpPr>
            <a:spLocks noGrp="1"/>
          </p:cNvSpPr>
          <p:nvPr>
            <p:ph type="ctrTitle"/>
          </p:nvPr>
        </p:nvSpPr>
        <p:spPr>
          <a:xfrm>
            <a:off x="623392" y="484473"/>
            <a:ext cx="10363200" cy="4312680"/>
          </a:xfrm>
        </p:spPr>
        <p:txBody>
          <a:bodyPr/>
          <a:lstStyle/>
          <a:p>
            <a:r>
              <a:rPr lang="en-GB" sz="4800" dirty="0">
                <a:solidFill>
                  <a:srgbClr val="0070C0"/>
                </a:solidFill>
              </a:rPr>
              <a:t>Discharge Medicines Service (DMS) &amp; Community Pharmacy</a:t>
            </a:r>
            <a:br>
              <a:rPr lang="en-GB" sz="3600" dirty="0"/>
            </a:br>
            <a:br>
              <a:rPr lang="en-GB" sz="3600" dirty="0"/>
            </a:br>
            <a:r>
              <a:rPr lang="en-GB" sz="2800" dirty="0">
                <a:solidFill>
                  <a:srgbClr val="002060"/>
                </a:solidFill>
              </a:rPr>
              <a:t>Rita Bali, Executive Officer </a:t>
            </a:r>
            <a:br>
              <a:rPr lang="en-GB" sz="2800" dirty="0">
                <a:solidFill>
                  <a:srgbClr val="002060"/>
                </a:solidFill>
              </a:rPr>
            </a:br>
            <a:r>
              <a:rPr lang="en-GB" sz="2800" dirty="0">
                <a:solidFill>
                  <a:srgbClr val="002060"/>
                </a:solidFill>
              </a:rPr>
              <a:t>Cambridgeshire and Peterborough LPC</a:t>
            </a:r>
            <a:br>
              <a:rPr lang="en-GB" sz="2800" dirty="0">
                <a:solidFill>
                  <a:srgbClr val="002060"/>
                </a:solidFill>
              </a:rPr>
            </a:br>
            <a:endParaRPr lang="en-GB" sz="3600" dirty="0">
              <a:solidFill>
                <a:srgbClr val="002060"/>
              </a:solidFill>
            </a:endParaRPr>
          </a:p>
        </p:txBody>
      </p:sp>
    </p:spTree>
    <p:extLst>
      <p:ext uri="{BB962C8B-B14F-4D97-AF65-F5344CB8AC3E}">
        <p14:creationId xmlns:p14="http://schemas.microsoft.com/office/powerpoint/2010/main" val="128567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FF3283-61D0-4655-AD8B-ADE0FF92C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703388" y="1023084"/>
            <a:ext cx="8856662" cy="5822951"/>
          </a:xfrm>
        </p:spPr>
        <p:txBody>
          <a:bodyPr rtlCol="0">
            <a:normAutofit/>
          </a:bodyPr>
          <a:lstStyle/>
          <a:p>
            <a:pPr marL="0" indent="0" eaLnBrk="1" fontAlgn="auto" hangingPunct="1">
              <a:spcAft>
                <a:spcPts val="0"/>
              </a:spcAft>
              <a:buNone/>
              <a:defRPr/>
            </a:pPr>
            <a:r>
              <a:rPr lang="en-GB" sz="2400" b="0" i="0" dirty="0">
                <a:solidFill>
                  <a:srgbClr val="002060"/>
                </a:solidFill>
                <a:effectLst/>
              </a:rPr>
              <a:t>The Discharge Medicines Service (DMS) became a new </a:t>
            </a:r>
            <a:r>
              <a:rPr lang="en-GB" sz="2400" b="0" i="1" dirty="0">
                <a:solidFill>
                  <a:srgbClr val="002060"/>
                </a:solidFill>
                <a:effectLst/>
              </a:rPr>
              <a:t>Essential Service </a:t>
            </a:r>
            <a:r>
              <a:rPr lang="en-GB" sz="2400" b="0" i="0" dirty="0">
                <a:solidFill>
                  <a:srgbClr val="002060"/>
                </a:solidFill>
                <a:effectLst/>
              </a:rPr>
              <a:t>within the Community Pharmacy Contractual Framework (CPCF) on 15th February 2021</a:t>
            </a:r>
            <a:r>
              <a:rPr lang="en-GB" sz="2400" b="1" i="0" dirty="0">
                <a:solidFill>
                  <a:srgbClr val="002060"/>
                </a:solidFill>
                <a:effectLst/>
              </a:rPr>
              <a:t>. </a:t>
            </a:r>
            <a:r>
              <a:rPr lang="en-GB" sz="2400" b="1" i="0" dirty="0">
                <a:solidFill>
                  <a:srgbClr val="0070C0"/>
                </a:solidFill>
                <a:effectLst/>
              </a:rPr>
              <a:t>You MUST act on referrals!</a:t>
            </a:r>
          </a:p>
          <a:p>
            <a:pPr marL="0" indent="0" eaLnBrk="1" fontAlgn="auto" hangingPunct="1">
              <a:spcAft>
                <a:spcPts val="0"/>
              </a:spcAft>
              <a:buNone/>
              <a:defRPr/>
            </a:pPr>
            <a:endParaRPr lang="en-GB" sz="2400" b="1" i="0" dirty="0">
              <a:solidFill>
                <a:srgbClr val="0070C0"/>
              </a:solidFill>
              <a:effectLst/>
            </a:endParaRPr>
          </a:p>
          <a:p>
            <a:pPr eaLnBrk="1" fontAlgn="auto" hangingPunct="1">
              <a:spcAft>
                <a:spcPts val="0"/>
              </a:spcAft>
              <a:defRPr/>
            </a:pPr>
            <a:r>
              <a:rPr lang="en-GB" sz="2400" b="0" i="0" dirty="0">
                <a:solidFill>
                  <a:srgbClr val="002060"/>
                </a:solidFill>
                <a:effectLst/>
              </a:rPr>
              <a:t>Participating NHS Trusts are now able to electronically refer patients, who would benefit from extra guidance around new prescribed medicines, for provision of the DMS at their usual community pharmacy. </a:t>
            </a:r>
          </a:p>
          <a:p>
            <a:pPr eaLnBrk="1" fontAlgn="auto" hangingPunct="1">
              <a:spcAft>
                <a:spcPts val="0"/>
              </a:spcAft>
              <a:defRPr/>
            </a:pPr>
            <a:endParaRPr lang="en-GB" sz="2400" b="0" i="0" dirty="0">
              <a:solidFill>
                <a:srgbClr val="002060"/>
              </a:solidFill>
              <a:effectLst/>
            </a:endParaRPr>
          </a:p>
          <a:p>
            <a:pPr eaLnBrk="1" fontAlgn="auto" hangingPunct="1">
              <a:spcAft>
                <a:spcPts val="0"/>
              </a:spcAft>
              <a:defRPr/>
            </a:pPr>
            <a:r>
              <a:rPr lang="en-GB" sz="2400" b="0" i="0" dirty="0">
                <a:solidFill>
                  <a:srgbClr val="002060"/>
                </a:solidFill>
                <a:effectLst/>
              </a:rPr>
              <a:t>This service builds on the work that the </a:t>
            </a:r>
            <a:r>
              <a:rPr lang="en-GB" sz="2400" b="1" i="0" u="sng" dirty="0">
                <a:solidFill>
                  <a:srgbClr val="002060"/>
                </a:solidFill>
                <a:effectLst/>
                <a:hlinkClick r:id="rId3">
                  <a:extLst>
                    <a:ext uri="{A12FA001-AC4F-418D-AE19-62706E023703}">
                      <ahyp:hlinkClr xmlns:ahyp="http://schemas.microsoft.com/office/drawing/2018/hyperlinkcolor" val="tx"/>
                    </a:ext>
                  </a:extLst>
                </a:hlinkClick>
              </a:rPr>
              <a:t>Academic Health Science Networks (AHSN)</a:t>
            </a:r>
            <a:r>
              <a:rPr lang="en-GB" sz="2400" b="0" i="0" dirty="0">
                <a:solidFill>
                  <a:srgbClr val="002060"/>
                </a:solidFill>
                <a:effectLst/>
              </a:rPr>
              <a:t> undertook with LPCs and pharmacy contractors over recent years, as part of the </a:t>
            </a:r>
            <a:r>
              <a:rPr lang="en-GB" sz="2400" b="1" i="0" dirty="0">
                <a:solidFill>
                  <a:srgbClr val="002060"/>
                </a:solidFill>
                <a:effectLst/>
                <a:hlinkClick r:id="rId4">
                  <a:extLst>
                    <a:ext uri="{A12FA001-AC4F-418D-AE19-62706E023703}">
                      <ahyp:hlinkClr xmlns:ahyp="http://schemas.microsoft.com/office/drawing/2018/hyperlinkcolor" val="tx"/>
                    </a:ext>
                  </a:extLst>
                </a:hlinkClick>
              </a:rPr>
              <a:t>Transfer of Care Around Medicines (TCAM) programme</a:t>
            </a:r>
            <a:r>
              <a:rPr lang="en-GB" sz="2400" b="1" i="0" dirty="0">
                <a:solidFill>
                  <a:srgbClr val="002060"/>
                </a:solidFill>
                <a:effectLst/>
              </a:rPr>
              <a:t>, </a:t>
            </a:r>
            <a:r>
              <a:rPr lang="en-GB" sz="2400" dirty="0">
                <a:solidFill>
                  <a:srgbClr val="002060"/>
                </a:solidFill>
              </a:rPr>
              <a:t>locally called </a:t>
            </a:r>
            <a:r>
              <a:rPr lang="en-GB" sz="2400" b="1" dirty="0">
                <a:solidFill>
                  <a:srgbClr val="002060"/>
                </a:solidFill>
              </a:rPr>
              <a:t>Electronic Medicines Optimisation Pathway (EMOP)</a:t>
            </a:r>
            <a:endParaRPr lang="en-GB" sz="2400" dirty="0"/>
          </a:p>
        </p:txBody>
      </p:sp>
      <p:sp>
        <p:nvSpPr>
          <p:cNvPr id="7172" name="TextBox 1">
            <a:extLst>
              <a:ext uri="{FF2B5EF4-FFF2-40B4-BE49-F238E27FC236}">
                <a16:creationId xmlns:a16="http://schemas.microsoft.com/office/drawing/2014/main" id="{B6580930-16CC-43FE-904F-278B76E90836}"/>
              </a:ext>
            </a:extLst>
          </p:cNvPr>
          <p:cNvSpPr txBox="1">
            <a:spLocks noChangeArrowheads="1"/>
          </p:cNvSpPr>
          <p:nvPr/>
        </p:nvSpPr>
        <p:spPr bwMode="auto">
          <a:xfrm>
            <a:off x="1629596" y="438309"/>
            <a:ext cx="5761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b="1" dirty="0">
                <a:solidFill>
                  <a:srgbClr val="0070C0"/>
                </a:solidFill>
                <a:latin typeface="+mj-lt"/>
              </a:rPr>
              <a:t>What </a:t>
            </a:r>
            <a:r>
              <a:rPr lang="en-GB" altLang="en-US" b="1" i="1" dirty="0">
                <a:solidFill>
                  <a:srgbClr val="0070C0"/>
                </a:solidFill>
                <a:latin typeface="+mj-lt"/>
              </a:rPr>
              <a:t>is</a:t>
            </a:r>
            <a:r>
              <a:rPr lang="en-GB" altLang="en-US" b="1" dirty="0">
                <a:solidFill>
                  <a:srgbClr val="0070C0"/>
                </a:solidFill>
                <a:latin typeface="+mj-lt"/>
              </a:rPr>
              <a:t> DMS?</a:t>
            </a:r>
          </a:p>
        </p:txBody>
      </p:sp>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A6BD054-64BA-41E7-916E-0062F4E71A20}"/>
              </a:ext>
            </a:extLst>
          </p:cNvPr>
          <p:cNvSpPr txBox="1"/>
          <p:nvPr/>
        </p:nvSpPr>
        <p:spPr>
          <a:xfrm>
            <a:off x="1631950" y="476672"/>
            <a:ext cx="5544616" cy="584775"/>
          </a:xfrm>
          <a:prstGeom prst="rect">
            <a:avLst/>
          </a:prstGeom>
          <a:noFill/>
        </p:spPr>
        <p:txBody>
          <a:bodyPr wrap="square" rtlCol="0">
            <a:spAutoFit/>
          </a:bodyPr>
          <a:lstStyle/>
          <a:p>
            <a:r>
              <a:rPr lang="en-GB" sz="3200" b="1" dirty="0">
                <a:solidFill>
                  <a:srgbClr val="0070C0"/>
                </a:solidFill>
                <a:latin typeface="+mn-lt"/>
              </a:rPr>
              <a:t>The Aims of the Service:</a:t>
            </a:r>
          </a:p>
        </p:txBody>
      </p:sp>
      <p:sp>
        <p:nvSpPr>
          <p:cNvPr id="3" name="TextBox 2">
            <a:extLst>
              <a:ext uri="{FF2B5EF4-FFF2-40B4-BE49-F238E27FC236}">
                <a16:creationId xmlns:a16="http://schemas.microsoft.com/office/drawing/2014/main" id="{0D8D86EE-C1A0-4979-94BB-54BE8557A7D4}"/>
              </a:ext>
            </a:extLst>
          </p:cNvPr>
          <p:cNvSpPr txBox="1"/>
          <p:nvPr/>
        </p:nvSpPr>
        <p:spPr>
          <a:xfrm>
            <a:off x="1703388" y="981075"/>
            <a:ext cx="8856662" cy="6694140"/>
          </a:xfrm>
          <a:prstGeom prst="rect">
            <a:avLst/>
          </a:prstGeom>
          <a:noFill/>
        </p:spPr>
        <p:txBody>
          <a:bodyPr wrap="square" rtlCol="0">
            <a:spAutoFit/>
          </a:bodyPr>
          <a:lstStyle/>
          <a:p>
            <a:r>
              <a:rPr lang="en-GB" sz="2100" b="0" i="0" dirty="0">
                <a:solidFill>
                  <a:srgbClr val="002060"/>
                </a:solidFill>
                <a:effectLst/>
              </a:rPr>
              <a:t>The Discharge Medicines Service has been identified by NHS England and NHS Improvement’s (NHSE&amp;I) Medicines Safety Improvement Programme to be a significant contributor to the safety of patients at transitions of care, by reducing readmissions to hospital.</a:t>
            </a:r>
          </a:p>
          <a:p>
            <a:endParaRPr lang="en-GB" sz="2100" b="0" i="0" dirty="0">
              <a:solidFill>
                <a:srgbClr val="002060"/>
              </a:solidFill>
              <a:effectLst/>
            </a:endParaRPr>
          </a:p>
          <a:p>
            <a:r>
              <a:rPr lang="en-GB" sz="2100" b="1" i="0" dirty="0">
                <a:solidFill>
                  <a:srgbClr val="002060"/>
                </a:solidFill>
              </a:rPr>
              <a:t>The service seeks to ensure better communication of changes made to a patient’s medicines in hospital and its aims are to:</a:t>
            </a:r>
          </a:p>
          <a:p>
            <a:pPr marL="285750" indent="-285750">
              <a:buFont typeface="Arial" panose="020B0604020202020204" pitchFamily="34" charset="0"/>
              <a:buChar char="•"/>
            </a:pPr>
            <a:r>
              <a:rPr lang="en-GB" sz="2100" b="0" i="0" dirty="0">
                <a:solidFill>
                  <a:srgbClr val="002060"/>
                </a:solidFill>
              </a:rPr>
              <a:t>Optimise the use of medicines, whilst facilitating shared decision making</a:t>
            </a:r>
          </a:p>
          <a:p>
            <a:pPr marL="285750" indent="-285750">
              <a:lnSpc>
                <a:spcPct val="150000"/>
              </a:lnSpc>
              <a:buFont typeface="Arial" panose="020B0604020202020204" pitchFamily="34" charset="0"/>
              <a:buChar char="•"/>
            </a:pPr>
            <a:r>
              <a:rPr lang="en-GB" sz="2100" b="0" i="0" dirty="0">
                <a:solidFill>
                  <a:srgbClr val="002060"/>
                </a:solidFill>
              </a:rPr>
              <a:t>Reduce harm from medicines at transfers </a:t>
            </a:r>
            <a:r>
              <a:rPr lang="en-GB" sz="2100" dirty="0">
                <a:solidFill>
                  <a:srgbClr val="002060"/>
                </a:solidFill>
              </a:rPr>
              <a:t>of care</a:t>
            </a:r>
          </a:p>
          <a:p>
            <a:pPr marL="285750" indent="-285750">
              <a:buFont typeface="Arial" panose="020B0604020202020204" pitchFamily="34" charset="0"/>
              <a:buChar char="•"/>
            </a:pPr>
            <a:r>
              <a:rPr lang="en-GB" sz="2100" dirty="0">
                <a:solidFill>
                  <a:srgbClr val="002060"/>
                </a:solidFill>
              </a:rPr>
              <a:t>Improve patients’ understanding of their medicines and how to take them following discharge from hospital</a:t>
            </a:r>
          </a:p>
          <a:p>
            <a:pPr marL="285750" indent="-285750">
              <a:lnSpc>
                <a:spcPct val="150000"/>
              </a:lnSpc>
              <a:buFont typeface="Arial" panose="020B0604020202020204" pitchFamily="34" charset="0"/>
              <a:buChar char="•"/>
            </a:pPr>
            <a:r>
              <a:rPr lang="en-GB" sz="2100" dirty="0">
                <a:solidFill>
                  <a:srgbClr val="002060"/>
                </a:solidFill>
              </a:rPr>
              <a:t>Reduce hospital readmissions</a:t>
            </a:r>
          </a:p>
          <a:p>
            <a:pPr marL="285750" indent="-285750">
              <a:buFont typeface="Arial" panose="020B0604020202020204" pitchFamily="34" charset="0"/>
              <a:buChar char="•"/>
            </a:pPr>
            <a:r>
              <a:rPr lang="en-GB" sz="2100" dirty="0">
                <a:solidFill>
                  <a:srgbClr val="002060"/>
                </a:solidFill>
              </a:rPr>
              <a:t>Support the development of effective team-working across hospital, community and primary care networks pharmacy teams and general practice teams and provide clarity about respective roles</a:t>
            </a:r>
          </a:p>
          <a:p>
            <a:endParaRPr lang="en-GB" dirty="0"/>
          </a:p>
          <a:p>
            <a:endParaRPr lang="en-US" dirty="0"/>
          </a:p>
          <a:p>
            <a:endParaRPr lang="en-GB" sz="1800" b="0" i="0" dirty="0">
              <a:solidFill>
                <a:srgbClr val="002060"/>
              </a:solidFill>
              <a:effectLst/>
            </a:endParaRPr>
          </a:p>
          <a:p>
            <a:endParaRPr lang="en-GB" dirty="0"/>
          </a:p>
        </p:txBody>
      </p:sp>
      <p:pic>
        <p:nvPicPr>
          <p:cNvPr id="8" name="Picture 7">
            <a:extLst>
              <a:ext uri="{FF2B5EF4-FFF2-40B4-BE49-F238E27FC236}">
                <a16:creationId xmlns:a16="http://schemas.microsoft.com/office/drawing/2014/main" id="{67954947-0B44-47ED-BBCC-9723BDD43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89753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690556" y="1052910"/>
            <a:ext cx="9001124" cy="5463897"/>
          </a:xfrm>
        </p:spPr>
        <p:txBody>
          <a:bodyPr rtlCol="0">
            <a:normAutofit fontScale="92500" lnSpcReduction="10000"/>
          </a:bodyPr>
          <a:lstStyle/>
          <a:p>
            <a:pPr marL="0" indent="0">
              <a:buNone/>
            </a:pPr>
            <a:r>
              <a:rPr lang="en-GB" sz="2600" b="0" i="0" dirty="0">
                <a:solidFill>
                  <a:srgbClr val="002060"/>
                </a:solidFill>
                <a:effectLst/>
              </a:rPr>
              <a:t>Contractors need to ensure relevant staff, including pharmacists and pharmacy technicians, who will be involved in providing the service, have the necessary knowledge and competence to undertake it safely. </a:t>
            </a:r>
          </a:p>
          <a:p>
            <a:endParaRPr lang="en-GB" sz="2000" b="0" i="0" dirty="0">
              <a:solidFill>
                <a:srgbClr val="002060"/>
              </a:solidFill>
              <a:effectLst/>
            </a:endParaRPr>
          </a:p>
          <a:p>
            <a:pPr marL="0" indent="0">
              <a:buNone/>
            </a:pPr>
            <a:r>
              <a:rPr lang="en-GB" sz="2000" b="1" i="0" dirty="0">
                <a:solidFill>
                  <a:srgbClr val="002060"/>
                </a:solidFill>
                <a:effectLst/>
              </a:rPr>
              <a:t>As a minimum, pharmacists and pharmacy technicians who will provide the service should:</a:t>
            </a:r>
          </a:p>
          <a:p>
            <a:pPr>
              <a:buFont typeface="+mj-lt"/>
              <a:buAutoNum type="arabicPeriod"/>
            </a:pPr>
            <a:r>
              <a:rPr lang="en-GB" sz="2000" b="0" i="0" dirty="0">
                <a:solidFill>
                  <a:srgbClr val="002060"/>
                </a:solidFill>
                <a:effectLst/>
              </a:rPr>
              <a:t>Read the section on DMS within the </a:t>
            </a:r>
            <a:r>
              <a:rPr lang="en-GB" sz="2000" b="1" i="0" u="sng" dirty="0">
                <a:solidFill>
                  <a:srgbClr val="002060"/>
                </a:solidFill>
                <a:effectLst/>
                <a:hlinkClick r:id="rId2">
                  <a:extLst>
                    <a:ext uri="{A12FA001-AC4F-418D-AE19-62706E023703}">
                      <ahyp:hlinkClr xmlns:ahyp="http://schemas.microsoft.com/office/drawing/2018/hyperlinkcolor" val="tx"/>
                    </a:ext>
                  </a:extLst>
                </a:hlinkClick>
              </a:rPr>
              <a:t>NHSE&amp;I guidance on the regulations</a:t>
            </a:r>
            <a:r>
              <a:rPr lang="en-GB" sz="2000" b="0" i="0" dirty="0">
                <a:solidFill>
                  <a:srgbClr val="002060"/>
                </a:solidFill>
                <a:effectLst/>
              </a:rPr>
              <a:t>; and</a:t>
            </a:r>
          </a:p>
          <a:p>
            <a:pPr>
              <a:buFont typeface="+mj-lt"/>
              <a:buAutoNum type="arabicPeriod"/>
            </a:pPr>
            <a:r>
              <a:rPr lang="en-GB" sz="2000" b="0" i="0" dirty="0">
                <a:solidFill>
                  <a:srgbClr val="002060"/>
                </a:solidFill>
                <a:effectLst/>
              </a:rPr>
              <a:t>Read the </a:t>
            </a:r>
            <a:r>
              <a:rPr lang="en-GB" sz="2000" b="1" i="0" u="sng" dirty="0">
                <a:solidFill>
                  <a:srgbClr val="002060"/>
                </a:solidFill>
                <a:effectLst/>
                <a:hlinkClick r:id="rId3">
                  <a:extLst>
                    <a:ext uri="{A12FA001-AC4F-418D-AE19-62706E023703}">
                      <ahyp:hlinkClr xmlns:ahyp="http://schemas.microsoft.com/office/drawing/2018/hyperlinkcolor" val="tx"/>
                    </a:ext>
                  </a:extLst>
                </a:hlinkClick>
              </a:rPr>
              <a:t>DMS toolkit</a:t>
            </a:r>
            <a:r>
              <a:rPr lang="en-GB" sz="2000" b="0" i="0" dirty="0">
                <a:solidFill>
                  <a:srgbClr val="002060"/>
                </a:solidFill>
                <a:effectLst/>
              </a:rPr>
              <a:t>.</a:t>
            </a:r>
          </a:p>
          <a:p>
            <a:r>
              <a:rPr lang="en-GB" sz="2000" b="0" i="0" dirty="0">
                <a:solidFill>
                  <a:srgbClr val="002060"/>
                </a:solidFill>
                <a:effectLst/>
              </a:rPr>
              <a:t>Additionally, it is recommended that they also complete the </a:t>
            </a:r>
            <a:r>
              <a:rPr lang="en-GB" sz="2000" b="1" i="0" u="sng" dirty="0">
                <a:solidFill>
                  <a:srgbClr val="002060"/>
                </a:solidFill>
                <a:effectLst/>
                <a:hlinkClick r:id="rId4">
                  <a:extLst>
                    <a:ext uri="{A12FA001-AC4F-418D-AE19-62706E023703}">
                      <ahyp:hlinkClr xmlns:ahyp="http://schemas.microsoft.com/office/drawing/2018/hyperlinkcolor" val="tx"/>
                    </a:ext>
                  </a:extLst>
                </a:hlinkClick>
              </a:rPr>
              <a:t>CPPE NHS Discharge Medicines Service eLearning and assessment</a:t>
            </a:r>
            <a:r>
              <a:rPr lang="en-GB" sz="2000" b="0" i="0" dirty="0">
                <a:solidFill>
                  <a:srgbClr val="002060"/>
                </a:solidFill>
                <a:effectLst/>
              </a:rPr>
              <a:t>. </a:t>
            </a:r>
          </a:p>
          <a:p>
            <a:r>
              <a:rPr lang="en-GB" sz="2000" b="0" i="0" dirty="0">
                <a:solidFill>
                  <a:srgbClr val="002060"/>
                </a:solidFill>
                <a:effectLst/>
              </a:rPr>
              <a:t>Appropriately trained pharmacists and pharmacy technicians </a:t>
            </a:r>
            <a:r>
              <a:rPr lang="en-GB" sz="2000" b="1" i="0" dirty="0">
                <a:solidFill>
                  <a:srgbClr val="002060"/>
                </a:solidFill>
                <a:effectLst/>
              </a:rPr>
              <a:t>must</a:t>
            </a:r>
            <a:r>
              <a:rPr lang="en-GB" sz="2000" b="0" i="0" dirty="0">
                <a:solidFill>
                  <a:srgbClr val="002060"/>
                </a:solidFill>
                <a:effectLst/>
              </a:rPr>
              <a:t> complete the </a:t>
            </a:r>
            <a:r>
              <a:rPr lang="en-GB" sz="2000" b="1" i="0" u="sng" dirty="0">
                <a:solidFill>
                  <a:srgbClr val="002060"/>
                </a:solidFill>
                <a:effectLst/>
                <a:hlinkClick r:id="rId5">
                  <a:extLst>
                    <a:ext uri="{A12FA001-AC4F-418D-AE19-62706E023703}">
                      <ahyp:hlinkClr xmlns:ahyp="http://schemas.microsoft.com/office/drawing/2018/hyperlinkcolor" val="tx"/>
                    </a:ext>
                  </a:extLst>
                </a:hlinkClick>
              </a:rPr>
              <a:t>DMS Declaration of Competence</a:t>
            </a:r>
            <a:r>
              <a:rPr lang="en-GB" sz="2000" b="0" i="0" dirty="0">
                <a:solidFill>
                  <a:srgbClr val="002060"/>
                </a:solidFill>
                <a:effectLst/>
              </a:rPr>
              <a:t> and provide a copy of that to the pharmacy contractor.</a:t>
            </a:r>
          </a:p>
          <a:p>
            <a:r>
              <a:rPr lang="en-GB" sz="2000" b="0" i="0" dirty="0">
                <a:solidFill>
                  <a:srgbClr val="002060"/>
                </a:solidFill>
                <a:effectLst/>
              </a:rPr>
              <a:t>Other members of staff that support provision of the service must be briefed on the service, with appropriate training provided for any roles they will play. The </a:t>
            </a:r>
            <a:r>
              <a:rPr lang="en-GB" sz="2000" b="1" u="sng" dirty="0">
                <a:solidFill>
                  <a:srgbClr val="002060"/>
                </a:solidFill>
                <a:hlinkClick r:id="rId6">
                  <a:extLst>
                    <a:ext uri="{A12FA001-AC4F-418D-AE19-62706E023703}">
                      <ahyp:hlinkClr xmlns:ahyp="http://schemas.microsoft.com/office/drawing/2018/hyperlinkcolor" val="tx"/>
                    </a:ext>
                  </a:extLst>
                </a:hlinkClick>
              </a:rPr>
              <a:t>DMS briefing for pharmacy teams</a:t>
            </a:r>
            <a:r>
              <a:rPr lang="en-GB" sz="2800" u="sng" dirty="0"/>
              <a:t> </a:t>
            </a:r>
            <a:r>
              <a:rPr lang="en-GB" sz="2000" b="0" i="0" dirty="0">
                <a:solidFill>
                  <a:srgbClr val="002060"/>
                </a:solidFill>
                <a:effectLst/>
              </a:rPr>
              <a:t>can be used in briefing sessions for pharmacy team members.</a:t>
            </a:r>
          </a:p>
        </p:txBody>
      </p:sp>
      <p:sp>
        <p:nvSpPr>
          <p:cNvPr id="4" name="TextBox 3">
            <a:extLst>
              <a:ext uri="{FF2B5EF4-FFF2-40B4-BE49-F238E27FC236}">
                <a16:creationId xmlns:a16="http://schemas.microsoft.com/office/drawing/2014/main" id="{F5345E88-C14F-4231-8241-E3EE2A21E45B}"/>
              </a:ext>
            </a:extLst>
          </p:cNvPr>
          <p:cNvSpPr txBox="1"/>
          <p:nvPr/>
        </p:nvSpPr>
        <p:spPr>
          <a:xfrm>
            <a:off x="1616156" y="468135"/>
            <a:ext cx="7416824" cy="584775"/>
          </a:xfrm>
          <a:prstGeom prst="rect">
            <a:avLst/>
          </a:prstGeom>
          <a:noFill/>
        </p:spPr>
        <p:txBody>
          <a:bodyPr wrap="square" rtlCol="0">
            <a:spAutoFit/>
          </a:bodyPr>
          <a:lstStyle/>
          <a:p>
            <a:r>
              <a:rPr lang="en-GB" sz="3200" b="1" dirty="0">
                <a:solidFill>
                  <a:srgbClr val="0070C0"/>
                </a:solidFill>
                <a:latin typeface="+mn-lt"/>
              </a:rPr>
              <a:t>Staff Training &amp; Competence</a:t>
            </a:r>
          </a:p>
        </p:txBody>
      </p:sp>
      <p:cxnSp>
        <p:nvCxnSpPr>
          <p:cNvPr id="6" name="Straight Connector 5">
            <a:extLst>
              <a:ext uri="{FF2B5EF4-FFF2-40B4-BE49-F238E27FC236}">
                <a16:creationId xmlns:a16="http://schemas.microsoft.com/office/drawing/2014/main" id="{82CB3DD7-06E5-4933-BD8A-73130FD8DF75}"/>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69EF188-07E1-4D6D-B7D2-54E074237A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394527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691541" y="1016906"/>
            <a:ext cx="8868509" cy="4824188"/>
          </a:xfrm>
        </p:spPr>
        <p:txBody>
          <a:bodyPr rtlCol="0">
            <a:normAutofit/>
          </a:bodyPr>
          <a:lstStyle/>
          <a:p>
            <a:pPr marL="0" indent="0">
              <a:buNone/>
            </a:pPr>
            <a:r>
              <a:rPr lang="en-GB" sz="2400" b="0" i="0" dirty="0">
                <a:solidFill>
                  <a:srgbClr val="002060"/>
                </a:solidFill>
                <a:effectLst/>
              </a:rPr>
              <a:t>Contractors must have a Standard Operating Procedure (SOP) for the service, which all staff participating in provision of the service must be familiar with and follow:</a:t>
            </a:r>
          </a:p>
          <a:p>
            <a:r>
              <a:rPr lang="en-GB" sz="2400" b="0" i="0" dirty="0">
                <a:solidFill>
                  <a:srgbClr val="002060"/>
                </a:solidFill>
                <a:effectLst/>
              </a:rPr>
              <a:t>The SOP should include the process for checking, on a regular basis, for new DMS referrals.</a:t>
            </a:r>
          </a:p>
          <a:p>
            <a:r>
              <a:rPr lang="en-GB" sz="2400" b="0" i="0" dirty="0">
                <a:solidFill>
                  <a:srgbClr val="002060"/>
                </a:solidFill>
                <a:effectLst/>
              </a:rPr>
              <a:t>The NPA have developed a </a:t>
            </a:r>
            <a:r>
              <a:rPr lang="en-GB" sz="2400" b="1" i="0" u="sng" dirty="0">
                <a:solidFill>
                  <a:srgbClr val="002060"/>
                </a:solidFill>
                <a:effectLst/>
                <a:hlinkClick r:id="rId3">
                  <a:extLst>
                    <a:ext uri="{A12FA001-AC4F-418D-AE19-62706E023703}">
                      <ahyp:hlinkClr xmlns:ahyp="http://schemas.microsoft.com/office/drawing/2018/hyperlinkcolor" val="tx"/>
                    </a:ext>
                  </a:extLst>
                </a:hlinkClick>
              </a:rPr>
              <a:t>template DMS SOP</a:t>
            </a:r>
            <a:r>
              <a:rPr lang="en-GB" sz="2400" b="0" i="0" dirty="0">
                <a:solidFill>
                  <a:srgbClr val="002060"/>
                </a:solidFill>
                <a:effectLst/>
              </a:rPr>
              <a:t> for their members.</a:t>
            </a:r>
          </a:p>
          <a:p>
            <a:pPr marL="0" indent="0" eaLnBrk="1" fontAlgn="auto" hangingPunct="1">
              <a:spcAft>
                <a:spcPts val="0"/>
              </a:spcAft>
              <a:buNone/>
              <a:defRPr/>
            </a:pPr>
            <a:endParaRPr lang="en-GB" sz="2400" dirty="0"/>
          </a:p>
          <a:p>
            <a:pPr marL="0" indent="0" eaLnBrk="1" fontAlgn="auto" hangingPunct="1">
              <a:spcAft>
                <a:spcPts val="0"/>
              </a:spcAft>
              <a:buNone/>
              <a:defRPr/>
            </a:pPr>
            <a:r>
              <a:rPr lang="en-GB" sz="2400" b="1" dirty="0"/>
              <a:t>A Contractor DMS Checklist is available: </a:t>
            </a:r>
            <a:r>
              <a:rPr lang="en-GB" sz="2400" dirty="0">
                <a:hlinkClick r:id="rId4"/>
              </a:rPr>
              <a:t>https://psnc.org.uk/wp-content/uploads/2020/12/DMS-implementation-checklist-221220.pdf</a:t>
            </a:r>
            <a:r>
              <a:rPr lang="en-GB" sz="2400" dirty="0"/>
              <a:t> </a:t>
            </a:r>
          </a:p>
        </p:txBody>
      </p:sp>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534EF3-833B-478C-B6A2-56D54E551431}"/>
              </a:ext>
            </a:extLst>
          </p:cNvPr>
          <p:cNvSpPr txBox="1"/>
          <p:nvPr/>
        </p:nvSpPr>
        <p:spPr>
          <a:xfrm>
            <a:off x="1631950" y="467962"/>
            <a:ext cx="9865096" cy="584775"/>
          </a:xfrm>
          <a:prstGeom prst="rect">
            <a:avLst/>
          </a:prstGeom>
          <a:noFill/>
        </p:spPr>
        <p:txBody>
          <a:bodyPr wrap="square" rtlCol="0">
            <a:spAutoFit/>
          </a:bodyPr>
          <a:lstStyle/>
          <a:p>
            <a:r>
              <a:rPr lang="en-GB" sz="3200" b="1" dirty="0">
                <a:solidFill>
                  <a:srgbClr val="0070C0"/>
                </a:solidFill>
                <a:latin typeface="+mn-lt"/>
              </a:rPr>
              <a:t>Standard Operating Procedure and DMS Go Live Checklist</a:t>
            </a:r>
          </a:p>
        </p:txBody>
      </p:sp>
      <p:pic>
        <p:nvPicPr>
          <p:cNvPr id="8" name="Picture 7">
            <a:extLst>
              <a:ext uri="{FF2B5EF4-FFF2-40B4-BE49-F238E27FC236}">
                <a16:creationId xmlns:a16="http://schemas.microsoft.com/office/drawing/2014/main" id="{4681EB71-F1F5-4286-B491-796461F3C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16521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703387" y="981075"/>
            <a:ext cx="8856662" cy="5822951"/>
          </a:xfrm>
        </p:spPr>
        <p:txBody>
          <a:bodyPr rtlCol="0">
            <a:normAutofit/>
          </a:bodyPr>
          <a:lstStyle/>
          <a:p>
            <a:pPr eaLnBrk="1" fontAlgn="auto" hangingPunct="1">
              <a:spcAft>
                <a:spcPts val="0"/>
              </a:spcAft>
              <a:defRPr/>
            </a:pPr>
            <a:r>
              <a:rPr lang="en-GB" sz="2400" b="0" i="0" dirty="0">
                <a:solidFill>
                  <a:srgbClr val="002060"/>
                </a:solidFill>
                <a:effectLst/>
              </a:rPr>
              <a:t>NHS Trusts will </a:t>
            </a:r>
            <a:r>
              <a:rPr lang="en-GB" sz="2400" b="1" i="0" dirty="0">
                <a:solidFill>
                  <a:srgbClr val="002060"/>
                </a:solidFill>
                <a:effectLst/>
              </a:rPr>
              <a:t>identify patients </a:t>
            </a:r>
            <a:r>
              <a:rPr lang="en-GB" sz="2400" b="0" i="0" dirty="0">
                <a:solidFill>
                  <a:srgbClr val="002060"/>
                </a:solidFill>
                <a:effectLst/>
              </a:rPr>
              <a:t>who will benefit from the DMS and, </a:t>
            </a:r>
            <a:r>
              <a:rPr lang="en-GB" sz="2400" b="1" i="0" dirty="0">
                <a:solidFill>
                  <a:srgbClr val="002060"/>
                </a:solidFill>
                <a:effectLst/>
              </a:rPr>
              <a:t>obtain patient consent</a:t>
            </a:r>
            <a:r>
              <a:rPr lang="en-GB" sz="2400" b="0" i="0" dirty="0">
                <a:solidFill>
                  <a:srgbClr val="002060"/>
                </a:solidFill>
                <a:effectLst/>
              </a:rPr>
              <a:t>, and </a:t>
            </a:r>
            <a:r>
              <a:rPr lang="en-GB" sz="2400" b="1" i="0" dirty="0">
                <a:solidFill>
                  <a:srgbClr val="002060"/>
                </a:solidFill>
                <a:effectLst/>
              </a:rPr>
              <a:t>send the referral </a:t>
            </a:r>
            <a:r>
              <a:rPr lang="en-GB" sz="2400" b="0" i="0" dirty="0">
                <a:solidFill>
                  <a:srgbClr val="002060"/>
                </a:solidFill>
                <a:effectLst/>
              </a:rPr>
              <a:t>to the pharmacy via PharmOutcomes.</a:t>
            </a:r>
          </a:p>
          <a:p>
            <a:pPr eaLnBrk="1" fontAlgn="auto" hangingPunct="1">
              <a:spcAft>
                <a:spcPts val="0"/>
              </a:spcAft>
              <a:defRPr/>
            </a:pPr>
            <a:r>
              <a:rPr lang="en-GB" sz="2400" dirty="0">
                <a:solidFill>
                  <a:srgbClr val="002060"/>
                </a:solidFill>
              </a:rPr>
              <a:t>Many of the Hospitals in East Anglia have been live, as EMOP, for over a year, and as DMS since 15</a:t>
            </a:r>
            <a:r>
              <a:rPr lang="en-GB" sz="2400" baseline="30000" dirty="0">
                <a:solidFill>
                  <a:srgbClr val="002060"/>
                </a:solidFill>
              </a:rPr>
              <a:t>th</a:t>
            </a:r>
            <a:r>
              <a:rPr lang="en-GB" sz="2400" dirty="0">
                <a:solidFill>
                  <a:srgbClr val="002060"/>
                </a:solidFill>
              </a:rPr>
              <a:t> Feb 2021.</a:t>
            </a:r>
          </a:p>
          <a:p>
            <a:pPr eaLnBrk="1" fontAlgn="auto" hangingPunct="1">
              <a:spcAft>
                <a:spcPts val="0"/>
              </a:spcAft>
              <a:defRPr/>
            </a:pPr>
            <a:r>
              <a:rPr lang="en-GB" sz="2400" dirty="0">
                <a:solidFill>
                  <a:srgbClr val="002060"/>
                </a:solidFill>
              </a:rPr>
              <a:t>Technical issues prevented EMOP rollout for </a:t>
            </a:r>
            <a:r>
              <a:rPr lang="en-GB" sz="2400" dirty="0" err="1">
                <a:solidFill>
                  <a:srgbClr val="002060"/>
                </a:solidFill>
              </a:rPr>
              <a:t>Addenbrookes</a:t>
            </a:r>
            <a:r>
              <a:rPr lang="en-GB" sz="2400" dirty="0">
                <a:solidFill>
                  <a:srgbClr val="002060"/>
                </a:solidFill>
              </a:rPr>
              <a:t> but  but DMS will roll out in July 2021.</a:t>
            </a:r>
          </a:p>
          <a:p>
            <a:pPr eaLnBrk="1" fontAlgn="auto" hangingPunct="1">
              <a:spcAft>
                <a:spcPts val="0"/>
              </a:spcAft>
              <a:defRPr/>
            </a:pPr>
            <a:r>
              <a:rPr lang="en-GB" sz="2400" dirty="0">
                <a:solidFill>
                  <a:srgbClr val="002060"/>
                </a:solidFill>
              </a:rPr>
              <a:t>Referrals may have been received from other Trusts, but many pharmacies in Cambridgeshire and Peterborough can expect to see DMS referrals from the </a:t>
            </a:r>
            <a:r>
              <a:rPr lang="en-GB" sz="2400" dirty="0" err="1">
                <a:solidFill>
                  <a:srgbClr val="002060"/>
                </a:solidFill>
              </a:rPr>
              <a:t>Addenbrookes</a:t>
            </a:r>
            <a:r>
              <a:rPr lang="en-GB" sz="2400" dirty="0">
                <a:solidFill>
                  <a:srgbClr val="002060"/>
                </a:solidFill>
              </a:rPr>
              <a:t> very soon.</a:t>
            </a:r>
          </a:p>
          <a:p>
            <a:pPr marL="0" indent="0" eaLnBrk="1" fontAlgn="auto" hangingPunct="1">
              <a:spcAft>
                <a:spcPts val="0"/>
              </a:spcAft>
              <a:buNone/>
              <a:defRPr/>
            </a:pPr>
            <a:endParaRPr lang="en-GB" sz="2400" b="1" dirty="0">
              <a:solidFill>
                <a:srgbClr val="002060"/>
              </a:solidFill>
            </a:endParaRPr>
          </a:p>
          <a:p>
            <a:pPr marL="0" indent="0" eaLnBrk="1" fontAlgn="auto" hangingPunct="1">
              <a:spcAft>
                <a:spcPts val="0"/>
              </a:spcAft>
              <a:buNone/>
              <a:defRPr/>
            </a:pPr>
            <a:r>
              <a:rPr lang="en-GB" sz="2400" b="1" dirty="0">
                <a:solidFill>
                  <a:srgbClr val="002060"/>
                </a:solidFill>
              </a:rPr>
              <a:t>Remember: this is an Essential Service - you MUST action referrals</a:t>
            </a:r>
          </a:p>
        </p:txBody>
      </p:sp>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534EF3-833B-478C-B6A2-56D54E551431}"/>
              </a:ext>
            </a:extLst>
          </p:cNvPr>
          <p:cNvSpPr txBox="1"/>
          <p:nvPr/>
        </p:nvSpPr>
        <p:spPr>
          <a:xfrm>
            <a:off x="1631950" y="476672"/>
            <a:ext cx="9865096" cy="584775"/>
          </a:xfrm>
          <a:prstGeom prst="rect">
            <a:avLst/>
          </a:prstGeom>
          <a:noFill/>
        </p:spPr>
        <p:txBody>
          <a:bodyPr wrap="square" rtlCol="0">
            <a:spAutoFit/>
          </a:bodyPr>
          <a:lstStyle/>
          <a:p>
            <a:pPr algn="l"/>
            <a:r>
              <a:rPr lang="en-GB" sz="3200" b="1" dirty="0">
                <a:solidFill>
                  <a:srgbClr val="0070C0"/>
                </a:solidFill>
                <a:effectLst/>
                <a:latin typeface="+mj-lt"/>
              </a:rPr>
              <a:t>How are referrals sent to pharmacies?</a:t>
            </a:r>
          </a:p>
        </p:txBody>
      </p:sp>
      <p:pic>
        <p:nvPicPr>
          <p:cNvPr id="8" name="Picture 7">
            <a:extLst>
              <a:ext uri="{FF2B5EF4-FFF2-40B4-BE49-F238E27FC236}">
                <a16:creationId xmlns:a16="http://schemas.microsoft.com/office/drawing/2014/main" id="{63F5ECBD-5564-4718-956A-E91CD6EF5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313787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F96461-36B4-4613-8484-ACC9FBB59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5225645"/>
            <a:ext cx="2346664" cy="1672629"/>
          </a:xfrm>
          <a:prstGeom prst="rect">
            <a:avLst/>
          </a:prstGeom>
        </p:spPr>
      </p:pic>
      <p:sp>
        <p:nvSpPr>
          <p:cNvPr id="3" name="Content Placeholder 2">
            <a:extLst>
              <a:ext uri="{FF2B5EF4-FFF2-40B4-BE49-F238E27FC236}">
                <a16:creationId xmlns:a16="http://schemas.microsoft.com/office/drawing/2014/main" id="{657A3791-E526-4D82-8E6A-41C602031B8E}"/>
              </a:ext>
            </a:extLst>
          </p:cNvPr>
          <p:cNvSpPr>
            <a:spLocks noGrp="1"/>
          </p:cNvSpPr>
          <p:nvPr>
            <p:ph idx="1"/>
          </p:nvPr>
        </p:nvSpPr>
        <p:spPr>
          <a:xfrm>
            <a:off x="1919289" y="1341439"/>
            <a:ext cx="8207375" cy="5462587"/>
          </a:xfrm>
        </p:spPr>
        <p:txBody>
          <a:bodyPr rtlCol="0">
            <a:normAutofit/>
          </a:bodyPr>
          <a:lstStyle/>
          <a:p>
            <a:pPr marL="0" indent="0" eaLnBrk="1" fontAlgn="auto" hangingPunct="1">
              <a:spcAft>
                <a:spcPts val="0"/>
              </a:spcAft>
              <a:buNone/>
              <a:defRPr/>
            </a:pPr>
            <a:endParaRPr lang="en-GB" sz="2800" dirty="0"/>
          </a:p>
          <a:p>
            <a:pPr marL="0" indent="0" eaLnBrk="1" fontAlgn="auto" hangingPunct="1">
              <a:spcAft>
                <a:spcPts val="0"/>
              </a:spcAft>
              <a:buNone/>
              <a:defRPr/>
            </a:pPr>
            <a:endParaRPr lang="en-GB" sz="2800" dirty="0"/>
          </a:p>
        </p:txBody>
      </p:sp>
      <p:sp>
        <p:nvSpPr>
          <p:cNvPr id="6147" name="TextBox 1">
            <a:extLst>
              <a:ext uri="{FF2B5EF4-FFF2-40B4-BE49-F238E27FC236}">
                <a16:creationId xmlns:a16="http://schemas.microsoft.com/office/drawing/2014/main" id="{44C375F6-F422-4996-9BEE-41140BF72EBC}"/>
              </a:ext>
            </a:extLst>
          </p:cNvPr>
          <p:cNvSpPr txBox="1">
            <a:spLocks noChangeArrowheads="1"/>
          </p:cNvSpPr>
          <p:nvPr/>
        </p:nvSpPr>
        <p:spPr bwMode="auto">
          <a:xfrm>
            <a:off x="2135189" y="260351"/>
            <a:ext cx="5761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800" b="1">
              <a:latin typeface="Arial" panose="020B0604020202020204" pitchFamily="34" charset="0"/>
            </a:endParaRPr>
          </a:p>
        </p:txBody>
      </p:sp>
      <p:cxnSp>
        <p:nvCxnSpPr>
          <p:cNvPr id="7" name="Straight Connector 6">
            <a:extLst>
              <a:ext uri="{FF2B5EF4-FFF2-40B4-BE49-F238E27FC236}">
                <a16:creationId xmlns:a16="http://schemas.microsoft.com/office/drawing/2014/main" id="{43A8BB24-95DD-4B3C-AF3A-27DE4117E6E4}"/>
              </a:ext>
            </a:extLst>
          </p:cNvPr>
          <p:cNvCxnSpPr>
            <a:cxnSpLocks/>
          </p:cNvCxnSpPr>
          <p:nvPr/>
        </p:nvCxnSpPr>
        <p:spPr>
          <a:xfrm>
            <a:off x="1631950" y="981075"/>
            <a:ext cx="89281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150" name="TextBox 1">
            <a:extLst>
              <a:ext uri="{FF2B5EF4-FFF2-40B4-BE49-F238E27FC236}">
                <a16:creationId xmlns:a16="http://schemas.microsoft.com/office/drawing/2014/main" id="{4071A535-468F-48A2-9DB4-14C8E5458823}"/>
              </a:ext>
            </a:extLst>
          </p:cNvPr>
          <p:cNvGraphicFramePr/>
          <p:nvPr>
            <p:extLst>
              <p:ext uri="{D42A27DB-BD31-4B8C-83A1-F6EECF244321}">
                <p14:modId xmlns:p14="http://schemas.microsoft.com/office/powerpoint/2010/main" val="2870760733"/>
              </p:ext>
            </p:extLst>
          </p:nvPr>
        </p:nvGraphicFramePr>
        <p:xfrm>
          <a:off x="1631950" y="404664"/>
          <a:ext cx="8928100" cy="5078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picture containing object&#10;&#10;Description generated with high confidence">
            <a:extLst>
              <a:ext uri="{FF2B5EF4-FFF2-40B4-BE49-F238E27FC236}">
                <a16:creationId xmlns:a16="http://schemas.microsoft.com/office/drawing/2014/main" id="{6B2AE97E-A136-4CE5-ADEA-F65C8FF609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3500" y="5660870"/>
            <a:ext cx="1905000" cy="966234"/>
          </a:xfrm>
          <a:prstGeom prst="rect">
            <a:avLst/>
          </a:prstGeom>
        </p:spPr>
      </p:pic>
      <p:pic>
        <p:nvPicPr>
          <p:cNvPr id="11" name="Picture 10">
            <a:extLst>
              <a:ext uri="{FF2B5EF4-FFF2-40B4-BE49-F238E27FC236}">
                <a16:creationId xmlns:a16="http://schemas.microsoft.com/office/drawing/2014/main" id="{0DBA9314-AE3C-4DC2-89F5-5FDB4E937277}"/>
              </a:ext>
            </a:extLst>
          </p:cNvPr>
          <p:cNvPicPr>
            <a:picLocks noChangeAspect="1"/>
          </p:cNvPicPr>
          <p:nvPr/>
        </p:nvPicPr>
        <p:blipFill>
          <a:blip r:embed="rId9"/>
          <a:stretch>
            <a:fillRect/>
          </a:stretch>
        </p:blipFill>
        <p:spPr>
          <a:xfrm>
            <a:off x="7680176" y="5633064"/>
            <a:ext cx="2030144" cy="957155"/>
          </a:xfrm>
          <a:prstGeom prst="rect">
            <a:avLst/>
          </a:prstGeom>
        </p:spPr>
      </p:pic>
      <p:pic>
        <p:nvPicPr>
          <p:cNvPr id="12" name="Picture 11">
            <a:extLst>
              <a:ext uri="{FF2B5EF4-FFF2-40B4-BE49-F238E27FC236}">
                <a16:creationId xmlns:a16="http://schemas.microsoft.com/office/drawing/2014/main" id="{659FAE1E-09E0-457E-82AC-5EF8A75FB8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66496" y="5591888"/>
            <a:ext cx="1759427" cy="888039"/>
          </a:xfrm>
          <a:prstGeom prst="rect">
            <a:avLst/>
          </a:prstGeom>
        </p:spPr>
      </p:pic>
    </p:spTree>
    <p:extLst>
      <p:ext uri="{BB962C8B-B14F-4D97-AF65-F5344CB8AC3E}">
        <p14:creationId xmlns:p14="http://schemas.microsoft.com/office/powerpoint/2010/main" val="367252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B1AC-6BB2-4230-8023-DF7A967E37E9}"/>
              </a:ext>
            </a:extLst>
          </p:cNvPr>
          <p:cNvSpPr>
            <a:spLocks noGrp="1"/>
          </p:cNvSpPr>
          <p:nvPr>
            <p:ph type="title"/>
          </p:nvPr>
        </p:nvSpPr>
        <p:spPr>
          <a:xfrm>
            <a:off x="1604321" y="438091"/>
            <a:ext cx="5918448" cy="617949"/>
          </a:xfrm>
        </p:spPr>
        <p:txBody>
          <a:bodyPr>
            <a:normAutofit fontScale="90000"/>
          </a:bodyPr>
          <a:lstStyle/>
          <a:p>
            <a:pPr algn="l"/>
            <a:r>
              <a:rPr lang="en-GB" sz="3600" b="1" dirty="0">
                <a:solidFill>
                  <a:srgbClr val="0070C0"/>
                </a:solidFill>
              </a:rPr>
              <a:t>DMS Pharmacy Pathway</a:t>
            </a:r>
            <a:endParaRPr lang="en-GB" dirty="0"/>
          </a:p>
        </p:txBody>
      </p:sp>
      <p:sp>
        <p:nvSpPr>
          <p:cNvPr id="9" name="Content Placeholder 8">
            <a:extLst>
              <a:ext uri="{FF2B5EF4-FFF2-40B4-BE49-F238E27FC236}">
                <a16:creationId xmlns:a16="http://schemas.microsoft.com/office/drawing/2014/main" id="{C16B16FA-D805-40FF-BF8A-03D3E0B1FAED}"/>
              </a:ext>
            </a:extLst>
          </p:cNvPr>
          <p:cNvSpPr>
            <a:spLocks noGrp="1"/>
          </p:cNvSpPr>
          <p:nvPr>
            <p:ph idx="1"/>
          </p:nvPr>
        </p:nvSpPr>
        <p:spPr>
          <a:xfrm>
            <a:off x="3514761" y="2688075"/>
            <a:ext cx="4320000" cy="96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buNone/>
            </a:pPr>
            <a:r>
              <a:rPr lang="en-GB" sz="2400" b="1" dirty="0">
                <a:solidFill>
                  <a:schemeClr val="bg1"/>
                </a:solidFill>
              </a:rPr>
              <a:t>Stage 1 </a:t>
            </a:r>
          </a:p>
          <a:p>
            <a:pPr marL="0" indent="0" algn="ctr">
              <a:buNone/>
            </a:pPr>
            <a:r>
              <a:rPr lang="en-GB" sz="2400" b="1" dirty="0">
                <a:solidFill>
                  <a:schemeClr val="bg1"/>
                </a:solidFill>
              </a:rPr>
              <a:t>The Clinical Check</a:t>
            </a:r>
          </a:p>
        </p:txBody>
      </p:sp>
      <p:sp>
        <p:nvSpPr>
          <p:cNvPr id="8" name="Rectangle 7">
            <a:extLst>
              <a:ext uri="{FF2B5EF4-FFF2-40B4-BE49-F238E27FC236}">
                <a16:creationId xmlns:a16="http://schemas.microsoft.com/office/drawing/2014/main" id="{FA82A898-DA9C-4E2A-A9EC-97BF548174E1}"/>
              </a:ext>
            </a:extLst>
          </p:cNvPr>
          <p:cNvSpPr/>
          <p:nvPr/>
        </p:nvSpPr>
        <p:spPr>
          <a:xfrm>
            <a:off x="3514761" y="1450700"/>
            <a:ext cx="4320000" cy="96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Pharmacy Receives Electronic DMS Referral</a:t>
            </a:r>
          </a:p>
          <a:p>
            <a:pPr algn="ctr"/>
            <a:r>
              <a:rPr lang="en-GB" sz="1600" b="1" dirty="0"/>
              <a:t>Via PharmOutcomes (or NHS Mail)</a:t>
            </a:r>
          </a:p>
        </p:txBody>
      </p:sp>
      <p:sp>
        <p:nvSpPr>
          <p:cNvPr id="10" name="Rectangle 9">
            <a:extLst>
              <a:ext uri="{FF2B5EF4-FFF2-40B4-BE49-F238E27FC236}">
                <a16:creationId xmlns:a16="http://schemas.microsoft.com/office/drawing/2014/main" id="{65365190-9C48-4712-839D-C1B17A4DFC48}"/>
              </a:ext>
            </a:extLst>
          </p:cNvPr>
          <p:cNvSpPr/>
          <p:nvPr/>
        </p:nvSpPr>
        <p:spPr>
          <a:xfrm>
            <a:off x="3503712" y="3933056"/>
            <a:ext cx="4320000" cy="96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Stage 2</a:t>
            </a:r>
          </a:p>
          <a:p>
            <a:pPr algn="ctr"/>
            <a:r>
              <a:rPr lang="en-GB" sz="2400" b="1" dirty="0"/>
              <a:t>The First Prescription</a:t>
            </a:r>
          </a:p>
        </p:txBody>
      </p:sp>
      <p:sp>
        <p:nvSpPr>
          <p:cNvPr id="11" name="Rectangle 10">
            <a:extLst>
              <a:ext uri="{FF2B5EF4-FFF2-40B4-BE49-F238E27FC236}">
                <a16:creationId xmlns:a16="http://schemas.microsoft.com/office/drawing/2014/main" id="{DF9F0492-B2E1-4B78-BC74-FBC505DE3248}"/>
              </a:ext>
            </a:extLst>
          </p:cNvPr>
          <p:cNvSpPr/>
          <p:nvPr/>
        </p:nvSpPr>
        <p:spPr>
          <a:xfrm>
            <a:off x="3514761" y="5265879"/>
            <a:ext cx="4320000" cy="1071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Stage 3</a:t>
            </a:r>
          </a:p>
          <a:p>
            <a:pPr algn="ctr"/>
            <a:r>
              <a:rPr lang="en-GB" sz="2400" b="1" dirty="0"/>
              <a:t>Involving the Patient</a:t>
            </a:r>
          </a:p>
        </p:txBody>
      </p:sp>
      <p:sp>
        <p:nvSpPr>
          <p:cNvPr id="12" name="Arrow: Down 11">
            <a:extLst>
              <a:ext uri="{FF2B5EF4-FFF2-40B4-BE49-F238E27FC236}">
                <a16:creationId xmlns:a16="http://schemas.microsoft.com/office/drawing/2014/main" id="{C3403172-70E3-4ADA-939A-C7CFAF6DFA93}"/>
              </a:ext>
            </a:extLst>
          </p:cNvPr>
          <p:cNvSpPr/>
          <p:nvPr/>
        </p:nvSpPr>
        <p:spPr>
          <a:xfrm>
            <a:off x="5499310" y="2410700"/>
            <a:ext cx="313959" cy="3489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Arrow: Down 12">
            <a:extLst>
              <a:ext uri="{FF2B5EF4-FFF2-40B4-BE49-F238E27FC236}">
                <a16:creationId xmlns:a16="http://schemas.microsoft.com/office/drawing/2014/main" id="{7E7B93DD-C40D-4BDB-B363-7E579BDB12E4}"/>
              </a:ext>
            </a:extLst>
          </p:cNvPr>
          <p:cNvSpPr/>
          <p:nvPr/>
        </p:nvSpPr>
        <p:spPr>
          <a:xfrm>
            <a:off x="5506734" y="3608230"/>
            <a:ext cx="313959" cy="3489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Arrow: Down 13">
            <a:extLst>
              <a:ext uri="{FF2B5EF4-FFF2-40B4-BE49-F238E27FC236}">
                <a16:creationId xmlns:a16="http://schemas.microsoft.com/office/drawing/2014/main" id="{433115D5-7EC1-4E53-9788-36943271024C}"/>
              </a:ext>
            </a:extLst>
          </p:cNvPr>
          <p:cNvSpPr/>
          <p:nvPr/>
        </p:nvSpPr>
        <p:spPr>
          <a:xfrm>
            <a:off x="5506734" y="4895887"/>
            <a:ext cx="313959" cy="3489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8EAC9801-B3A6-4DB5-9A3D-80F54EFE01C8}"/>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8604B8B-1E0E-4261-BCB6-D4819681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6480" y="5677203"/>
            <a:ext cx="1656634" cy="1180797"/>
          </a:xfrm>
          <a:prstGeom prst="rect">
            <a:avLst/>
          </a:prstGeom>
        </p:spPr>
      </p:pic>
    </p:spTree>
    <p:extLst>
      <p:ext uri="{BB962C8B-B14F-4D97-AF65-F5344CB8AC3E}">
        <p14:creationId xmlns:p14="http://schemas.microsoft.com/office/powerpoint/2010/main" val="333319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5450-0349-4EA1-A7D0-BE30E510B2AB}"/>
              </a:ext>
            </a:extLst>
          </p:cNvPr>
          <p:cNvSpPr>
            <a:spLocks noGrp="1"/>
          </p:cNvSpPr>
          <p:nvPr>
            <p:ph type="title"/>
          </p:nvPr>
        </p:nvSpPr>
        <p:spPr>
          <a:xfrm>
            <a:off x="1387848" y="116632"/>
            <a:ext cx="8685246" cy="1325563"/>
          </a:xfrm>
        </p:spPr>
        <p:txBody>
          <a:bodyPr>
            <a:normAutofit/>
          </a:bodyPr>
          <a:lstStyle/>
          <a:p>
            <a:pPr>
              <a:lnSpc>
                <a:spcPct val="90000"/>
              </a:lnSpc>
            </a:pPr>
            <a:r>
              <a:rPr lang="en-GB" sz="3200" b="1" dirty="0">
                <a:solidFill>
                  <a:srgbClr val="0070C0"/>
                </a:solidFill>
              </a:rPr>
              <a:t>How to Complete a Referral on PharmOutcomes</a:t>
            </a:r>
          </a:p>
        </p:txBody>
      </p:sp>
      <p:sp>
        <p:nvSpPr>
          <p:cNvPr id="3" name="Content Placeholder 2">
            <a:extLst>
              <a:ext uri="{FF2B5EF4-FFF2-40B4-BE49-F238E27FC236}">
                <a16:creationId xmlns:a16="http://schemas.microsoft.com/office/drawing/2014/main" id="{3E39AF45-A0F4-4283-B161-E8A2E2019858}"/>
              </a:ext>
            </a:extLst>
          </p:cNvPr>
          <p:cNvSpPr>
            <a:spLocks noGrp="1"/>
          </p:cNvSpPr>
          <p:nvPr>
            <p:ph idx="1"/>
          </p:nvPr>
        </p:nvSpPr>
        <p:spPr>
          <a:xfrm>
            <a:off x="1703388" y="5517231"/>
            <a:ext cx="8856662" cy="648071"/>
          </a:xfrm>
        </p:spPr>
        <p:txBody>
          <a:bodyPr anchor="ctr">
            <a:normAutofit fontScale="62500" lnSpcReduction="20000"/>
          </a:bodyPr>
          <a:lstStyle/>
          <a:p>
            <a:pPr marL="0" indent="0">
              <a:buNone/>
            </a:pPr>
            <a:r>
              <a:rPr lang="en-GB" sz="2400" dirty="0"/>
              <a:t> </a:t>
            </a:r>
            <a:r>
              <a:rPr lang="en-GB" sz="2400" dirty="0">
                <a:hlinkClick r:id="rId2"/>
              </a:rPr>
              <a:t>https://media.pharmoutcomes.org/video.php?name=DischargeMedicinesServiceManagingDMSReferrals</a:t>
            </a:r>
            <a:r>
              <a:rPr lang="en-GB" sz="2400" dirty="0"/>
              <a:t> </a:t>
            </a:r>
          </a:p>
        </p:txBody>
      </p:sp>
      <p:cxnSp>
        <p:nvCxnSpPr>
          <p:cNvPr id="7" name="Straight Connector 6">
            <a:extLst>
              <a:ext uri="{FF2B5EF4-FFF2-40B4-BE49-F238E27FC236}">
                <a16:creationId xmlns:a16="http://schemas.microsoft.com/office/drawing/2014/main" id="{12714A08-A3FC-4949-97B1-0BD47F55C906}"/>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hlinkClick r:id="rId2"/>
            <a:extLst>
              <a:ext uri="{FF2B5EF4-FFF2-40B4-BE49-F238E27FC236}">
                <a16:creationId xmlns:a16="http://schemas.microsoft.com/office/drawing/2014/main" id="{BD49FBB4-E8A3-462E-AA91-510A749EFE79}"/>
              </a:ext>
            </a:extLst>
          </p:cNvPr>
          <p:cNvPicPr>
            <a:picLocks noChangeAspect="1"/>
          </p:cNvPicPr>
          <p:nvPr/>
        </p:nvPicPr>
        <p:blipFill>
          <a:blip r:embed="rId3"/>
          <a:stretch>
            <a:fillRect/>
          </a:stretch>
        </p:blipFill>
        <p:spPr>
          <a:xfrm>
            <a:off x="2675443" y="1252247"/>
            <a:ext cx="6110056" cy="3993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2DD9ACA-6265-4F2D-BCDB-B73BE0DF4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3181106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703388" y="1412776"/>
            <a:ext cx="8856662" cy="4824188"/>
          </a:xfrm>
        </p:spPr>
        <p:txBody>
          <a:bodyPr rtlCol="0">
            <a:noAutofit/>
          </a:bodyPr>
          <a:lstStyle/>
          <a:p>
            <a:pPr algn="just"/>
            <a:r>
              <a:rPr lang="en-GB" sz="3600" b="0" i="0" dirty="0">
                <a:solidFill>
                  <a:srgbClr val="002060"/>
                </a:solidFill>
                <a:effectLst/>
              </a:rPr>
              <a:t>Pharmacies on the Pharmaceutical list on 1st February 2021 will have been automatically paid a setup fee of £400 in April 2021. </a:t>
            </a:r>
          </a:p>
          <a:p>
            <a:pPr marL="0" indent="0" algn="just">
              <a:buNone/>
            </a:pPr>
            <a:endParaRPr lang="en-GB" sz="3600" b="0" i="0" dirty="0">
              <a:solidFill>
                <a:srgbClr val="002060"/>
              </a:solidFill>
              <a:effectLst/>
            </a:endParaRPr>
          </a:p>
          <a:p>
            <a:pPr algn="just"/>
            <a:r>
              <a:rPr lang="en-GB" sz="3600" b="0" i="0" dirty="0">
                <a:solidFill>
                  <a:srgbClr val="002060"/>
                </a:solidFill>
                <a:effectLst/>
              </a:rPr>
              <a:t>This is to help you and your team prepare to deliver the service, including staff training and putting in place a Standard Operating Procedure.</a:t>
            </a:r>
          </a:p>
        </p:txBody>
      </p:sp>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534EF3-833B-478C-B6A2-56D54E551431}"/>
              </a:ext>
            </a:extLst>
          </p:cNvPr>
          <p:cNvSpPr txBox="1"/>
          <p:nvPr/>
        </p:nvSpPr>
        <p:spPr>
          <a:xfrm>
            <a:off x="1623073" y="396300"/>
            <a:ext cx="9865096" cy="584775"/>
          </a:xfrm>
          <a:prstGeom prst="rect">
            <a:avLst/>
          </a:prstGeom>
          <a:noFill/>
        </p:spPr>
        <p:txBody>
          <a:bodyPr wrap="square" rtlCol="0">
            <a:spAutoFit/>
          </a:bodyPr>
          <a:lstStyle/>
          <a:p>
            <a:r>
              <a:rPr lang="en-GB" sz="3200" b="1" dirty="0">
                <a:solidFill>
                  <a:srgbClr val="0070C0"/>
                </a:solidFill>
                <a:latin typeface="+mn-lt"/>
              </a:rPr>
              <a:t>Funding – Set up fee</a:t>
            </a:r>
          </a:p>
        </p:txBody>
      </p:sp>
      <p:pic>
        <p:nvPicPr>
          <p:cNvPr id="9" name="Picture 8">
            <a:extLst>
              <a:ext uri="{FF2B5EF4-FFF2-40B4-BE49-F238E27FC236}">
                <a16:creationId xmlns:a16="http://schemas.microsoft.com/office/drawing/2014/main" id="{280AD8BB-D5C1-44F5-A123-B2316494E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702710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227CDA4-0368-7D43-A90E-39A23F764204}"/>
              </a:ext>
            </a:extLst>
          </p:cNvPr>
          <p:cNvSpPr/>
          <p:nvPr/>
        </p:nvSpPr>
        <p:spPr>
          <a:xfrm>
            <a:off x="2863350" y="4005063"/>
            <a:ext cx="6249013" cy="1879105"/>
          </a:xfrm>
          <a:prstGeom prst="roundRect">
            <a:avLst/>
          </a:prstGeom>
          <a:solidFill>
            <a:srgbClr val="00987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In certain circumstances, as defined in the Drug Tariff, your pharmacy may not be able to deliver all 3 stages of the service, therefore you may claim a partial payment</a:t>
            </a:r>
          </a:p>
          <a:p>
            <a:pPr algn="ctr"/>
            <a:r>
              <a:rPr lang="en-GB" dirty="0"/>
              <a:t> </a:t>
            </a:r>
          </a:p>
        </p:txBody>
      </p:sp>
      <p:sp>
        <p:nvSpPr>
          <p:cNvPr id="6" name="Freeform 5">
            <a:extLst>
              <a:ext uri="{FF2B5EF4-FFF2-40B4-BE49-F238E27FC236}">
                <a16:creationId xmlns:a16="http://schemas.microsoft.com/office/drawing/2014/main" id="{F6D457B1-66AA-6341-B4DB-AF2C5A869742}"/>
              </a:ext>
            </a:extLst>
          </p:cNvPr>
          <p:cNvSpPr/>
          <p:nvPr/>
        </p:nvSpPr>
        <p:spPr>
          <a:xfrm>
            <a:off x="1703388" y="1868679"/>
            <a:ext cx="3312492" cy="1360197"/>
          </a:xfrm>
          <a:custGeom>
            <a:avLst/>
            <a:gdLst>
              <a:gd name="connsiteX0" fmla="*/ 0 w 2953690"/>
              <a:gd name="connsiteY0" fmla="*/ 0 h 1062112"/>
              <a:gd name="connsiteX1" fmla="*/ 2422634 w 2953690"/>
              <a:gd name="connsiteY1" fmla="*/ 0 h 1062112"/>
              <a:gd name="connsiteX2" fmla="*/ 2953690 w 2953690"/>
              <a:gd name="connsiteY2" fmla="*/ 531056 h 1062112"/>
              <a:gd name="connsiteX3" fmla="*/ 2422634 w 2953690"/>
              <a:gd name="connsiteY3" fmla="*/ 1062112 h 1062112"/>
              <a:gd name="connsiteX4" fmla="*/ 0 w 2953690"/>
              <a:gd name="connsiteY4" fmla="*/ 1062112 h 1062112"/>
              <a:gd name="connsiteX5" fmla="*/ 531056 w 2953690"/>
              <a:gd name="connsiteY5" fmla="*/ 531056 h 1062112"/>
              <a:gd name="connsiteX6" fmla="*/ 0 w 2953690"/>
              <a:gd name="connsiteY6" fmla="*/ 0 h 106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3690" h="1062112">
                <a:moveTo>
                  <a:pt x="0" y="0"/>
                </a:moveTo>
                <a:lnTo>
                  <a:pt x="2422634" y="0"/>
                </a:lnTo>
                <a:lnTo>
                  <a:pt x="2953690" y="531056"/>
                </a:lnTo>
                <a:lnTo>
                  <a:pt x="2422634" y="1062112"/>
                </a:lnTo>
                <a:lnTo>
                  <a:pt x="0" y="1062112"/>
                </a:lnTo>
                <a:lnTo>
                  <a:pt x="531056" y="531056"/>
                </a:lnTo>
                <a:lnTo>
                  <a:pt x="0" y="0"/>
                </a:lnTo>
                <a:close/>
              </a:path>
            </a:pathLst>
          </a:custGeom>
          <a:solidFill>
            <a:srgbClr val="0087C6"/>
          </a:solidFill>
          <a:effectLst>
            <a:innerShdw blurRad="63500" dist="50800">
              <a:prstClr val="black">
                <a:alpha val="50000"/>
              </a:prstClr>
            </a:innerShdw>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62761" tIns="51563" rIns="759637" bIns="51563" numCol="1" spcCol="1270" anchor="ctr" anchorCtr="0">
            <a:noAutofit/>
          </a:bodyPr>
          <a:lstStyle/>
          <a:p>
            <a:pPr algn="ctr" defTabSz="1718690">
              <a:lnSpc>
                <a:spcPct val="90000"/>
              </a:lnSpc>
              <a:spcAft>
                <a:spcPct val="35000"/>
              </a:spcAft>
            </a:pPr>
            <a:r>
              <a:rPr lang="en-GB" sz="2400" b="1" dirty="0"/>
              <a:t>Stage 1</a:t>
            </a:r>
          </a:p>
          <a:p>
            <a:pPr algn="ctr" defTabSz="1718690">
              <a:lnSpc>
                <a:spcPct val="90000"/>
              </a:lnSpc>
              <a:spcAft>
                <a:spcPct val="35000"/>
              </a:spcAft>
            </a:pPr>
            <a:r>
              <a:rPr lang="en-GB" b="1" dirty="0"/>
              <a:t>The Clinical Check</a:t>
            </a:r>
          </a:p>
          <a:p>
            <a:pPr algn="ctr" defTabSz="1718690">
              <a:lnSpc>
                <a:spcPct val="90000"/>
              </a:lnSpc>
              <a:spcAft>
                <a:spcPct val="35000"/>
              </a:spcAft>
            </a:pPr>
            <a:r>
              <a:rPr lang="en-GB" sz="2400" b="1" dirty="0"/>
              <a:t>£12</a:t>
            </a:r>
          </a:p>
        </p:txBody>
      </p:sp>
      <p:sp>
        <p:nvSpPr>
          <p:cNvPr id="7" name="Freeform 6">
            <a:extLst>
              <a:ext uri="{FF2B5EF4-FFF2-40B4-BE49-F238E27FC236}">
                <a16:creationId xmlns:a16="http://schemas.microsoft.com/office/drawing/2014/main" id="{36BBF81F-9C0B-2F43-8523-369297671043}"/>
              </a:ext>
            </a:extLst>
          </p:cNvPr>
          <p:cNvSpPr/>
          <p:nvPr/>
        </p:nvSpPr>
        <p:spPr>
          <a:xfrm>
            <a:off x="4511700" y="1840702"/>
            <a:ext cx="3312492" cy="1416149"/>
          </a:xfrm>
          <a:custGeom>
            <a:avLst/>
            <a:gdLst>
              <a:gd name="connsiteX0" fmla="*/ 0 w 2835093"/>
              <a:gd name="connsiteY0" fmla="*/ 0 h 1062112"/>
              <a:gd name="connsiteX1" fmla="*/ 2304037 w 2835093"/>
              <a:gd name="connsiteY1" fmla="*/ 0 h 1062112"/>
              <a:gd name="connsiteX2" fmla="*/ 2835093 w 2835093"/>
              <a:gd name="connsiteY2" fmla="*/ 531056 h 1062112"/>
              <a:gd name="connsiteX3" fmla="*/ 2304037 w 2835093"/>
              <a:gd name="connsiteY3" fmla="*/ 1062112 h 1062112"/>
              <a:gd name="connsiteX4" fmla="*/ 0 w 2835093"/>
              <a:gd name="connsiteY4" fmla="*/ 1062112 h 1062112"/>
              <a:gd name="connsiteX5" fmla="*/ 531056 w 2835093"/>
              <a:gd name="connsiteY5" fmla="*/ 531056 h 1062112"/>
              <a:gd name="connsiteX6" fmla="*/ 0 w 2835093"/>
              <a:gd name="connsiteY6" fmla="*/ 0 h 106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5093" h="1062112">
                <a:moveTo>
                  <a:pt x="0" y="0"/>
                </a:moveTo>
                <a:lnTo>
                  <a:pt x="2304037" y="0"/>
                </a:lnTo>
                <a:lnTo>
                  <a:pt x="2835093" y="531056"/>
                </a:lnTo>
                <a:lnTo>
                  <a:pt x="2304037" y="1062112"/>
                </a:lnTo>
                <a:lnTo>
                  <a:pt x="0" y="1062112"/>
                </a:lnTo>
                <a:lnTo>
                  <a:pt x="531056" y="531056"/>
                </a:lnTo>
                <a:lnTo>
                  <a:pt x="0" y="0"/>
                </a:lnTo>
                <a:close/>
              </a:path>
            </a:pathLst>
          </a:custGeom>
          <a:solidFill>
            <a:srgbClr val="5D9230"/>
          </a:solidFill>
          <a:effectLst>
            <a:innerShdw blurRad="63500" dist="50800" dir="2700000">
              <a:prstClr val="black">
                <a:alpha val="50000"/>
              </a:prstClr>
            </a:innerShdw>
          </a:effectLst>
          <a:scene3d>
            <a:camera prst="orthographicFront"/>
            <a:lightRig rig="threePt" dir="t">
              <a:rot lat="0" lon="0" rev="7500000"/>
            </a:lightRig>
          </a:scene3d>
          <a:sp3d prstMaterial="plastic">
            <a:bevelT w="127000" h="25400" prst="angle"/>
          </a:sp3d>
        </p:spPr>
        <p:style>
          <a:lnRef idx="0">
            <a:schemeClr val="lt1">
              <a:hueOff val="0"/>
              <a:satOff val="0"/>
              <a:lumOff val="0"/>
              <a:alphaOff val="0"/>
            </a:schemeClr>
          </a:lnRef>
          <a:fillRef idx="3">
            <a:scrgbClr r="0" g="0" b="0"/>
          </a:fillRef>
          <a:effectRef idx="2">
            <a:schemeClr val="accent4">
              <a:hueOff val="-2232385"/>
              <a:satOff val="13449"/>
              <a:lumOff val="1078"/>
              <a:alphaOff val="0"/>
            </a:schemeClr>
          </a:effectRef>
          <a:fontRef idx="minor">
            <a:schemeClr val="lt1"/>
          </a:fontRef>
        </p:style>
        <p:txBody>
          <a:bodyPr spcFirstLastPara="0" vert="horz" wrap="square" lIns="862761" tIns="51563" rIns="759637" bIns="51563" numCol="1" spcCol="1270" anchor="ctr" anchorCtr="0">
            <a:noAutofit/>
          </a:bodyPr>
          <a:lstStyle/>
          <a:p>
            <a:pPr algn="ctr" defTabSz="1718690">
              <a:lnSpc>
                <a:spcPct val="90000"/>
              </a:lnSpc>
              <a:spcAft>
                <a:spcPct val="35000"/>
              </a:spcAft>
            </a:pPr>
            <a:r>
              <a:rPr lang="en-GB" sz="2400" b="1" dirty="0"/>
              <a:t>Stage 2 </a:t>
            </a:r>
          </a:p>
          <a:p>
            <a:pPr algn="ctr" defTabSz="1718690">
              <a:lnSpc>
                <a:spcPct val="90000"/>
              </a:lnSpc>
              <a:spcAft>
                <a:spcPct val="35000"/>
              </a:spcAft>
            </a:pPr>
            <a:r>
              <a:rPr lang="en-GB" sz="2000" b="1" dirty="0"/>
              <a:t>The First Prescription</a:t>
            </a:r>
            <a:endParaRPr lang="en-GB" sz="2400" b="1" dirty="0"/>
          </a:p>
          <a:p>
            <a:pPr algn="ctr" defTabSz="1718690">
              <a:lnSpc>
                <a:spcPct val="90000"/>
              </a:lnSpc>
              <a:spcAft>
                <a:spcPct val="35000"/>
              </a:spcAft>
            </a:pPr>
            <a:r>
              <a:rPr lang="en-GB" sz="2400" b="1" dirty="0"/>
              <a:t>£11</a:t>
            </a:r>
          </a:p>
        </p:txBody>
      </p:sp>
      <p:sp>
        <p:nvSpPr>
          <p:cNvPr id="8" name="Freeform 7">
            <a:extLst>
              <a:ext uri="{FF2B5EF4-FFF2-40B4-BE49-F238E27FC236}">
                <a16:creationId xmlns:a16="http://schemas.microsoft.com/office/drawing/2014/main" id="{2CE0437F-23F5-6D45-9174-4320B784C462}"/>
              </a:ext>
            </a:extLst>
          </p:cNvPr>
          <p:cNvSpPr/>
          <p:nvPr/>
        </p:nvSpPr>
        <p:spPr>
          <a:xfrm>
            <a:off x="7388471" y="1831790"/>
            <a:ext cx="3171580" cy="1433979"/>
          </a:xfrm>
          <a:custGeom>
            <a:avLst/>
            <a:gdLst>
              <a:gd name="connsiteX0" fmla="*/ 0 w 3066040"/>
              <a:gd name="connsiteY0" fmla="*/ 0 h 1075484"/>
              <a:gd name="connsiteX1" fmla="*/ 2528298 w 3066040"/>
              <a:gd name="connsiteY1" fmla="*/ 0 h 1075484"/>
              <a:gd name="connsiteX2" fmla="*/ 3066040 w 3066040"/>
              <a:gd name="connsiteY2" fmla="*/ 537742 h 1075484"/>
              <a:gd name="connsiteX3" fmla="*/ 2528298 w 3066040"/>
              <a:gd name="connsiteY3" fmla="*/ 1075484 h 1075484"/>
              <a:gd name="connsiteX4" fmla="*/ 0 w 3066040"/>
              <a:gd name="connsiteY4" fmla="*/ 1075484 h 1075484"/>
              <a:gd name="connsiteX5" fmla="*/ 537742 w 3066040"/>
              <a:gd name="connsiteY5" fmla="*/ 537742 h 1075484"/>
              <a:gd name="connsiteX6" fmla="*/ 0 w 3066040"/>
              <a:gd name="connsiteY6" fmla="*/ 0 h 107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6040" h="1075484">
                <a:moveTo>
                  <a:pt x="0" y="0"/>
                </a:moveTo>
                <a:lnTo>
                  <a:pt x="2528298" y="0"/>
                </a:lnTo>
                <a:lnTo>
                  <a:pt x="3066040" y="537742"/>
                </a:lnTo>
                <a:lnTo>
                  <a:pt x="2528298" y="1075484"/>
                </a:lnTo>
                <a:lnTo>
                  <a:pt x="0" y="1075484"/>
                </a:lnTo>
                <a:lnTo>
                  <a:pt x="537742" y="537742"/>
                </a:lnTo>
                <a:lnTo>
                  <a:pt x="0" y="0"/>
                </a:lnTo>
                <a:close/>
              </a:path>
            </a:pathLst>
          </a:custGeom>
          <a:solidFill>
            <a:srgbClr val="009870"/>
          </a:solidFill>
          <a:effectLst>
            <a:innerShdw blurRad="63500" dist="50800" dir="2700000">
              <a:prstClr val="black">
                <a:alpha val="50000"/>
              </a:prstClr>
            </a:innerShdw>
          </a:effectLst>
          <a:scene3d>
            <a:camera prst="orthographicFront"/>
            <a:lightRig rig="threePt" dir="t">
              <a:rot lat="0" lon="0" rev="7500000"/>
            </a:lightRig>
          </a:scene3d>
          <a:sp3d prstMaterial="plastic">
            <a:bevelT w="127000" h="25400" prst="angle"/>
          </a:sp3d>
        </p:spPr>
        <p:style>
          <a:lnRef idx="0">
            <a:schemeClr val="lt1">
              <a:hueOff val="0"/>
              <a:satOff val="0"/>
              <a:lumOff val="0"/>
              <a:alphaOff val="0"/>
            </a:schemeClr>
          </a:lnRef>
          <a:fillRef idx="3">
            <a:scrgbClr r="0" g="0" b="0"/>
          </a:fillRef>
          <a:effectRef idx="2">
            <a:schemeClr val="accent4">
              <a:hueOff val="-4464770"/>
              <a:satOff val="26899"/>
              <a:lumOff val="2156"/>
              <a:alphaOff val="0"/>
            </a:schemeClr>
          </a:effectRef>
          <a:fontRef idx="minor">
            <a:schemeClr val="lt1"/>
          </a:fontRef>
        </p:style>
        <p:txBody>
          <a:bodyPr spcFirstLastPara="0" vert="horz" wrap="square" lIns="871676" tIns="51563" rIns="768552" bIns="51563" numCol="1" spcCol="1270" anchor="ctr" anchorCtr="0">
            <a:noAutofit/>
          </a:bodyPr>
          <a:lstStyle/>
          <a:p>
            <a:pPr algn="ctr" defTabSz="1718690">
              <a:lnSpc>
                <a:spcPct val="90000"/>
              </a:lnSpc>
              <a:spcAft>
                <a:spcPct val="35000"/>
              </a:spcAft>
            </a:pPr>
            <a:r>
              <a:rPr lang="en-GB" sz="2400" b="1" dirty="0"/>
              <a:t>Stage 3</a:t>
            </a:r>
          </a:p>
          <a:p>
            <a:pPr algn="ctr" defTabSz="1718690">
              <a:lnSpc>
                <a:spcPct val="90000"/>
              </a:lnSpc>
              <a:spcAft>
                <a:spcPct val="35000"/>
              </a:spcAft>
            </a:pPr>
            <a:r>
              <a:rPr lang="en-GB" sz="2000" b="1" dirty="0"/>
              <a:t>Involving the Patient</a:t>
            </a:r>
          </a:p>
          <a:p>
            <a:pPr algn="ctr" defTabSz="1718690">
              <a:lnSpc>
                <a:spcPct val="90000"/>
              </a:lnSpc>
              <a:spcAft>
                <a:spcPct val="35000"/>
              </a:spcAft>
            </a:pPr>
            <a:r>
              <a:rPr lang="en-GB" sz="2400" b="1" dirty="0"/>
              <a:t>£12</a:t>
            </a:r>
          </a:p>
        </p:txBody>
      </p:sp>
      <p:cxnSp>
        <p:nvCxnSpPr>
          <p:cNvPr id="11" name="Straight Connector 10">
            <a:extLst>
              <a:ext uri="{FF2B5EF4-FFF2-40B4-BE49-F238E27FC236}">
                <a16:creationId xmlns:a16="http://schemas.microsoft.com/office/drawing/2014/main" id="{9C90C729-2992-441F-87BB-1233100F6D4D}"/>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DDDBC80-5BBC-431F-91FA-CDC28AF725FE}"/>
              </a:ext>
            </a:extLst>
          </p:cNvPr>
          <p:cNvSpPr txBox="1"/>
          <p:nvPr/>
        </p:nvSpPr>
        <p:spPr>
          <a:xfrm>
            <a:off x="1627013" y="427523"/>
            <a:ext cx="9865096" cy="584775"/>
          </a:xfrm>
          <a:prstGeom prst="rect">
            <a:avLst/>
          </a:prstGeom>
          <a:noFill/>
        </p:spPr>
        <p:txBody>
          <a:bodyPr wrap="square" rtlCol="0">
            <a:spAutoFit/>
          </a:bodyPr>
          <a:lstStyle/>
          <a:p>
            <a:r>
              <a:rPr lang="en-GB" sz="3200" b="1" dirty="0">
                <a:solidFill>
                  <a:srgbClr val="0070C0"/>
                </a:solidFill>
                <a:latin typeface="+mn-lt"/>
              </a:rPr>
              <a:t>Funding – Service provision</a:t>
            </a:r>
          </a:p>
        </p:txBody>
      </p:sp>
      <p:pic>
        <p:nvPicPr>
          <p:cNvPr id="9" name="Picture 8">
            <a:extLst>
              <a:ext uri="{FF2B5EF4-FFF2-40B4-BE49-F238E27FC236}">
                <a16:creationId xmlns:a16="http://schemas.microsoft.com/office/drawing/2014/main" id="{5D53487A-8FFD-42D5-B053-F7A0C7925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3762950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7184B6-5BD5-B348-BCBF-19E310E9E31B}"/>
              </a:ext>
            </a:extLst>
          </p:cNvPr>
          <p:cNvSpPr>
            <a:spLocks noGrp="1"/>
          </p:cNvSpPr>
          <p:nvPr>
            <p:ph idx="1"/>
          </p:nvPr>
        </p:nvSpPr>
        <p:spPr>
          <a:xfrm>
            <a:off x="1627013" y="1124744"/>
            <a:ext cx="8933037" cy="5040560"/>
          </a:xfrm>
        </p:spPr>
        <p:txBody>
          <a:bodyPr anchor="ctr">
            <a:normAutofit/>
          </a:bodyPr>
          <a:lstStyle/>
          <a:p>
            <a:r>
              <a:rPr lang="en-GB" sz="2400" dirty="0"/>
              <a:t>Your pharmacy will need to make a monthly claim for completed DMS provisions via the NHSBSA’s Manage Your Service portal. </a:t>
            </a:r>
          </a:p>
          <a:p>
            <a:endParaRPr lang="en-GB" sz="2400" dirty="0"/>
          </a:p>
          <a:p>
            <a:endParaRPr lang="en-GB" sz="2400" dirty="0"/>
          </a:p>
          <a:p>
            <a:endParaRPr lang="en-GB" sz="2400" dirty="0"/>
          </a:p>
          <a:p>
            <a:endParaRPr lang="en-GB" sz="2400" dirty="0"/>
          </a:p>
          <a:p>
            <a:r>
              <a:rPr lang="en-GB" sz="2400" dirty="0"/>
              <a:t>Summary data on each DMS provided will have to be provided to support the evaluation of the impact of the service, contract monitoring and post-payment verification.</a:t>
            </a:r>
          </a:p>
          <a:p>
            <a:endParaRPr lang="en-GB" sz="2400" dirty="0"/>
          </a:p>
          <a:p>
            <a:r>
              <a:rPr lang="en-GB" sz="2400" dirty="0"/>
              <a:t>Currently PharmOutcomes cannot auto-claim.</a:t>
            </a:r>
          </a:p>
          <a:p>
            <a:endParaRPr lang="en-GB" sz="2400" dirty="0"/>
          </a:p>
        </p:txBody>
      </p:sp>
      <p:cxnSp>
        <p:nvCxnSpPr>
          <p:cNvPr id="5" name="Straight Connector 4">
            <a:extLst>
              <a:ext uri="{FF2B5EF4-FFF2-40B4-BE49-F238E27FC236}">
                <a16:creationId xmlns:a16="http://schemas.microsoft.com/office/drawing/2014/main" id="{29E9894A-0942-468D-BE73-BF0C978CB3CF}"/>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F9A0B29-CDDE-4939-9332-4D311F305233}"/>
              </a:ext>
            </a:extLst>
          </p:cNvPr>
          <p:cNvSpPr txBox="1"/>
          <p:nvPr/>
        </p:nvSpPr>
        <p:spPr>
          <a:xfrm>
            <a:off x="1627013" y="427523"/>
            <a:ext cx="9865096" cy="584775"/>
          </a:xfrm>
          <a:prstGeom prst="rect">
            <a:avLst/>
          </a:prstGeom>
          <a:noFill/>
        </p:spPr>
        <p:txBody>
          <a:bodyPr wrap="square" rtlCol="0">
            <a:spAutoFit/>
          </a:bodyPr>
          <a:lstStyle/>
          <a:p>
            <a:r>
              <a:rPr lang="en-GB" sz="3200" b="1" dirty="0">
                <a:solidFill>
                  <a:srgbClr val="0070C0"/>
                </a:solidFill>
                <a:latin typeface="+mn-lt"/>
              </a:rPr>
              <a:t>Claiming</a:t>
            </a:r>
          </a:p>
        </p:txBody>
      </p:sp>
      <p:pic>
        <p:nvPicPr>
          <p:cNvPr id="9" name="Picture 8">
            <a:extLst>
              <a:ext uri="{FF2B5EF4-FFF2-40B4-BE49-F238E27FC236}">
                <a16:creationId xmlns:a16="http://schemas.microsoft.com/office/drawing/2014/main" id="{A752979A-6EAB-4B68-9FD5-E3E29E518007}"/>
              </a:ext>
            </a:extLst>
          </p:cNvPr>
          <p:cNvPicPr>
            <a:picLocks noChangeAspect="1"/>
          </p:cNvPicPr>
          <p:nvPr/>
        </p:nvPicPr>
        <p:blipFill>
          <a:blip r:embed="rId2"/>
          <a:stretch>
            <a:fillRect/>
          </a:stretch>
        </p:blipFill>
        <p:spPr>
          <a:xfrm>
            <a:off x="2778917" y="2146460"/>
            <a:ext cx="6629228" cy="1384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07466479-4D82-4D84-8E54-53B3459B8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259758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25FC4-9B7F-4ABC-A504-D0B6C9D01183}"/>
              </a:ext>
            </a:extLst>
          </p:cNvPr>
          <p:cNvSpPr>
            <a:spLocks noGrp="1"/>
          </p:cNvSpPr>
          <p:nvPr>
            <p:ph idx="1"/>
          </p:nvPr>
        </p:nvSpPr>
        <p:spPr>
          <a:xfrm>
            <a:off x="1703388" y="1237191"/>
            <a:ext cx="8856662" cy="4608512"/>
          </a:xfrm>
        </p:spPr>
        <p:txBody>
          <a:bodyPr anchor="ctr">
            <a:normAutofit lnSpcReduction="10000"/>
          </a:bodyPr>
          <a:lstStyle/>
          <a:p>
            <a:pPr>
              <a:lnSpc>
                <a:spcPct val="90000"/>
              </a:lnSpc>
            </a:pPr>
            <a:r>
              <a:rPr lang="en-GB" sz="2400" dirty="0"/>
              <a:t>Number of referrals will depend on hospital pharmacy team identifying and discussing with appropriate patients.</a:t>
            </a:r>
          </a:p>
          <a:p>
            <a:pPr>
              <a:lnSpc>
                <a:spcPct val="90000"/>
              </a:lnSpc>
            </a:pPr>
            <a:endParaRPr lang="en-GB" sz="2400" dirty="0"/>
          </a:p>
          <a:p>
            <a:pPr>
              <a:lnSpc>
                <a:spcPct val="90000"/>
              </a:lnSpc>
            </a:pPr>
            <a:r>
              <a:rPr lang="en-GB" sz="2400" dirty="0"/>
              <a:t>No strict criteria- professional judgement</a:t>
            </a:r>
          </a:p>
          <a:p>
            <a:pPr>
              <a:lnSpc>
                <a:spcPct val="90000"/>
              </a:lnSpc>
            </a:pPr>
            <a:endParaRPr lang="en-GB" sz="2400" dirty="0"/>
          </a:p>
          <a:p>
            <a:pPr>
              <a:lnSpc>
                <a:spcPct val="90000"/>
              </a:lnSpc>
            </a:pPr>
            <a:r>
              <a:rPr lang="en-GB" sz="2400" dirty="0"/>
              <a:t>We hope as many as patients as possible will be referred, and this will likely increase with time.</a:t>
            </a:r>
          </a:p>
          <a:p>
            <a:pPr>
              <a:lnSpc>
                <a:spcPct val="90000"/>
              </a:lnSpc>
            </a:pPr>
            <a:endParaRPr lang="en-GB" sz="2400" dirty="0"/>
          </a:p>
          <a:p>
            <a:pPr>
              <a:lnSpc>
                <a:spcPct val="90000"/>
              </a:lnSpc>
            </a:pPr>
            <a:r>
              <a:rPr lang="en-GB" sz="2400" dirty="0"/>
              <a:t>Most pharmacies should see an increasing number, but realistically it will only likely be a few per month initially.</a:t>
            </a:r>
          </a:p>
          <a:p>
            <a:pPr>
              <a:lnSpc>
                <a:spcPct val="90000"/>
              </a:lnSpc>
            </a:pPr>
            <a:endParaRPr lang="en-GB" sz="2400" dirty="0"/>
          </a:p>
          <a:p>
            <a:pPr marL="0" indent="0">
              <a:lnSpc>
                <a:spcPct val="90000"/>
              </a:lnSpc>
              <a:buNone/>
            </a:pPr>
            <a:endParaRPr lang="en-GB" sz="2400" b="1" dirty="0"/>
          </a:p>
          <a:p>
            <a:pPr marL="0" indent="0">
              <a:lnSpc>
                <a:spcPct val="90000"/>
              </a:lnSpc>
              <a:buNone/>
            </a:pPr>
            <a:r>
              <a:rPr lang="en-GB" sz="2400" b="1" dirty="0"/>
              <a:t>Remember this is an </a:t>
            </a:r>
            <a:r>
              <a:rPr lang="en-GB" sz="2400" b="1" i="1" dirty="0"/>
              <a:t>Essential Service </a:t>
            </a:r>
            <a:r>
              <a:rPr lang="en-GB" sz="2400" b="1" dirty="0"/>
              <a:t>– referrals must be actioned</a:t>
            </a:r>
          </a:p>
        </p:txBody>
      </p:sp>
      <p:cxnSp>
        <p:nvCxnSpPr>
          <p:cNvPr id="5" name="Straight Connector 4">
            <a:extLst>
              <a:ext uri="{FF2B5EF4-FFF2-40B4-BE49-F238E27FC236}">
                <a16:creationId xmlns:a16="http://schemas.microsoft.com/office/drawing/2014/main" id="{DCF3131B-93C2-46C9-AB79-39DEE3111296}"/>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EAC71B5-4C99-4207-A337-CDA1C65C5BF1}"/>
              </a:ext>
            </a:extLst>
          </p:cNvPr>
          <p:cNvSpPr txBox="1"/>
          <p:nvPr/>
        </p:nvSpPr>
        <p:spPr>
          <a:xfrm>
            <a:off x="1627013" y="427523"/>
            <a:ext cx="9865096" cy="584775"/>
          </a:xfrm>
          <a:prstGeom prst="rect">
            <a:avLst/>
          </a:prstGeom>
          <a:noFill/>
        </p:spPr>
        <p:txBody>
          <a:bodyPr wrap="square" rtlCol="0">
            <a:spAutoFit/>
          </a:bodyPr>
          <a:lstStyle/>
          <a:p>
            <a:r>
              <a:rPr lang="en-GB" sz="3200" b="1" dirty="0">
                <a:solidFill>
                  <a:srgbClr val="0070C0"/>
                </a:solidFill>
                <a:latin typeface="+mn-lt"/>
              </a:rPr>
              <a:t>Anticipated Numbers</a:t>
            </a:r>
          </a:p>
        </p:txBody>
      </p:sp>
      <p:pic>
        <p:nvPicPr>
          <p:cNvPr id="8" name="Picture 7">
            <a:extLst>
              <a:ext uri="{FF2B5EF4-FFF2-40B4-BE49-F238E27FC236}">
                <a16:creationId xmlns:a16="http://schemas.microsoft.com/office/drawing/2014/main" id="{56FE9987-58AD-4BD0-B267-2984B6354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3803341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A9954-45CF-47A2-B67F-CC05EA3FCEF2}"/>
              </a:ext>
            </a:extLst>
          </p:cNvPr>
          <p:cNvSpPr>
            <a:spLocks noGrp="1"/>
          </p:cNvSpPr>
          <p:nvPr>
            <p:ph idx="1"/>
          </p:nvPr>
        </p:nvSpPr>
        <p:spPr>
          <a:xfrm>
            <a:off x="1703388" y="1012298"/>
            <a:ext cx="8856662" cy="5585054"/>
          </a:xfrm>
        </p:spPr>
        <p:txBody>
          <a:bodyPr anchor="ctr">
            <a:normAutofit/>
          </a:bodyPr>
          <a:lstStyle/>
          <a:p>
            <a:r>
              <a:rPr lang="en-GB" sz="2400" dirty="0"/>
              <a:t>Engage and train the whole Team</a:t>
            </a:r>
          </a:p>
          <a:p>
            <a:r>
              <a:rPr lang="en-GB" sz="2400" dirty="0"/>
              <a:t>Remember to inform Locums and any temporary staff of your processes</a:t>
            </a:r>
          </a:p>
          <a:p>
            <a:r>
              <a:rPr lang="en-GB" sz="2400" dirty="0"/>
              <a:t>Regularly check NHS Mail and PharmOutcomes for referrals and ensure teams have access at all times. Consider </a:t>
            </a:r>
            <a:r>
              <a:rPr lang="en-GB" sz="2400" dirty="0" err="1"/>
              <a:t>PharmAlarm</a:t>
            </a:r>
            <a:r>
              <a:rPr lang="en-GB" sz="2400" dirty="0"/>
              <a:t>?</a:t>
            </a:r>
          </a:p>
          <a:p>
            <a:r>
              <a:rPr lang="en-GB" sz="2400" dirty="0"/>
              <a:t>Annotate </a:t>
            </a:r>
            <a:r>
              <a:rPr lang="en-GB" sz="2400" dirty="0" err="1"/>
              <a:t>Rxs</a:t>
            </a:r>
            <a:r>
              <a:rPr lang="en-GB" sz="2400" dirty="0"/>
              <a:t> clearly with DMS, and keep clear records</a:t>
            </a:r>
          </a:p>
          <a:p>
            <a:r>
              <a:rPr lang="en-GB" sz="2400" dirty="0"/>
              <a:t>Implement a robust process for your team to follow to reduce the risk of missing Stage 2 &amp; 3</a:t>
            </a:r>
          </a:p>
          <a:p>
            <a:r>
              <a:rPr lang="en-GB" sz="2400" dirty="0"/>
              <a:t>Consider using Pop-up messages on the patients PMR to identify patients for Stage 2 &amp; 3 </a:t>
            </a:r>
          </a:p>
          <a:p>
            <a:r>
              <a:rPr lang="en-GB" sz="2400" dirty="0"/>
              <a:t>Date any pop-up messages &amp; update as you complete stages</a:t>
            </a:r>
          </a:p>
          <a:p>
            <a:r>
              <a:rPr lang="en-GB" sz="2400" dirty="0"/>
              <a:t>Keep a list of key surgery contact details for queries</a:t>
            </a:r>
          </a:p>
          <a:p>
            <a:pPr marL="0" indent="0">
              <a:buNone/>
            </a:pPr>
            <a:endParaRPr lang="en-GB" sz="2400" dirty="0"/>
          </a:p>
        </p:txBody>
      </p:sp>
      <p:cxnSp>
        <p:nvCxnSpPr>
          <p:cNvPr id="5" name="Straight Connector 4">
            <a:extLst>
              <a:ext uri="{FF2B5EF4-FFF2-40B4-BE49-F238E27FC236}">
                <a16:creationId xmlns:a16="http://schemas.microsoft.com/office/drawing/2014/main" id="{C4CFB73A-195C-48A7-88CA-4DCB891C204E}"/>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3F3508-618E-4CF8-9767-727BE247A60F}"/>
              </a:ext>
            </a:extLst>
          </p:cNvPr>
          <p:cNvSpPr txBox="1"/>
          <p:nvPr/>
        </p:nvSpPr>
        <p:spPr>
          <a:xfrm>
            <a:off x="1627013" y="427523"/>
            <a:ext cx="9865096" cy="584775"/>
          </a:xfrm>
          <a:prstGeom prst="rect">
            <a:avLst/>
          </a:prstGeom>
          <a:noFill/>
        </p:spPr>
        <p:txBody>
          <a:bodyPr wrap="square" rtlCol="0">
            <a:spAutoFit/>
          </a:bodyPr>
          <a:lstStyle/>
          <a:p>
            <a:r>
              <a:rPr lang="en-GB" sz="3200" b="1" dirty="0">
                <a:solidFill>
                  <a:srgbClr val="0070C0"/>
                </a:solidFill>
                <a:latin typeface="+mn-lt"/>
              </a:rPr>
              <a:t>Implementation Tips</a:t>
            </a:r>
          </a:p>
        </p:txBody>
      </p:sp>
      <p:pic>
        <p:nvPicPr>
          <p:cNvPr id="8" name="Picture 7">
            <a:extLst>
              <a:ext uri="{FF2B5EF4-FFF2-40B4-BE49-F238E27FC236}">
                <a16:creationId xmlns:a16="http://schemas.microsoft.com/office/drawing/2014/main" id="{FFE51B63-4984-451E-AD9E-374C6613A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1513342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55614"/>
            <a:ext cx="9144000" cy="2387600"/>
          </a:xfrm>
        </p:spPr>
        <p:txBody>
          <a:bodyPr>
            <a:normAutofit/>
          </a:bodyPr>
          <a:lstStyle/>
          <a:p>
            <a:r>
              <a:rPr lang="en-GB" b="1" dirty="0"/>
              <a:t>DMS &amp; Hospital Overview</a:t>
            </a:r>
            <a:endParaRPr lang="en-GB" i="1" dirty="0"/>
          </a:p>
        </p:txBody>
      </p:sp>
      <p:sp>
        <p:nvSpPr>
          <p:cNvPr id="3" name="Subtitle 2"/>
          <p:cNvSpPr>
            <a:spLocks noGrp="1"/>
          </p:cNvSpPr>
          <p:nvPr>
            <p:ph type="subTitle" idx="1"/>
          </p:nvPr>
        </p:nvSpPr>
        <p:spPr/>
        <p:txBody>
          <a:bodyPr>
            <a:normAutofit/>
          </a:bodyPr>
          <a:lstStyle/>
          <a:p>
            <a:pPr lvl="0"/>
            <a:r>
              <a:rPr lang="en-US" b="1" dirty="0"/>
              <a:t>Launch of Referrals from Cambridge University Hospitals NHS Trust</a:t>
            </a:r>
          </a:p>
          <a:p>
            <a:pPr lvl="0"/>
            <a:r>
              <a:rPr lang="en-US" b="1" dirty="0"/>
              <a:t>Paul Selby, Lead Pharmacist, CUH</a:t>
            </a:r>
            <a:endParaRPr lang="en-US" dirty="0"/>
          </a:p>
        </p:txBody>
      </p:sp>
      <p:pic>
        <p:nvPicPr>
          <p:cNvPr id="7" name="Picture 6"/>
          <p:cNvPicPr>
            <a:picLocks noChangeAspect="1"/>
          </p:cNvPicPr>
          <p:nvPr/>
        </p:nvPicPr>
        <p:blipFill>
          <a:blip r:embed="rId2"/>
          <a:stretch>
            <a:fillRect/>
          </a:stretch>
        </p:blipFill>
        <p:spPr>
          <a:xfrm>
            <a:off x="10920110" y="5601350"/>
            <a:ext cx="975445" cy="975445"/>
          </a:xfrm>
          <a:prstGeom prst="rect">
            <a:avLst/>
          </a:prstGeom>
        </p:spPr>
      </p:pic>
      <p:pic>
        <p:nvPicPr>
          <p:cNvPr id="8" name="Picture 7"/>
          <p:cNvPicPr>
            <a:picLocks noChangeAspect="1"/>
          </p:cNvPicPr>
          <p:nvPr/>
        </p:nvPicPr>
        <p:blipFill>
          <a:blip r:embed="rId3"/>
          <a:stretch>
            <a:fillRect/>
          </a:stretch>
        </p:blipFill>
        <p:spPr>
          <a:xfrm>
            <a:off x="9377688" y="551710"/>
            <a:ext cx="2030144" cy="957155"/>
          </a:xfrm>
          <a:prstGeom prst="rect">
            <a:avLst/>
          </a:prstGeom>
        </p:spPr>
      </p:pic>
    </p:spTree>
    <p:extLst>
      <p:ext uri="{BB962C8B-B14F-4D97-AF65-F5344CB8AC3E}">
        <p14:creationId xmlns:p14="http://schemas.microsoft.com/office/powerpoint/2010/main" val="3568564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Patient benefits</a:t>
            </a:r>
          </a:p>
        </p:txBody>
      </p:sp>
      <p:sp>
        <p:nvSpPr>
          <p:cNvPr id="3" name="Content Placeholder 2"/>
          <p:cNvSpPr>
            <a:spLocks noGrp="1"/>
          </p:cNvSpPr>
          <p:nvPr>
            <p:ph idx="1"/>
          </p:nvPr>
        </p:nvSpPr>
        <p:spPr/>
        <p:txBody>
          <a:bodyPr>
            <a:normAutofit fontScale="92500" lnSpcReduction="20000"/>
          </a:bodyPr>
          <a:lstStyle/>
          <a:p>
            <a:r>
              <a:rPr lang="en-US" sz="3100" dirty="0"/>
              <a:t>Discharge from hospital is associated with increased risk of avoidable medication-related harm. [1]</a:t>
            </a:r>
          </a:p>
          <a:p>
            <a:r>
              <a:rPr lang="en-US" sz="2900" dirty="0"/>
              <a:t>Direct referral to community pharmacy schemes resulted in:</a:t>
            </a:r>
          </a:p>
          <a:p>
            <a:pPr lvl="1">
              <a:buFont typeface="Wingdings" panose="05000000000000000000" pitchFamily="2" charset="2"/>
              <a:buChar char="Ø"/>
            </a:pPr>
            <a:r>
              <a:rPr lang="en-US" sz="2600" dirty="0"/>
              <a:t>Reduction in Hospital readmission rates (17% and 15%) [2, 3]</a:t>
            </a:r>
          </a:p>
          <a:p>
            <a:pPr lvl="1">
              <a:buFont typeface="Wingdings" panose="05000000000000000000" pitchFamily="2" charset="2"/>
              <a:buChar char="Ø"/>
            </a:pPr>
            <a:r>
              <a:rPr lang="en-GB" sz="2600" dirty="0"/>
              <a:t>Shorter hospital stays, improved communication [3]</a:t>
            </a:r>
          </a:p>
          <a:p>
            <a:r>
              <a:rPr lang="en-GB" sz="3200" dirty="0"/>
              <a:t>Discharge is complex and confusing for patients – often done in a rush</a:t>
            </a:r>
          </a:p>
          <a:p>
            <a:r>
              <a:rPr lang="en-GB" sz="3200" dirty="0"/>
              <a:t>Reduce risks of taking medications incorrectly and reduce chances of readmission</a:t>
            </a:r>
          </a:p>
          <a:p>
            <a:r>
              <a:rPr lang="en-GB" sz="3200" dirty="0"/>
              <a:t>Can use their regular pharmacy to clarify any on-going medication issues post-discharge and as a support -net</a:t>
            </a:r>
          </a:p>
          <a:p>
            <a:pPr>
              <a:buFont typeface="Wingdings" panose="05000000000000000000" pitchFamily="2" charset="2"/>
              <a:buChar char="Ø"/>
            </a:pPr>
            <a:endParaRPr lang="en-GB" sz="3200" dirty="0"/>
          </a:p>
          <a:p>
            <a:endParaRPr lang="en-GB" dirty="0"/>
          </a:p>
        </p:txBody>
      </p:sp>
    </p:spTree>
    <p:extLst>
      <p:ext uri="{BB962C8B-B14F-4D97-AF65-F5344CB8AC3E}">
        <p14:creationId xmlns:p14="http://schemas.microsoft.com/office/powerpoint/2010/main" val="493739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Trust benefits</a:t>
            </a:r>
          </a:p>
        </p:txBody>
      </p:sp>
      <p:sp>
        <p:nvSpPr>
          <p:cNvPr id="3" name="Content Placeholder 2"/>
          <p:cNvSpPr>
            <a:spLocks noGrp="1"/>
          </p:cNvSpPr>
          <p:nvPr>
            <p:ph idx="1"/>
          </p:nvPr>
        </p:nvSpPr>
        <p:spPr/>
        <p:txBody>
          <a:bodyPr/>
          <a:lstStyle/>
          <a:p>
            <a:r>
              <a:rPr lang="en-GB" dirty="0"/>
              <a:t>Improved control over the information shared and exact details of where shared</a:t>
            </a:r>
          </a:p>
          <a:p>
            <a:r>
              <a:rPr lang="en-GB" dirty="0"/>
              <a:t>Catch unintentional medication changes</a:t>
            </a:r>
          </a:p>
          <a:p>
            <a:r>
              <a:rPr lang="en-GB" dirty="0"/>
              <a:t>Driver to ensure high quality and targeted information is shared</a:t>
            </a:r>
          </a:p>
          <a:p>
            <a:r>
              <a:rPr lang="en-GB" dirty="0"/>
              <a:t>Modernisation of IT systems and reduced reliance on phone/ email</a:t>
            </a:r>
          </a:p>
        </p:txBody>
      </p:sp>
    </p:spTree>
    <p:extLst>
      <p:ext uri="{BB962C8B-B14F-4D97-AF65-F5344CB8AC3E}">
        <p14:creationId xmlns:p14="http://schemas.microsoft.com/office/powerpoint/2010/main" val="41851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9FAE37-815C-48E8-8B8F-384E4ADB2BAE}"/>
              </a:ext>
            </a:extLst>
          </p:cNvPr>
          <p:cNvPicPr>
            <a:picLocks noGrp="1" noChangeAspect="1"/>
          </p:cNvPicPr>
          <p:nvPr>
            <p:ph idx="1"/>
          </p:nvPr>
        </p:nvPicPr>
        <p:blipFill>
          <a:blip r:embed="rId2"/>
          <a:stretch>
            <a:fillRect/>
          </a:stretch>
        </p:blipFill>
        <p:spPr>
          <a:xfrm>
            <a:off x="739206" y="643466"/>
            <a:ext cx="10713588" cy="5571067"/>
          </a:xfrm>
          <a:prstGeom prst="rect">
            <a:avLst/>
          </a:prstGeom>
        </p:spPr>
      </p:pic>
    </p:spTree>
    <p:extLst>
      <p:ext uri="{BB962C8B-B14F-4D97-AF65-F5344CB8AC3E}">
        <p14:creationId xmlns:p14="http://schemas.microsoft.com/office/powerpoint/2010/main" val="2617982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Hospital process: inpatient interaction</a:t>
            </a:r>
          </a:p>
        </p:txBody>
      </p:sp>
      <p:sp>
        <p:nvSpPr>
          <p:cNvPr id="3" name="Content Placeholder 2"/>
          <p:cNvSpPr>
            <a:spLocks noGrp="1"/>
          </p:cNvSpPr>
          <p:nvPr>
            <p:ph idx="1"/>
          </p:nvPr>
        </p:nvSpPr>
        <p:spPr/>
        <p:txBody>
          <a:bodyPr/>
          <a:lstStyle/>
          <a:p>
            <a:r>
              <a:rPr lang="en-GB" dirty="0"/>
              <a:t>Consent will be asked on reconciliation</a:t>
            </a:r>
          </a:p>
          <a:p>
            <a:r>
              <a:rPr lang="en-GB" dirty="0"/>
              <a:t>Explanation of the service, patient information offered</a:t>
            </a:r>
          </a:p>
          <a:p>
            <a:r>
              <a:rPr lang="en-GB" dirty="0"/>
              <a:t>Patient identifies which community pharmacy they use</a:t>
            </a:r>
          </a:p>
          <a:p>
            <a:r>
              <a:rPr lang="en-GB" dirty="0"/>
              <a:t>Documentation in clinic records as part of MR record</a:t>
            </a:r>
          </a:p>
        </p:txBody>
      </p:sp>
    </p:spTree>
    <p:extLst>
      <p:ext uri="{BB962C8B-B14F-4D97-AF65-F5344CB8AC3E}">
        <p14:creationId xmlns:p14="http://schemas.microsoft.com/office/powerpoint/2010/main" val="778874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Referral Criteria</a:t>
            </a:r>
          </a:p>
        </p:txBody>
      </p:sp>
      <p:sp>
        <p:nvSpPr>
          <p:cNvPr id="3" name="Content Placeholder 2"/>
          <p:cNvSpPr>
            <a:spLocks noGrp="1"/>
          </p:cNvSpPr>
          <p:nvPr>
            <p:ph idx="1"/>
          </p:nvPr>
        </p:nvSpPr>
        <p:spPr/>
        <p:txBody>
          <a:bodyPr/>
          <a:lstStyle/>
          <a:p>
            <a:r>
              <a:rPr lang="en-GB" dirty="0"/>
              <a:t>Split into essential referrals and high-risk referrals</a:t>
            </a:r>
          </a:p>
          <a:p>
            <a:r>
              <a:rPr lang="en-GB" dirty="0"/>
              <a:t>Essential criteria reflects existing practice (formalises care)</a:t>
            </a:r>
          </a:p>
          <a:p>
            <a:pPr lvl="1">
              <a:buFont typeface="Wingdings" panose="05000000000000000000" pitchFamily="2" charset="2"/>
              <a:buChar char="Ø"/>
            </a:pPr>
            <a:r>
              <a:rPr lang="en-GB" dirty="0"/>
              <a:t>Monitored </a:t>
            </a:r>
            <a:r>
              <a:rPr lang="en-GB" dirty="0" err="1"/>
              <a:t>Dosette</a:t>
            </a:r>
            <a:r>
              <a:rPr lang="en-GB" dirty="0"/>
              <a:t> Systems</a:t>
            </a:r>
          </a:p>
          <a:p>
            <a:pPr lvl="1">
              <a:buFont typeface="Wingdings" panose="05000000000000000000" pitchFamily="2" charset="2"/>
              <a:buChar char="Ø"/>
            </a:pPr>
            <a:r>
              <a:rPr lang="en-GB" dirty="0"/>
              <a:t>Restricted Supply patients</a:t>
            </a:r>
          </a:p>
          <a:p>
            <a:r>
              <a:rPr lang="en-GB" dirty="0"/>
              <a:t>High-risk criteria allows referral of patients with risk-factors</a:t>
            </a:r>
          </a:p>
          <a:p>
            <a:pPr lvl="1">
              <a:buFont typeface="Wingdings" panose="05000000000000000000" pitchFamily="2" charset="2"/>
              <a:buChar char="Ø"/>
            </a:pPr>
            <a:r>
              <a:rPr lang="en-GB" dirty="0"/>
              <a:t>Not exclusive</a:t>
            </a:r>
          </a:p>
          <a:p>
            <a:pPr lvl="1">
              <a:buFont typeface="Wingdings" panose="05000000000000000000" pitchFamily="2" charset="2"/>
              <a:buChar char="Ø"/>
            </a:pPr>
            <a:r>
              <a:rPr lang="en-GB" dirty="0"/>
              <a:t>Based on NHS England service specification</a:t>
            </a:r>
          </a:p>
          <a:p>
            <a:pPr lvl="2">
              <a:buFont typeface="Wingdings" panose="05000000000000000000" pitchFamily="2" charset="2"/>
              <a:buChar char="Ø"/>
            </a:pPr>
            <a:r>
              <a:rPr lang="en-GB" dirty="0"/>
              <a:t>E.g. </a:t>
            </a:r>
            <a:r>
              <a:rPr lang="en-US" dirty="0"/>
              <a:t>Medicines prescribed with dose increments or decrements over time</a:t>
            </a:r>
          </a:p>
          <a:p>
            <a:pPr lvl="2">
              <a:buFont typeface="Wingdings" panose="05000000000000000000" pitchFamily="2" charset="2"/>
              <a:buChar char="Ø"/>
            </a:pPr>
            <a:r>
              <a:rPr lang="en-GB" dirty="0"/>
              <a:t>E.g. Specific product details (“specials”)</a:t>
            </a:r>
          </a:p>
        </p:txBody>
      </p:sp>
    </p:spTree>
    <p:extLst>
      <p:ext uri="{BB962C8B-B14F-4D97-AF65-F5344CB8AC3E}">
        <p14:creationId xmlns:p14="http://schemas.microsoft.com/office/powerpoint/2010/main" val="1731994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Hospital process: discharge</a:t>
            </a:r>
          </a:p>
        </p:txBody>
      </p:sp>
      <p:sp>
        <p:nvSpPr>
          <p:cNvPr id="5" name="TextBox 4"/>
          <p:cNvSpPr txBox="1"/>
          <p:nvPr/>
        </p:nvSpPr>
        <p:spPr>
          <a:xfrm>
            <a:off x="794360" y="1917056"/>
            <a:ext cx="10559441" cy="1231106"/>
          </a:xfrm>
          <a:prstGeom prst="rect">
            <a:avLst/>
          </a:prstGeom>
          <a:noFill/>
          <a:ln w="38100">
            <a:solidFill>
              <a:schemeClr val="accent1">
                <a:lumMod val="75000"/>
              </a:schemeClr>
            </a:solidFill>
          </a:ln>
        </p:spPr>
        <p:txBody>
          <a:bodyPr wrap="square" rtlCol="0">
            <a:spAutoFit/>
          </a:bodyPr>
          <a:lstStyle/>
          <a:p>
            <a:pPr marL="342900" indent="-342900">
              <a:buAutoNum type="arabicPeriod"/>
            </a:pPr>
            <a:r>
              <a:rPr lang="en-GB" sz="2000" b="1" dirty="0"/>
              <a:t>Create DMS document within </a:t>
            </a:r>
            <a:r>
              <a:rPr lang="en-GB" sz="2000" b="1" dirty="0" err="1"/>
              <a:t>eHospital</a:t>
            </a:r>
            <a:endParaRPr lang="en-GB" sz="2000" b="1" dirty="0"/>
          </a:p>
          <a:p>
            <a:pPr marL="285750" indent="-285750">
              <a:buFont typeface="Wingdings" panose="05000000000000000000" pitchFamily="2" charset="2"/>
              <a:buChar char="Ø"/>
            </a:pPr>
            <a:r>
              <a:rPr lang="en-GB" dirty="0"/>
              <a:t>Consent confirmed with patient or already documented in medical record</a:t>
            </a:r>
          </a:p>
          <a:p>
            <a:pPr marL="285750" indent="-285750">
              <a:buFont typeface="Wingdings" panose="05000000000000000000" pitchFamily="2" charset="2"/>
              <a:buChar char="Ø"/>
            </a:pPr>
            <a:r>
              <a:rPr lang="en-GB" dirty="0"/>
              <a:t>Creates a note based on the discharge/ TTO information and particulars</a:t>
            </a:r>
          </a:p>
          <a:p>
            <a:pPr marL="285750" indent="-285750">
              <a:buFont typeface="Wingdings" panose="05000000000000000000" pitchFamily="2" charset="2"/>
              <a:buChar char="Ø"/>
            </a:pPr>
            <a:r>
              <a:rPr lang="en-GB" dirty="0"/>
              <a:t>Print to PDF</a:t>
            </a:r>
          </a:p>
        </p:txBody>
      </p:sp>
      <p:sp>
        <p:nvSpPr>
          <p:cNvPr id="6" name="TextBox 5"/>
          <p:cNvSpPr txBox="1"/>
          <p:nvPr/>
        </p:nvSpPr>
        <p:spPr>
          <a:xfrm>
            <a:off x="1703541" y="3591782"/>
            <a:ext cx="9650260" cy="954107"/>
          </a:xfrm>
          <a:prstGeom prst="rect">
            <a:avLst/>
          </a:prstGeom>
          <a:noFill/>
          <a:ln w="38100">
            <a:solidFill>
              <a:srgbClr val="FFC000"/>
            </a:solidFill>
          </a:ln>
        </p:spPr>
        <p:txBody>
          <a:bodyPr wrap="square" rtlCol="0">
            <a:spAutoFit/>
          </a:bodyPr>
          <a:lstStyle/>
          <a:p>
            <a:r>
              <a:rPr lang="en-GB" sz="2000" b="1" dirty="0"/>
              <a:t>2. Refer via </a:t>
            </a:r>
            <a:r>
              <a:rPr lang="en-GB" sz="2000" b="1" dirty="0" err="1"/>
              <a:t>PharmOutcomes</a:t>
            </a:r>
            <a:r>
              <a:rPr lang="en-GB" sz="2000" b="1" dirty="0"/>
              <a:t> to community pharmacy</a:t>
            </a:r>
          </a:p>
          <a:p>
            <a:pPr marL="285750" indent="-285750">
              <a:buFont typeface="Wingdings" panose="05000000000000000000" pitchFamily="2" charset="2"/>
              <a:buChar char="Ø"/>
            </a:pPr>
            <a:r>
              <a:rPr lang="en-GB" dirty="0"/>
              <a:t>Add in-system patient and referral particulars</a:t>
            </a:r>
          </a:p>
          <a:p>
            <a:pPr marL="285750" indent="-285750">
              <a:buFont typeface="Wingdings" panose="05000000000000000000" pitchFamily="2" charset="2"/>
              <a:buChar char="Ø"/>
            </a:pPr>
            <a:r>
              <a:rPr lang="en-GB" dirty="0"/>
              <a:t>Do not use until go-live as controls on shared data </a:t>
            </a:r>
          </a:p>
        </p:txBody>
      </p:sp>
      <p:sp>
        <p:nvSpPr>
          <p:cNvPr id="7" name="TextBox 6"/>
          <p:cNvSpPr txBox="1"/>
          <p:nvPr/>
        </p:nvSpPr>
        <p:spPr>
          <a:xfrm>
            <a:off x="2755727" y="4989509"/>
            <a:ext cx="8598074" cy="954107"/>
          </a:xfrm>
          <a:prstGeom prst="rect">
            <a:avLst/>
          </a:prstGeom>
          <a:noFill/>
          <a:ln w="38100">
            <a:solidFill>
              <a:schemeClr val="accent6"/>
            </a:solidFill>
          </a:ln>
        </p:spPr>
        <p:txBody>
          <a:bodyPr wrap="square" rtlCol="0">
            <a:spAutoFit/>
          </a:bodyPr>
          <a:lstStyle/>
          <a:p>
            <a:r>
              <a:rPr lang="en-GB" sz="2000" b="1" dirty="0"/>
              <a:t>3. Community pharmacy reviews/ queries and supports patient in community</a:t>
            </a:r>
          </a:p>
          <a:p>
            <a:pPr marL="285750" indent="-285750">
              <a:buFont typeface="Wingdings" panose="05000000000000000000" pitchFamily="2" charset="2"/>
              <a:buChar char="Ø"/>
            </a:pPr>
            <a:r>
              <a:rPr lang="en-GB" dirty="0"/>
              <a:t>New email address: </a:t>
            </a:r>
            <a:r>
              <a:rPr lang="en-GB" dirty="0">
                <a:hlinkClick r:id="rId2"/>
              </a:rPr>
              <a:t>pharmacyDMS@addenbrookes.nhs.uk</a:t>
            </a:r>
            <a:endParaRPr lang="en-GB" dirty="0"/>
          </a:p>
          <a:p>
            <a:pPr marL="285750" indent="-285750">
              <a:buFont typeface="Wingdings" panose="05000000000000000000" pitchFamily="2" charset="2"/>
              <a:buChar char="Ø"/>
            </a:pPr>
            <a:r>
              <a:rPr lang="en-GB" dirty="0"/>
              <a:t>Outcomes to be monitored at regular intervals</a:t>
            </a:r>
          </a:p>
        </p:txBody>
      </p:sp>
    </p:spTree>
    <p:extLst>
      <p:ext uri="{BB962C8B-B14F-4D97-AF65-F5344CB8AC3E}">
        <p14:creationId xmlns:p14="http://schemas.microsoft.com/office/powerpoint/2010/main" val="2090100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167" t="10952" r="22336" b="3650"/>
          <a:stretch/>
        </p:blipFill>
        <p:spPr>
          <a:xfrm>
            <a:off x="1820487" y="418918"/>
            <a:ext cx="8619989" cy="6045151"/>
          </a:xfrm>
          <a:prstGeom prst="rect">
            <a:avLst/>
          </a:prstGeom>
        </p:spPr>
      </p:pic>
    </p:spTree>
    <p:extLst>
      <p:ext uri="{BB962C8B-B14F-4D97-AF65-F5344CB8AC3E}">
        <p14:creationId xmlns:p14="http://schemas.microsoft.com/office/powerpoint/2010/main" val="1308297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 Live!	</a:t>
            </a:r>
          </a:p>
        </p:txBody>
      </p:sp>
      <p:sp>
        <p:nvSpPr>
          <p:cNvPr id="3" name="Content Placeholder 2"/>
          <p:cNvSpPr>
            <a:spLocks noGrp="1"/>
          </p:cNvSpPr>
          <p:nvPr>
            <p:ph idx="1"/>
          </p:nvPr>
        </p:nvSpPr>
        <p:spPr/>
        <p:txBody>
          <a:bodyPr/>
          <a:lstStyle/>
          <a:p>
            <a:pPr marL="0" indent="0">
              <a:buNone/>
            </a:pPr>
            <a:r>
              <a:rPr lang="en-GB" sz="3600" dirty="0"/>
              <a:t>Planned for 30</a:t>
            </a:r>
            <a:r>
              <a:rPr lang="en-GB" sz="3600" baseline="30000" dirty="0"/>
              <a:t>th</a:t>
            </a:r>
            <a:r>
              <a:rPr lang="en-GB" sz="3600" dirty="0"/>
              <a:t> June 2021</a:t>
            </a:r>
          </a:p>
          <a:p>
            <a:endParaRPr lang="en-GB" dirty="0"/>
          </a:p>
          <a:p>
            <a:r>
              <a:rPr lang="en-GB" dirty="0"/>
              <a:t>Comments, questions via dedicated email: </a:t>
            </a:r>
            <a:r>
              <a:rPr lang="en-GB" dirty="0">
                <a:hlinkClick r:id="rId2"/>
              </a:rPr>
              <a:t>pharmacyDMS@addenbrookes.nhs.uk</a:t>
            </a:r>
            <a:r>
              <a:rPr lang="en-GB" dirty="0"/>
              <a:t> (do not send patient identifiable information)</a:t>
            </a:r>
          </a:p>
          <a:p>
            <a:r>
              <a:rPr lang="en-GB" dirty="0"/>
              <a:t>Questions on referrals to be sent through </a:t>
            </a:r>
            <a:r>
              <a:rPr lang="en-GB" dirty="0" err="1"/>
              <a:t>PharmOutcomes</a:t>
            </a:r>
            <a:endParaRPr lang="en-GB" dirty="0"/>
          </a:p>
          <a:p>
            <a:endParaRPr lang="en-GB" dirty="0"/>
          </a:p>
          <a:p>
            <a:r>
              <a:rPr lang="en-GB" dirty="0"/>
              <a:t>Have already successfully sent referrals via this route as a pilot</a:t>
            </a:r>
          </a:p>
        </p:txBody>
      </p:sp>
    </p:spTree>
    <p:extLst>
      <p:ext uri="{BB962C8B-B14F-4D97-AF65-F5344CB8AC3E}">
        <p14:creationId xmlns:p14="http://schemas.microsoft.com/office/powerpoint/2010/main" val="3889723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200" dirty="0">
                <a:hlinkClick r:id="rId2"/>
              </a:rPr>
              <a:t>https://apps.who.int/iris/bitstream/handle/10665/325453/WHO-UHC-SDS-2019.9-eng.pdf</a:t>
            </a:r>
            <a:r>
              <a:rPr lang="en-GB" sz="2200" dirty="0"/>
              <a:t>.</a:t>
            </a:r>
          </a:p>
          <a:p>
            <a:pPr marL="514350" indent="-514350">
              <a:buFont typeface="+mj-lt"/>
              <a:buAutoNum type="arabicPeriod"/>
            </a:pPr>
            <a:r>
              <a:rPr lang="en-GB" sz="2200" dirty="0"/>
              <a:t>Sabir FRN et al (2019) ‘Evaluating the Connect with Pharmacy web-based intervention to reduce hospital readmission for older people’. Available at: </a:t>
            </a:r>
            <a:r>
              <a:rPr lang="en-GB" sz="2200" dirty="0">
                <a:hlinkClick r:id="rId3"/>
              </a:rPr>
              <a:t>https://wessexahsn.org.uk/img/projects/Sabir2019_Article_EvaluatingTheConnectWithPharma.pdf</a:t>
            </a:r>
            <a:r>
              <a:rPr lang="en-GB" sz="2200" dirty="0"/>
              <a:t> </a:t>
            </a:r>
          </a:p>
          <a:p>
            <a:pPr marL="514350" indent="-514350">
              <a:buFont typeface="+mj-lt"/>
              <a:buAutoNum type="arabicPeriod"/>
            </a:pPr>
            <a:r>
              <a:rPr lang="en-GB" sz="2200" dirty="0" err="1"/>
              <a:t>Hamde</a:t>
            </a:r>
            <a:r>
              <a:rPr lang="en-GB" sz="2200" dirty="0"/>
              <a:t> N et al (2016) ‘New transfer of care initiative of electronic referral from hospital to community pharmacy in England: a formative service evaluation’. Available at: </a:t>
            </a:r>
            <a:r>
              <a:rPr lang="en-GB" sz="2200" dirty="0">
                <a:hlinkClick r:id="rId4"/>
              </a:rPr>
              <a:t>https://wessexahsn.org.uk/img/projects/BMJ%20Open-2016-Nazar-.pdf</a:t>
            </a:r>
            <a:endParaRPr lang="en-GB" sz="2200"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3974257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16817-0875-4542-A66A-DABF9E5677EA}"/>
              </a:ext>
            </a:extLst>
          </p:cNvPr>
          <p:cNvSpPr/>
          <p:nvPr/>
        </p:nvSpPr>
        <p:spPr>
          <a:xfrm>
            <a:off x="479376" y="260648"/>
            <a:ext cx="11089232" cy="6336704"/>
          </a:xfrm>
          <a:prstGeom prst="rect">
            <a:avLst/>
          </a:prstGeom>
          <a:noFill/>
          <a:ln w="635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103" name="TextBox 1">
            <a:extLst>
              <a:ext uri="{FF2B5EF4-FFF2-40B4-BE49-F238E27FC236}">
                <a16:creationId xmlns:a16="http://schemas.microsoft.com/office/drawing/2014/main" id="{F0273D55-876D-41B3-971F-66AB5CFC4F73}"/>
              </a:ext>
            </a:extLst>
          </p:cNvPr>
          <p:cNvSpPr txBox="1">
            <a:spLocks noChangeArrowheads="1"/>
          </p:cNvSpPr>
          <p:nvPr/>
        </p:nvSpPr>
        <p:spPr bwMode="auto">
          <a:xfrm>
            <a:off x="3971925" y="4222751"/>
            <a:ext cx="424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400">
              <a:latin typeface="Arial" panose="020B0604020202020204" pitchFamily="34" charset="0"/>
            </a:endParaRPr>
          </a:p>
        </p:txBody>
      </p:sp>
      <p:sp>
        <p:nvSpPr>
          <p:cNvPr id="2" name="Title 1">
            <a:extLst>
              <a:ext uri="{FF2B5EF4-FFF2-40B4-BE49-F238E27FC236}">
                <a16:creationId xmlns:a16="http://schemas.microsoft.com/office/drawing/2014/main" id="{D57EBD74-CB40-4385-AFEA-32A99CB4886E}"/>
              </a:ext>
            </a:extLst>
          </p:cNvPr>
          <p:cNvSpPr>
            <a:spLocks noGrp="1"/>
          </p:cNvSpPr>
          <p:nvPr>
            <p:ph type="ctrTitle"/>
          </p:nvPr>
        </p:nvSpPr>
        <p:spPr>
          <a:xfrm>
            <a:off x="623392" y="484473"/>
            <a:ext cx="10363200" cy="4312680"/>
          </a:xfrm>
        </p:spPr>
        <p:txBody>
          <a:bodyPr/>
          <a:lstStyle/>
          <a:p>
            <a:pPr marL="0" indent="0" algn="ctr" eaLnBrk="1" hangingPunct="1">
              <a:buNone/>
            </a:pPr>
            <a:r>
              <a:rPr lang="en-GB" sz="4800" dirty="0">
                <a:solidFill>
                  <a:srgbClr val="0070C0"/>
                </a:solidFill>
              </a:rPr>
              <a:t>Thank you for attending</a:t>
            </a:r>
            <a:br>
              <a:rPr lang="en-GB" sz="4800" dirty="0">
                <a:solidFill>
                  <a:srgbClr val="0070C0"/>
                </a:solidFill>
              </a:rPr>
            </a:br>
            <a:br>
              <a:rPr lang="en-GB" sz="3600" dirty="0"/>
            </a:br>
            <a:r>
              <a:rPr lang="en-GB" altLang="en-US" sz="3600" dirty="0"/>
              <a:t>If you have any further queries after the session ends please email your LPC</a:t>
            </a:r>
            <a:br>
              <a:rPr lang="en-GB" altLang="en-US" sz="3600" dirty="0"/>
            </a:br>
            <a:br>
              <a:rPr lang="en-GB" altLang="en-US" sz="3600" dirty="0"/>
            </a:br>
            <a:r>
              <a:rPr lang="en-GB" altLang="en-US" sz="3600" dirty="0"/>
              <a:t>supportofficer@cambslpc.org.uk</a:t>
            </a:r>
            <a:br>
              <a:rPr lang="en-GB" altLang="en-US" sz="3600" dirty="0"/>
            </a:br>
            <a:endParaRPr lang="en-GB" sz="3600" dirty="0">
              <a:solidFill>
                <a:srgbClr val="002060"/>
              </a:solidFill>
            </a:endParaRPr>
          </a:p>
        </p:txBody>
      </p:sp>
      <p:pic>
        <p:nvPicPr>
          <p:cNvPr id="8" name="Picture 7" descr="A picture containing object&#10;&#10;Description generated with high confidence">
            <a:extLst>
              <a:ext uri="{FF2B5EF4-FFF2-40B4-BE49-F238E27FC236}">
                <a16:creationId xmlns:a16="http://schemas.microsoft.com/office/drawing/2014/main" id="{AB63E571-F338-40FC-8D8F-72C2595F6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268" y="5211134"/>
            <a:ext cx="2480599" cy="1410298"/>
          </a:xfrm>
          <a:prstGeom prst="rect">
            <a:avLst/>
          </a:prstGeom>
        </p:spPr>
      </p:pic>
      <p:pic>
        <p:nvPicPr>
          <p:cNvPr id="9" name="Picture 8">
            <a:extLst>
              <a:ext uri="{FF2B5EF4-FFF2-40B4-BE49-F238E27FC236}">
                <a16:creationId xmlns:a16="http://schemas.microsoft.com/office/drawing/2014/main" id="{4BC70A69-1C42-4AA7-81DB-5E66DFF38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01" y="4845312"/>
            <a:ext cx="2480598" cy="1768093"/>
          </a:xfrm>
          <a:prstGeom prst="rect">
            <a:avLst/>
          </a:prstGeom>
        </p:spPr>
      </p:pic>
      <p:pic>
        <p:nvPicPr>
          <p:cNvPr id="10" name="Picture 9">
            <a:extLst>
              <a:ext uri="{FF2B5EF4-FFF2-40B4-BE49-F238E27FC236}">
                <a16:creationId xmlns:a16="http://schemas.microsoft.com/office/drawing/2014/main" id="{A67B0C41-ADE5-45A8-9E78-92D08DAD1B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3837" y="5284364"/>
            <a:ext cx="1759427" cy="888039"/>
          </a:xfrm>
          <a:prstGeom prst="rect">
            <a:avLst/>
          </a:prstGeom>
        </p:spPr>
      </p:pic>
      <p:pic>
        <p:nvPicPr>
          <p:cNvPr id="11" name="Picture 10">
            <a:extLst>
              <a:ext uri="{FF2B5EF4-FFF2-40B4-BE49-F238E27FC236}">
                <a16:creationId xmlns:a16="http://schemas.microsoft.com/office/drawing/2014/main" id="{10EF6C89-9922-4E6D-ADB0-EB8566162D80}"/>
              </a:ext>
            </a:extLst>
          </p:cNvPr>
          <p:cNvPicPr>
            <a:picLocks noChangeAspect="1"/>
          </p:cNvPicPr>
          <p:nvPr/>
        </p:nvPicPr>
        <p:blipFill>
          <a:blip r:embed="rId6"/>
          <a:stretch>
            <a:fillRect/>
          </a:stretch>
        </p:blipFill>
        <p:spPr>
          <a:xfrm>
            <a:off x="7082034" y="5308276"/>
            <a:ext cx="2030144" cy="957155"/>
          </a:xfrm>
          <a:prstGeom prst="rect">
            <a:avLst/>
          </a:prstGeom>
        </p:spPr>
      </p:pic>
    </p:spTree>
    <p:extLst>
      <p:ext uri="{BB962C8B-B14F-4D97-AF65-F5344CB8AC3E}">
        <p14:creationId xmlns:p14="http://schemas.microsoft.com/office/powerpoint/2010/main" val="350226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F645-9897-4339-8A8A-58831F53D3AF}"/>
              </a:ext>
            </a:extLst>
          </p:cNvPr>
          <p:cNvSpPr>
            <a:spLocks noGrp="1"/>
          </p:cNvSpPr>
          <p:nvPr>
            <p:ph type="title"/>
          </p:nvPr>
        </p:nvSpPr>
        <p:spPr>
          <a:xfrm>
            <a:off x="228047" y="702717"/>
            <a:ext cx="11051811" cy="1559983"/>
          </a:xfrm>
        </p:spPr>
        <p:txBody>
          <a:bodyPr/>
          <a:lstStyle/>
          <a:p>
            <a:r>
              <a:rPr lang="en-GB" dirty="0"/>
              <a:t>Why Eastern AHSN exists</a:t>
            </a:r>
          </a:p>
        </p:txBody>
      </p:sp>
      <p:sp>
        <p:nvSpPr>
          <p:cNvPr id="10" name="Rectangle 9">
            <a:extLst>
              <a:ext uri="{FF2B5EF4-FFF2-40B4-BE49-F238E27FC236}">
                <a16:creationId xmlns:a16="http://schemas.microsoft.com/office/drawing/2014/main" id="{5D9DD02F-C681-4CE0-96CA-843BC1A2E423}"/>
              </a:ext>
            </a:extLst>
          </p:cNvPr>
          <p:cNvSpPr/>
          <p:nvPr/>
        </p:nvSpPr>
        <p:spPr>
          <a:xfrm>
            <a:off x="6434667" y="2379894"/>
            <a:ext cx="5757333" cy="4466167"/>
          </a:xfrm>
          <a:prstGeom prst="rect">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itle 2">
            <a:extLst>
              <a:ext uri="{FF2B5EF4-FFF2-40B4-BE49-F238E27FC236}">
                <a16:creationId xmlns:a16="http://schemas.microsoft.com/office/drawing/2014/main" id="{CF266C02-3C2D-4ACD-A9F7-980B5839935B}"/>
              </a:ext>
            </a:extLst>
          </p:cNvPr>
          <p:cNvSpPr txBox="1">
            <a:spLocks/>
          </p:cNvSpPr>
          <p:nvPr/>
        </p:nvSpPr>
        <p:spPr>
          <a:xfrm>
            <a:off x="6622962" y="2672997"/>
            <a:ext cx="5638249" cy="5396815"/>
          </a:xfrm>
          <a:prstGeom prst="rect">
            <a:avLst/>
          </a:prstGeom>
        </p:spPr>
        <p:txBody>
          <a:bodyPr anchor="t">
            <a:noAutofit/>
          </a:bodyPr>
          <a:lstStyle>
            <a:lvl1pPr algn="l" defTabSz="457200" rtl="0" eaLnBrk="1" fontAlgn="base" hangingPunct="1">
              <a:spcBef>
                <a:spcPct val="0"/>
              </a:spcBef>
              <a:spcAft>
                <a:spcPct val="0"/>
              </a:spcAft>
              <a:defRPr sz="3600" b="1" kern="1200">
                <a:solidFill>
                  <a:schemeClr val="bg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90000"/>
              </a:lnSpc>
              <a:spcBef>
                <a:spcPts val="800"/>
              </a:spcBef>
            </a:pPr>
            <a:r>
              <a:rPr lang="en-GB" sz="2400" b="0" dirty="0"/>
              <a:t>Eastern AHSN was established by the NHS to convene all partners in the health sector to develop and deliver innovative solutions in health and care. </a:t>
            </a:r>
            <a:br>
              <a:rPr lang="en-GB" sz="2400" b="0" dirty="0"/>
            </a:br>
            <a:br>
              <a:rPr lang="en-GB" sz="2400" b="0" dirty="0"/>
            </a:br>
            <a:r>
              <a:rPr lang="en-GB" sz="2400" b="0" dirty="0"/>
              <a:t>Our focus is the East</a:t>
            </a:r>
            <a:br>
              <a:rPr lang="en-GB" sz="2400" b="0" dirty="0"/>
            </a:br>
            <a:r>
              <a:rPr lang="en-GB" sz="2400" b="0" dirty="0"/>
              <a:t>of England, but we are</a:t>
            </a:r>
            <a:br>
              <a:rPr lang="en-GB" sz="2400" b="0" dirty="0"/>
            </a:br>
            <a:r>
              <a:rPr lang="en-GB" sz="2400" b="0" dirty="0"/>
              <a:t>part of a national AHSN network which enables us to deliver at scale.</a:t>
            </a:r>
          </a:p>
        </p:txBody>
      </p:sp>
      <p:pic>
        <p:nvPicPr>
          <p:cNvPr id="5" name="Image" descr="Image">
            <a:extLst>
              <a:ext uri="{FF2B5EF4-FFF2-40B4-BE49-F238E27FC236}">
                <a16:creationId xmlns:a16="http://schemas.microsoft.com/office/drawing/2014/main" id="{E84660F4-72EE-EF48-96DF-CC37BC28EEAD}"/>
              </a:ext>
            </a:extLst>
          </p:cNvPr>
          <p:cNvPicPr>
            <a:picLocks noChangeAspect="1"/>
          </p:cNvPicPr>
          <p:nvPr/>
        </p:nvPicPr>
        <p:blipFill>
          <a:blip r:embed="rId3"/>
          <a:stretch>
            <a:fillRect/>
          </a:stretch>
        </p:blipFill>
        <p:spPr>
          <a:xfrm>
            <a:off x="-1267257" y="1810320"/>
            <a:ext cx="6095681" cy="6099097"/>
          </a:xfrm>
          <a:prstGeom prst="rect">
            <a:avLst/>
          </a:prstGeom>
          <a:ln w="12700">
            <a:miter lim="400000"/>
          </a:ln>
        </p:spPr>
      </p:pic>
      <p:pic>
        <p:nvPicPr>
          <p:cNvPr id="8" name="Picture 7">
            <a:extLst>
              <a:ext uri="{FF2B5EF4-FFF2-40B4-BE49-F238E27FC236}">
                <a16:creationId xmlns:a16="http://schemas.microsoft.com/office/drawing/2014/main" id="{47D10568-96ED-ED46-8A6A-B3D2C48F20FB}"/>
              </a:ext>
            </a:extLst>
          </p:cNvPr>
          <p:cNvPicPr>
            <a:picLocks noChangeAspect="1"/>
          </p:cNvPicPr>
          <p:nvPr/>
        </p:nvPicPr>
        <p:blipFill>
          <a:blip r:embed="rId4"/>
          <a:srcRect/>
          <a:stretch/>
        </p:blipFill>
        <p:spPr>
          <a:xfrm>
            <a:off x="3170496" y="4595309"/>
            <a:ext cx="2586841" cy="765535"/>
          </a:xfrm>
          <a:prstGeom prst="rect">
            <a:avLst/>
          </a:prstGeom>
        </p:spPr>
      </p:pic>
    </p:spTree>
    <p:extLst>
      <p:ext uri="{BB962C8B-B14F-4D97-AF65-F5344CB8AC3E}">
        <p14:creationId xmlns:p14="http://schemas.microsoft.com/office/powerpoint/2010/main" val="212377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a:extLst>
              <a:ext uri="{FF2B5EF4-FFF2-40B4-BE49-F238E27FC236}">
                <a16:creationId xmlns:a16="http://schemas.microsoft.com/office/drawing/2014/main" id="{5037CB0B-0601-D041-A1C2-C2EAB017F798}"/>
              </a:ext>
            </a:extLst>
          </p:cNvPr>
          <p:cNvSpPr txBox="1">
            <a:spLocks/>
          </p:cNvSpPr>
          <p:nvPr/>
        </p:nvSpPr>
        <p:spPr>
          <a:xfrm>
            <a:off x="883623" y="888555"/>
            <a:ext cx="10562167" cy="820866"/>
          </a:xfrm>
          <a:prstGeom prst="rect">
            <a:avLst/>
          </a:prstGeom>
        </p:spPr>
        <p:txBody>
          <a:bodyPr vert="horz" lIns="0" tIns="0" rIns="0" bIns="0" anchor="t" anchorCtr="0">
            <a:spAutoFit/>
          </a:bodyPr>
          <a:lstStyle>
            <a:lvl1pPr algn="l" defTabSz="457200" rtl="0" eaLnBrk="1" fontAlgn="base" hangingPunct="1">
              <a:spcBef>
                <a:spcPct val="0"/>
              </a:spcBef>
              <a:spcAft>
                <a:spcPct val="0"/>
              </a:spcAft>
              <a:defRPr sz="2000" b="1" i="0" strike="noStrike" kern="1200" spc="-50" baseline="0">
                <a:solidFill>
                  <a:srgbClr val="245170"/>
                </a:solidFill>
                <a:latin typeface="+mj-lt"/>
                <a:ea typeface="MS PGothic" panose="020B0600070205080204" pitchFamily="34" charset="-128"/>
                <a:cs typeface="Source Sans Pro"/>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endParaRPr lang="en-GB" sz="1600" dirty="0">
              <a:solidFill>
                <a:srgbClr val="003F61"/>
              </a:solidFill>
            </a:endParaRPr>
          </a:p>
          <a:p>
            <a:pPr algn="l"/>
            <a:r>
              <a:rPr lang="en-GB" sz="1867" b="0" dirty="0">
                <a:solidFill>
                  <a:srgbClr val="4D4E4F"/>
                </a:solidFill>
              </a:rPr>
              <a:t>Eastern AHSN is funded by the NHS and the Office for Life Sciences to bring together academia, citizens, health services and industry to realise the value of innovations more quickly.</a:t>
            </a:r>
          </a:p>
        </p:txBody>
      </p:sp>
      <p:pic>
        <p:nvPicPr>
          <p:cNvPr id="25" name="Picture 24">
            <a:extLst>
              <a:ext uri="{FF2B5EF4-FFF2-40B4-BE49-F238E27FC236}">
                <a16:creationId xmlns:a16="http://schemas.microsoft.com/office/drawing/2014/main" id="{81693F56-D834-6C47-A8F4-AC975DC4E257}"/>
              </a:ext>
            </a:extLst>
          </p:cNvPr>
          <p:cNvPicPr>
            <a:picLocks noChangeAspect="1"/>
          </p:cNvPicPr>
          <p:nvPr/>
        </p:nvPicPr>
        <p:blipFill>
          <a:blip r:embed="rId3"/>
          <a:srcRect/>
          <a:stretch/>
        </p:blipFill>
        <p:spPr>
          <a:xfrm>
            <a:off x="4847480" y="3067289"/>
            <a:ext cx="2187257" cy="1272144"/>
          </a:xfrm>
          <a:prstGeom prst="rect">
            <a:avLst/>
          </a:prstGeom>
        </p:spPr>
      </p:pic>
      <p:pic>
        <p:nvPicPr>
          <p:cNvPr id="27" name="Picture 26">
            <a:extLst>
              <a:ext uri="{FF2B5EF4-FFF2-40B4-BE49-F238E27FC236}">
                <a16:creationId xmlns:a16="http://schemas.microsoft.com/office/drawing/2014/main" id="{74025016-C0DF-5741-91FD-5D79BC0F5B87}"/>
              </a:ext>
            </a:extLst>
          </p:cNvPr>
          <p:cNvPicPr>
            <a:picLocks noChangeAspect="1"/>
          </p:cNvPicPr>
          <p:nvPr/>
        </p:nvPicPr>
        <p:blipFill>
          <a:blip r:embed="rId4"/>
          <a:stretch>
            <a:fillRect/>
          </a:stretch>
        </p:blipFill>
        <p:spPr>
          <a:xfrm>
            <a:off x="1842244" y="3263440"/>
            <a:ext cx="2170251" cy="879833"/>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E8096913-D5A4-4EEF-B39D-5A0E048E3195}"/>
              </a:ext>
            </a:extLst>
          </p:cNvPr>
          <p:cNvPicPr>
            <a:picLocks noChangeAspect="1"/>
          </p:cNvPicPr>
          <p:nvPr/>
        </p:nvPicPr>
        <p:blipFill>
          <a:blip r:embed="rId5"/>
          <a:stretch>
            <a:fillRect/>
          </a:stretch>
        </p:blipFill>
        <p:spPr>
          <a:xfrm>
            <a:off x="8165128" y="3011157"/>
            <a:ext cx="1443721" cy="1443721"/>
          </a:xfrm>
          <a:prstGeom prst="rect">
            <a:avLst/>
          </a:prstGeom>
        </p:spPr>
      </p:pic>
      <p:sp>
        <p:nvSpPr>
          <p:cNvPr id="7" name="TextBox 6">
            <a:extLst>
              <a:ext uri="{FF2B5EF4-FFF2-40B4-BE49-F238E27FC236}">
                <a16:creationId xmlns:a16="http://schemas.microsoft.com/office/drawing/2014/main" id="{1B99F7E3-287F-43E8-8D8A-69412EC43F49}"/>
              </a:ext>
            </a:extLst>
          </p:cNvPr>
          <p:cNvSpPr txBox="1"/>
          <p:nvPr/>
        </p:nvSpPr>
        <p:spPr>
          <a:xfrm>
            <a:off x="746231" y="5003584"/>
            <a:ext cx="10562165" cy="1241622"/>
          </a:xfrm>
          <a:prstGeom prst="rect">
            <a:avLst/>
          </a:prstGeom>
          <a:noFill/>
        </p:spPr>
        <p:txBody>
          <a:bodyPr wrap="square">
            <a:spAutoFit/>
          </a:bodyPr>
          <a:lstStyle/>
          <a:p>
            <a:pPr algn="l"/>
            <a:r>
              <a:rPr lang="en-GB" sz="1867" dirty="0">
                <a:solidFill>
                  <a:srgbClr val="4D4E4F"/>
                </a:solidFill>
                <a:latin typeface="+mj-lt"/>
              </a:rPr>
              <a:t>We spend roughly half of our time on the adoption and spread of the national programmes delivered by the AHSN Network. We spend the other half on areas of health consistent with the priorities set out in the NHS Long Term Plan in the Eastern region and the areas where our region is best placed to make major advances.</a:t>
            </a:r>
          </a:p>
        </p:txBody>
      </p:sp>
      <p:sp>
        <p:nvSpPr>
          <p:cNvPr id="2" name="Title 1">
            <a:extLst>
              <a:ext uri="{FF2B5EF4-FFF2-40B4-BE49-F238E27FC236}">
                <a16:creationId xmlns:a16="http://schemas.microsoft.com/office/drawing/2014/main" id="{0987471C-F482-429F-BA58-6F78CE98CDC2}"/>
              </a:ext>
            </a:extLst>
          </p:cNvPr>
          <p:cNvSpPr>
            <a:spLocks noGrp="1"/>
          </p:cNvSpPr>
          <p:nvPr>
            <p:ph type="title"/>
          </p:nvPr>
        </p:nvSpPr>
        <p:spPr>
          <a:xfrm>
            <a:off x="883622" y="443033"/>
            <a:ext cx="10562167" cy="547244"/>
          </a:xfrm>
        </p:spPr>
        <p:txBody>
          <a:bodyPr/>
          <a:lstStyle/>
          <a:p>
            <a:r>
              <a:rPr lang="en-GB" dirty="0"/>
              <a:t>Eastern AHSN funders</a:t>
            </a:r>
          </a:p>
        </p:txBody>
      </p:sp>
    </p:spTree>
    <p:extLst>
      <p:ext uri="{BB962C8B-B14F-4D97-AF65-F5344CB8AC3E}">
        <p14:creationId xmlns:p14="http://schemas.microsoft.com/office/powerpoint/2010/main" val="259822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789B-941B-4377-8130-A6B0A217B00F}"/>
              </a:ext>
            </a:extLst>
          </p:cNvPr>
          <p:cNvSpPr>
            <a:spLocks noGrp="1"/>
          </p:cNvSpPr>
          <p:nvPr>
            <p:ph type="title"/>
          </p:nvPr>
        </p:nvSpPr>
        <p:spPr>
          <a:xfrm>
            <a:off x="814919" y="706629"/>
            <a:ext cx="8629043" cy="410433"/>
          </a:xfrm>
        </p:spPr>
        <p:txBody>
          <a:bodyPr anchor="t"/>
          <a:lstStyle/>
          <a:p>
            <a:r>
              <a:rPr lang="en-GB" dirty="0"/>
              <a:t>How Eastern AHSN works: From insight to implementation</a:t>
            </a:r>
          </a:p>
        </p:txBody>
      </p:sp>
      <p:sp>
        <p:nvSpPr>
          <p:cNvPr id="27" name="Right Arrow 34">
            <a:extLst>
              <a:ext uri="{FF2B5EF4-FFF2-40B4-BE49-F238E27FC236}">
                <a16:creationId xmlns:a16="http://schemas.microsoft.com/office/drawing/2014/main" id="{E98A0312-CFDF-4960-B7C7-156B1C13860A}"/>
              </a:ext>
            </a:extLst>
          </p:cNvPr>
          <p:cNvSpPr/>
          <p:nvPr/>
        </p:nvSpPr>
        <p:spPr>
          <a:xfrm>
            <a:off x="814920" y="3066149"/>
            <a:ext cx="10691281" cy="650380"/>
          </a:xfrm>
          <a:prstGeom prst="homePlate">
            <a:avLst/>
          </a:prstGeom>
          <a:solidFill>
            <a:srgbClr val="02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hangingPunct="1">
              <a:defRPr/>
            </a:pPr>
            <a:endParaRPr lang="en-US" sz="2400">
              <a:solidFill>
                <a:srgbClr val="CAC8C8"/>
              </a:solidFill>
              <a:latin typeface="Verdana"/>
            </a:endParaRPr>
          </a:p>
        </p:txBody>
      </p:sp>
      <p:sp>
        <p:nvSpPr>
          <p:cNvPr id="28" name="Text Placeholder 71">
            <a:extLst>
              <a:ext uri="{FF2B5EF4-FFF2-40B4-BE49-F238E27FC236}">
                <a16:creationId xmlns:a16="http://schemas.microsoft.com/office/drawing/2014/main" id="{7B213F9E-1D21-4643-B22F-146E927C968E}"/>
              </a:ext>
            </a:extLst>
          </p:cNvPr>
          <p:cNvSpPr>
            <a:spLocks noGrp="1"/>
          </p:cNvSpPr>
          <p:nvPr>
            <p:ph type="body" sz="quarter" idx="10"/>
          </p:nvPr>
        </p:nvSpPr>
        <p:spPr>
          <a:xfrm>
            <a:off x="1056221" y="3182058"/>
            <a:ext cx="2282431" cy="418561"/>
          </a:xfrm>
        </p:spPr>
        <p:txBody>
          <a:bodyPr anchor="ctr">
            <a:noAutofit/>
          </a:bodyPr>
          <a:lstStyle/>
          <a:p>
            <a:pPr marL="0" indent="0">
              <a:lnSpc>
                <a:spcPct val="90000"/>
              </a:lnSpc>
              <a:spcBef>
                <a:spcPts val="933"/>
              </a:spcBef>
              <a:spcAft>
                <a:spcPts val="0"/>
              </a:spcAft>
              <a:buNone/>
            </a:pPr>
            <a:r>
              <a:rPr lang="en-GB" sz="1867">
                <a:solidFill>
                  <a:schemeClr val="bg1"/>
                </a:solidFill>
              </a:rPr>
              <a:t>Insight</a:t>
            </a:r>
          </a:p>
        </p:txBody>
      </p:sp>
      <p:sp>
        <p:nvSpPr>
          <p:cNvPr id="29" name="Text Placeholder 71">
            <a:extLst>
              <a:ext uri="{FF2B5EF4-FFF2-40B4-BE49-F238E27FC236}">
                <a16:creationId xmlns:a16="http://schemas.microsoft.com/office/drawing/2014/main" id="{E3B07137-87A8-47E9-BCDF-505A2E2623AE}"/>
              </a:ext>
            </a:extLst>
          </p:cNvPr>
          <p:cNvSpPr txBox="1">
            <a:spLocks/>
          </p:cNvSpPr>
          <p:nvPr/>
        </p:nvSpPr>
        <p:spPr>
          <a:xfrm>
            <a:off x="1056220" y="3964787"/>
            <a:ext cx="2106080" cy="2181891"/>
          </a:xfrm>
          <a:prstGeom prst="rect">
            <a:avLst/>
          </a:prstGeom>
        </p:spPr>
        <p:txBody>
          <a:bodyPr vert="horz" lIns="0" tIns="0" rIns="0" bIns="0" numCol="1" spcCol="270000" anchor="t">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467">
                <a:solidFill>
                  <a:srgbClr val="504E50"/>
                </a:solidFill>
                <a:latin typeface="Verdana"/>
              </a:rPr>
              <a:t>We convene the right people to characterise healthcare challenges and gain deep understanding of</a:t>
            </a:r>
            <a:br>
              <a:rPr lang="en-GB" sz="1467">
                <a:solidFill>
                  <a:srgbClr val="504E50"/>
                </a:solidFill>
                <a:latin typeface="Verdana"/>
              </a:rPr>
            </a:br>
            <a:r>
              <a:rPr lang="en-GB" sz="1467">
                <a:solidFill>
                  <a:srgbClr val="504E50"/>
                </a:solidFill>
                <a:latin typeface="Verdana"/>
              </a:rPr>
              <a:t>the opportunities</a:t>
            </a:r>
            <a:br>
              <a:rPr lang="en-GB" sz="1467">
                <a:solidFill>
                  <a:srgbClr val="504E50"/>
                </a:solidFill>
                <a:latin typeface="Verdana"/>
              </a:rPr>
            </a:br>
            <a:r>
              <a:rPr lang="en-GB" sz="1467">
                <a:solidFill>
                  <a:srgbClr val="504E50"/>
                </a:solidFill>
                <a:latin typeface="Verdana"/>
              </a:rPr>
              <a:t>and barriers that</a:t>
            </a:r>
            <a:br>
              <a:rPr lang="en-GB" sz="1467">
                <a:solidFill>
                  <a:srgbClr val="504E50"/>
                </a:solidFill>
                <a:latin typeface="Verdana"/>
              </a:rPr>
            </a:br>
            <a:r>
              <a:rPr lang="en-GB" sz="1467">
                <a:solidFill>
                  <a:srgbClr val="504E50"/>
                </a:solidFill>
                <a:latin typeface="Verdana"/>
              </a:rPr>
              <a:t>may stand in the</a:t>
            </a:r>
            <a:br>
              <a:rPr lang="en-GB" sz="1467">
                <a:solidFill>
                  <a:srgbClr val="504E50"/>
                </a:solidFill>
                <a:latin typeface="Verdana"/>
              </a:rPr>
            </a:br>
            <a:r>
              <a:rPr lang="en-GB" sz="1467">
                <a:solidFill>
                  <a:srgbClr val="504E50"/>
                </a:solidFill>
                <a:latin typeface="Verdana"/>
              </a:rPr>
              <a:t>way of change </a:t>
            </a:r>
          </a:p>
        </p:txBody>
      </p:sp>
      <p:sp>
        <p:nvSpPr>
          <p:cNvPr id="30" name="Text Placeholder 71">
            <a:extLst>
              <a:ext uri="{FF2B5EF4-FFF2-40B4-BE49-F238E27FC236}">
                <a16:creationId xmlns:a16="http://schemas.microsoft.com/office/drawing/2014/main" id="{E4D82121-EB0F-4F78-B52F-BFCA3CB27855}"/>
              </a:ext>
            </a:extLst>
          </p:cNvPr>
          <p:cNvSpPr txBox="1">
            <a:spLocks/>
          </p:cNvSpPr>
          <p:nvPr/>
        </p:nvSpPr>
        <p:spPr>
          <a:xfrm>
            <a:off x="3589868" y="3964787"/>
            <a:ext cx="2061633" cy="2181891"/>
          </a:xfrm>
          <a:prstGeom prst="rect">
            <a:avLst/>
          </a:prstGeom>
        </p:spPr>
        <p:txBody>
          <a:bodyPr vert="horz" lIns="0" tIns="0" rIns="0" bIns="0" numCol="1" spcCol="270000" anchor="t">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467">
                <a:solidFill>
                  <a:srgbClr val="504E50"/>
                </a:solidFill>
                <a:latin typeface="Verdana"/>
              </a:rPr>
              <a:t>We help anyone</a:t>
            </a:r>
            <a:br>
              <a:rPr lang="en-GB" sz="1467">
                <a:solidFill>
                  <a:srgbClr val="504E50"/>
                </a:solidFill>
                <a:latin typeface="Verdana"/>
              </a:rPr>
            </a:br>
            <a:r>
              <a:rPr lang="en-GB" sz="1467">
                <a:solidFill>
                  <a:srgbClr val="504E50"/>
                </a:solidFill>
                <a:latin typeface="Verdana"/>
              </a:rPr>
              <a:t>with a great idea</a:t>
            </a:r>
            <a:br>
              <a:rPr lang="en-GB" sz="1467">
                <a:solidFill>
                  <a:srgbClr val="504E50"/>
                </a:solidFill>
                <a:latin typeface="Verdana"/>
              </a:rPr>
            </a:br>
            <a:r>
              <a:rPr lang="en-GB" sz="1467">
                <a:solidFill>
                  <a:srgbClr val="504E50"/>
                </a:solidFill>
                <a:latin typeface="Verdana"/>
              </a:rPr>
              <a:t>to develop it into a workable, evidence-based solution that will deliver outcomes in real-world practice </a:t>
            </a:r>
          </a:p>
        </p:txBody>
      </p:sp>
      <p:sp>
        <p:nvSpPr>
          <p:cNvPr id="31" name="Text Placeholder 71">
            <a:extLst>
              <a:ext uri="{FF2B5EF4-FFF2-40B4-BE49-F238E27FC236}">
                <a16:creationId xmlns:a16="http://schemas.microsoft.com/office/drawing/2014/main" id="{939FAA06-7824-4CEA-89D0-8FD2D5B3C11B}"/>
              </a:ext>
            </a:extLst>
          </p:cNvPr>
          <p:cNvSpPr txBox="1">
            <a:spLocks/>
          </p:cNvSpPr>
          <p:nvPr/>
        </p:nvSpPr>
        <p:spPr>
          <a:xfrm>
            <a:off x="6123516" y="3964787"/>
            <a:ext cx="2220385" cy="2181891"/>
          </a:xfrm>
          <a:prstGeom prst="rect">
            <a:avLst/>
          </a:prstGeom>
        </p:spPr>
        <p:txBody>
          <a:bodyPr vert="horz" lIns="0" tIns="0" rIns="0" bIns="0" numCol="1" spcCol="270000" anchor="t">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467">
                <a:solidFill>
                  <a:srgbClr val="504E50"/>
                </a:solidFill>
                <a:latin typeface="Verdana"/>
              </a:rPr>
              <a:t>We help innovators navigate complex systems and generate value propositions, support healthcare providers to adopt innovations into practice and provide</a:t>
            </a:r>
            <a:br>
              <a:rPr lang="en-GB" sz="1467">
                <a:solidFill>
                  <a:srgbClr val="504E50"/>
                </a:solidFill>
                <a:latin typeface="Verdana"/>
              </a:rPr>
            </a:br>
            <a:r>
              <a:rPr lang="en-GB" sz="1467">
                <a:solidFill>
                  <a:srgbClr val="504E50"/>
                </a:solidFill>
                <a:latin typeface="Verdana"/>
              </a:rPr>
              <a:t>a framework to adopt and scale projects at</a:t>
            </a:r>
            <a:br>
              <a:rPr lang="en-GB" sz="1467">
                <a:solidFill>
                  <a:srgbClr val="504E50"/>
                </a:solidFill>
                <a:latin typeface="Verdana"/>
              </a:rPr>
            </a:br>
            <a:r>
              <a:rPr lang="en-GB" sz="1467">
                <a:solidFill>
                  <a:srgbClr val="504E50"/>
                </a:solidFill>
                <a:latin typeface="Verdana"/>
              </a:rPr>
              <a:t>a national level</a:t>
            </a:r>
          </a:p>
        </p:txBody>
      </p:sp>
      <p:sp>
        <p:nvSpPr>
          <p:cNvPr id="32" name="Text Placeholder 71">
            <a:extLst>
              <a:ext uri="{FF2B5EF4-FFF2-40B4-BE49-F238E27FC236}">
                <a16:creationId xmlns:a16="http://schemas.microsoft.com/office/drawing/2014/main" id="{F3E96FDC-2A91-4E4C-BC9B-91E1F0CB75F9}"/>
              </a:ext>
            </a:extLst>
          </p:cNvPr>
          <p:cNvSpPr txBox="1">
            <a:spLocks/>
          </p:cNvSpPr>
          <p:nvPr/>
        </p:nvSpPr>
        <p:spPr>
          <a:xfrm>
            <a:off x="8657165" y="3964787"/>
            <a:ext cx="2099736" cy="2181891"/>
          </a:xfrm>
          <a:prstGeom prst="rect">
            <a:avLst/>
          </a:prstGeom>
        </p:spPr>
        <p:txBody>
          <a:bodyPr vert="horz" lIns="0" tIns="0" rIns="0" bIns="0" numCol="1" spcCol="270000" anchor="t">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467">
                <a:solidFill>
                  <a:srgbClr val="504E50"/>
                </a:solidFill>
                <a:latin typeface="Verdana"/>
              </a:rPr>
              <a:t>Our programmes deliver measurable positive health impact, creating better health outcomes and</a:t>
            </a:r>
            <a:br>
              <a:rPr lang="en-GB" sz="1467">
                <a:solidFill>
                  <a:srgbClr val="504E50"/>
                </a:solidFill>
                <a:latin typeface="Verdana"/>
              </a:rPr>
            </a:br>
            <a:r>
              <a:rPr lang="en-GB" sz="1467">
                <a:solidFill>
                  <a:srgbClr val="504E50"/>
                </a:solidFill>
                <a:latin typeface="Verdana"/>
              </a:rPr>
              <a:t>more prosperity</a:t>
            </a:r>
            <a:br>
              <a:rPr lang="en-GB" sz="1467">
                <a:solidFill>
                  <a:srgbClr val="504E50"/>
                </a:solidFill>
                <a:latin typeface="Verdana"/>
              </a:rPr>
            </a:br>
            <a:r>
              <a:rPr lang="en-GB" sz="1467">
                <a:solidFill>
                  <a:srgbClr val="504E50"/>
                </a:solidFill>
                <a:latin typeface="Verdana"/>
              </a:rPr>
              <a:t>for everyone</a:t>
            </a:r>
          </a:p>
        </p:txBody>
      </p:sp>
      <p:cxnSp>
        <p:nvCxnSpPr>
          <p:cNvPr id="37" name="Straight Connector 36">
            <a:extLst>
              <a:ext uri="{FF2B5EF4-FFF2-40B4-BE49-F238E27FC236}">
                <a16:creationId xmlns:a16="http://schemas.microsoft.com/office/drawing/2014/main" id="{73E2271B-484E-40BE-8560-5DB09FD5A5A2}"/>
              </a:ext>
            </a:extLst>
          </p:cNvPr>
          <p:cNvCxnSpPr>
            <a:cxnSpLocks/>
          </p:cNvCxnSpPr>
          <p:nvPr/>
        </p:nvCxnSpPr>
        <p:spPr>
          <a:xfrm>
            <a:off x="3351364" y="3932766"/>
            <a:ext cx="0" cy="2298700"/>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8697753-5CF3-466D-B745-D02760BEB9EE}"/>
              </a:ext>
            </a:extLst>
          </p:cNvPr>
          <p:cNvCxnSpPr>
            <a:cxnSpLocks/>
          </p:cNvCxnSpPr>
          <p:nvPr/>
        </p:nvCxnSpPr>
        <p:spPr>
          <a:xfrm>
            <a:off x="5875109" y="3932766"/>
            <a:ext cx="0" cy="2298700"/>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AAD2EBD-AAD4-46A3-BCD7-33852CD6C476}"/>
              </a:ext>
            </a:extLst>
          </p:cNvPr>
          <p:cNvCxnSpPr>
            <a:cxnSpLocks/>
          </p:cNvCxnSpPr>
          <p:nvPr/>
        </p:nvCxnSpPr>
        <p:spPr>
          <a:xfrm>
            <a:off x="8398855" y="3932766"/>
            <a:ext cx="0" cy="2298700"/>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sp>
        <p:nvSpPr>
          <p:cNvPr id="41" name="Text Placeholder 71">
            <a:extLst>
              <a:ext uri="{FF2B5EF4-FFF2-40B4-BE49-F238E27FC236}">
                <a16:creationId xmlns:a16="http://schemas.microsoft.com/office/drawing/2014/main" id="{7CFDBB2D-C715-4F63-9853-A356DB23640C}"/>
              </a:ext>
            </a:extLst>
          </p:cNvPr>
          <p:cNvSpPr txBox="1">
            <a:spLocks/>
          </p:cNvSpPr>
          <p:nvPr/>
        </p:nvSpPr>
        <p:spPr>
          <a:xfrm>
            <a:off x="3589867" y="3182058"/>
            <a:ext cx="2272533" cy="418561"/>
          </a:xfrm>
          <a:prstGeom prst="rect">
            <a:avLst/>
          </a:prstGeom>
        </p:spPr>
        <p:txBody>
          <a:bodyPr vert="horz" lIns="0" tIns="0" rIns="0" bIns="0" numCol="1" spcCol="270000" anchor="ctr">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867">
                <a:solidFill>
                  <a:srgbClr val="FFFFFF"/>
                </a:solidFill>
                <a:latin typeface="Verdana"/>
              </a:rPr>
              <a:t>Idea</a:t>
            </a:r>
          </a:p>
        </p:txBody>
      </p:sp>
      <p:sp>
        <p:nvSpPr>
          <p:cNvPr id="42" name="Text Placeholder 71">
            <a:extLst>
              <a:ext uri="{FF2B5EF4-FFF2-40B4-BE49-F238E27FC236}">
                <a16:creationId xmlns:a16="http://schemas.microsoft.com/office/drawing/2014/main" id="{B6A7F93B-E5DB-438B-8DC9-B51855531CB3}"/>
              </a:ext>
            </a:extLst>
          </p:cNvPr>
          <p:cNvSpPr txBox="1">
            <a:spLocks/>
          </p:cNvSpPr>
          <p:nvPr/>
        </p:nvSpPr>
        <p:spPr>
          <a:xfrm>
            <a:off x="6096002" y="3182058"/>
            <a:ext cx="2290149" cy="418561"/>
          </a:xfrm>
          <a:prstGeom prst="rect">
            <a:avLst/>
          </a:prstGeom>
        </p:spPr>
        <p:txBody>
          <a:bodyPr vert="horz" lIns="0" tIns="0" rIns="0" bIns="0" numCol="1" spcCol="270000" anchor="ctr">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867">
                <a:solidFill>
                  <a:srgbClr val="FFFFFF"/>
                </a:solidFill>
                <a:latin typeface="Verdana"/>
              </a:rPr>
              <a:t>Implementation</a:t>
            </a:r>
          </a:p>
        </p:txBody>
      </p:sp>
      <p:sp>
        <p:nvSpPr>
          <p:cNvPr id="43" name="Text Placeholder 71">
            <a:extLst>
              <a:ext uri="{FF2B5EF4-FFF2-40B4-BE49-F238E27FC236}">
                <a16:creationId xmlns:a16="http://schemas.microsoft.com/office/drawing/2014/main" id="{A3577E0A-7E39-4E5D-9DC8-94AA6C1B499A}"/>
              </a:ext>
            </a:extLst>
          </p:cNvPr>
          <p:cNvSpPr txBox="1">
            <a:spLocks/>
          </p:cNvSpPr>
          <p:nvPr/>
        </p:nvSpPr>
        <p:spPr>
          <a:xfrm>
            <a:off x="8657166" y="3182058"/>
            <a:ext cx="2252733" cy="418561"/>
          </a:xfrm>
          <a:prstGeom prst="rect">
            <a:avLst/>
          </a:prstGeom>
        </p:spPr>
        <p:txBody>
          <a:bodyPr vert="horz" lIns="0" tIns="0" rIns="0" bIns="0" numCol="1" spcCol="270000" anchor="ctr">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867">
                <a:solidFill>
                  <a:srgbClr val="FFFFFF"/>
                </a:solidFill>
                <a:latin typeface="Verdana"/>
              </a:rPr>
              <a:t>Impact</a:t>
            </a:r>
          </a:p>
        </p:txBody>
      </p:sp>
      <p:grpSp>
        <p:nvGrpSpPr>
          <p:cNvPr id="61" name="Group 60">
            <a:extLst>
              <a:ext uri="{FF2B5EF4-FFF2-40B4-BE49-F238E27FC236}">
                <a16:creationId xmlns:a16="http://schemas.microsoft.com/office/drawing/2014/main" id="{A685E6DC-425C-4D82-98BF-A704C19F5B33}"/>
              </a:ext>
            </a:extLst>
          </p:cNvPr>
          <p:cNvGrpSpPr/>
          <p:nvPr/>
        </p:nvGrpSpPr>
        <p:grpSpPr>
          <a:xfrm>
            <a:off x="1056221" y="2299293"/>
            <a:ext cx="771489" cy="619096"/>
            <a:chOff x="4186236" y="2143124"/>
            <a:chExt cx="771526" cy="619125"/>
          </a:xfrm>
          <a:solidFill>
            <a:srgbClr val="E8B600"/>
          </a:solidFill>
        </p:grpSpPr>
        <p:sp>
          <p:nvSpPr>
            <p:cNvPr id="48" name="Freeform: Shape 47">
              <a:extLst>
                <a:ext uri="{FF2B5EF4-FFF2-40B4-BE49-F238E27FC236}">
                  <a16:creationId xmlns:a16="http://schemas.microsoft.com/office/drawing/2014/main" id="{0C5FD54E-F315-4919-8540-1D3AB43E4B37}"/>
                </a:ext>
              </a:extLst>
            </p:cNvPr>
            <p:cNvSpPr/>
            <p:nvPr/>
          </p:nvSpPr>
          <p:spPr>
            <a:xfrm>
              <a:off x="4662152" y="2235383"/>
              <a:ext cx="147972" cy="147967"/>
            </a:xfrm>
            <a:custGeom>
              <a:avLst/>
              <a:gdLst>
                <a:gd name="connsiteX0" fmla="*/ 73986 w 147972"/>
                <a:gd name="connsiteY0" fmla="*/ 0 h 147967"/>
                <a:gd name="connsiteX1" fmla="*/ 0 w 147972"/>
                <a:gd name="connsiteY1" fmla="*/ 73986 h 147967"/>
                <a:gd name="connsiteX2" fmla="*/ 73986 w 147972"/>
                <a:gd name="connsiteY2" fmla="*/ 147968 h 147967"/>
                <a:gd name="connsiteX3" fmla="*/ 147972 w 147972"/>
                <a:gd name="connsiteY3" fmla="*/ 73986 h 147967"/>
                <a:gd name="connsiteX4" fmla="*/ 73986 w 147972"/>
                <a:gd name="connsiteY4" fmla="*/ 0 h 147967"/>
                <a:gd name="connsiteX5" fmla="*/ 73986 w 147972"/>
                <a:gd name="connsiteY5" fmla="*/ 119393 h 147967"/>
                <a:gd name="connsiteX6" fmla="*/ 28575 w 147972"/>
                <a:gd name="connsiteY6" fmla="*/ 73986 h 147967"/>
                <a:gd name="connsiteX7" fmla="*/ 73986 w 147972"/>
                <a:gd name="connsiteY7" fmla="*/ 28575 h 147967"/>
                <a:gd name="connsiteX8" fmla="*/ 119397 w 147972"/>
                <a:gd name="connsiteY8" fmla="*/ 73986 h 147967"/>
                <a:gd name="connsiteX9" fmla="*/ 73986 w 147972"/>
                <a:gd name="connsiteY9" fmla="*/ 119393 h 14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72" h="147967">
                  <a:moveTo>
                    <a:pt x="73986" y="0"/>
                  </a:moveTo>
                  <a:cubicBezTo>
                    <a:pt x="33189" y="0"/>
                    <a:pt x="0" y="33189"/>
                    <a:pt x="0" y="73986"/>
                  </a:cubicBezTo>
                  <a:cubicBezTo>
                    <a:pt x="0" y="114779"/>
                    <a:pt x="33189" y="147968"/>
                    <a:pt x="73986" y="147968"/>
                  </a:cubicBezTo>
                  <a:cubicBezTo>
                    <a:pt x="114784" y="147968"/>
                    <a:pt x="147972" y="114779"/>
                    <a:pt x="147972" y="73986"/>
                  </a:cubicBezTo>
                  <a:cubicBezTo>
                    <a:pt x="147972" y="33189"/>
                    <a:pt x="114784" y="0"/>
                    <a:pt x="73986" y="0"/>
                  </a:cubicBezTo>
                  <a:close/>
                  <a:moveTo>
                    <a:pt x="73986" y="119393"/>
                  </a:moveTo>
                  <a:cubicBezTo>
                    <a:pt x="48946" y="119393"/>
                    <a:pt x="28575" y="99022"/>
                    <a:pt x="28575" y="73986"/>
                  </a:cubicBezTo>
                  <a:cubicBezTo>
                    <a:pt x="28575" y="48946"/>
                    <a:pt x="48946" y="28575"/>
                    <a:pt x="73986" y="28575"/>
                  </a:cubicBezTo>
                  <a:cubicBezTo>
                    <a:pt x="99027" y="28575"/>
                    <a:pt x="119397" y="48946"/>
                    <a:pt x="119397" y="73986"/>
                  </a:cubicBezTo>
                  <a:cubicBezTo>
                    <a:pt x="119397" y="99022"/>
                    <a:pt x="99027" y="119393"/>
                    <a:pt x="73986" y="119393"/>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49" name="Freeform: Shape 48">
              <a:extLst>
                <a:ext uri="{FF2B5EF4-FFF2-40B4-BE49-F238E27FC236}">
                  <a16:creationId xmlns:a16="http://schemas.microsoft.com/office/drawing/2014/main" id="{DE5D541B-FBAF-40CD-862E-63CF315DE4D0}"/>
                </a:ext>
              </a:extLst>
            </p:cNvPr>
            <p:cNvSpPr/>
            <p:nvPr/>
          </p:nvSpPr>
          <p:spPr>
            <a:xfrm>
              <a:off x="4514513" y="2199386"/>
              <a:ext cx="443249" cy="219963"/>
            </a:xfrm>
            <a:custGeom>
              <a:avLst/>
              <a:gdLst>
                <a:gd name="connsiteX0" fmla="*/ 439351 w 443249"/>
                <a:gd name="connsiteY0" fmla="*/ 100171 h 219963"/>
                <a:gd name="connsiteX1" fmla="*/ 409585 w 443249"/>
                <a:gd name="connsiteY1" fmla="*/ 72014 h 219963"/>
                <a:gd name="connsiteX2" fmla="*/ 374546 w 443249"/>
                <a:gd name="connsiteY2" fmla="*/ 46132 h 219963"/>
                <a:gd name="connsiteX3" fmla="*/ 221625 w 443249"/>
                <a:gd name="connsiteY3" fmla="*/ 0 h 219963"/>
                <a:gd name="connsiteX4" fmla="*/ 68760 w 443249"/>
                <a:gd name="connsiteY4" fmla="*/ 46104 h 219963"/>
                <a:gd name="connsiteX5" fmla="*/ 33701 w 443249"/>
                <a:gd name="connsiteY5" fmla="*/ 71977 h 219963"/>
                <a:gd name="connsiteX6" fmla="*/ 3899 w 443249"/>
                <a:gd name="connsiteY6" fmla="*/ 100171 h 219963"/>
                <a:gd name="connsiteX7" fmla="*/ 3908 w 443249"/>
                <a:gd name="connsiteY7" fmla="*/ 119797 h 219963"/>
                <a:gd name="connsiteX8" fmla="*/ 33664 w 443249"/>
                <a:gd name="connsiteY8" fmla="*/ 147949 h 219963"/>
                <a:gd name="connsiteX9" fmla="*/ 67830 w 443249"/>
                <a:gd name="connsiteY9" fmla="*/ 173269 h 219963"/>
                <a:gd name="connsiteX10" fmla="*/ 68732 w 443249"/>
                <a:gd name="connsiteY10" fmla="*/ 173896 h 219963"/>
                <a:gd name="connsiteX11" fmla="*/ 221625 w 443249"/>
                <a:gd name="connsiteY11" fmla="*/ 219963 h 219963"/>
                <a:gd name="connsiteX12" fmla="*/ 374527 w 443249"/>
                <a:gd name="connsiteY12" fmla="*/ 173896 h 219963"/>
                <a:gd name="connsiteX13" fmla="*/ 375420 w 443249"/>
                <a:gd name="connsiteY13" fmla="*/ 173273 h 219963"/>
                <a:gd name="connsiteX14" fmla="*/ 409548 w 443249"/>
                <a:gd name="connsiteY14" fmla="*/ 147986 h 219963"/>
                <a:gd name="connsiteX15" fmla="*/ 439342 w 443249"/>
                <a:gd name="connsiteY15" fmla="*/ 119797 h 219963"/>
                <a:gd name="connsiteX16" fmla="*/ 439351 w 443249"/>
                <a:gd name="connsiteY16" fmla="*/ 100171 h 219963"/>
                <a:gd name="connsiteX17" fmla="*/ 391121 w 443249"/>
                <a:gd name="connsiteY17" fmla="*/ 126141 h 219963"/>
                <a:gd name="connsiteX18" fmla="*/ 359133 w 443249"/>
                <a:gd name="connsiteY18" fmla="*/ 149772 h 219963"/>
                <a:gd name="connsiteX19" fmla="*/ 358221 w 443249"/>
                <a:gd name="connsiteY19" fmla="*/ 150409 h 219963"/>
                <a:gd name="connsiteX20" fmla="*/ 221625 w 443249"/>
                <a:gd name="connsiteY20" fmla="*/ 191388 h 219963"/>
                <a:gd name="connsiteX21" fmla="*/ 85047 w 443249"/>
                <a:gd name="connsiteY21" fmla="*/ 150414 h 219963"/>
                <a:gd name="connsiteX22" fmla="*/ 84126 w 443249"/>
                <a:gd name="connsiteY22" fmla="*/ 149772 h 219963"/>
                <a:gd name="connsiteX23" fmla="*/ 52082 w 443249"/>
                <a:gd name="connsiteY23" fmla="*/ 126099 h 219963"/>
                <a:gd name="connsiteX24" fmla="*/ 34325 w 443249"/>
                <a:gd name="connsiteY24" fmla="*/ 109984 h 219963"/>
                <a:gd name="connsiteX25" fmla="*/ 52119 w 443249"/>
                <a:gd name="connsiteY25" fmla="*/ 93827 h 219963"/>
                <a:gd name="connsiteX26" fmla="*/ 84173 w 443249"/>
                <a:gd name="connsiteY26" fmla="*/ 70168 h 219963"/>
                <a:gd name="connsiteX27" fmla="*/ 221625 w 443249"/>
                <a:gd name="connsiteY27" fmla="*/ 28575 h 219963"/>
                <a:gd name="connsiteX28" fmla="*/ 359133 w 443249"/>
                <a:gd name="connsiteY28" fmla="*/ 70196 h 219963"/>
                <a:gd name="connsiteX29" fmla="*/ 391168 w 443249"/>
                <a:gd name="connsiteY29" fmla="*/ 93864 h 219963"/>
                <a:gd name="connsiteX30" fmla="*/ 408925 w 443249"/>
                <a:gd name="connsiteY30" fmla="*/ 109984 h 219963"/>
                <a:gd name="connsiteX31" fmla="*/ 391121 w 443249"/>
                <a:gd name="connsiteY31" fmla="*/ 126141 h 2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3249" h="219963">
                  <a:moveTo>
                    <a:pt x="439351" y="100171"/>
                  </a:moveTo>
                  <a:cubicBezTo>
                    <a:pt x="429724" y="89990"/>
                    <a:pt x="419706" y="80507"/>
                    <a:pt x="409585" y="72014"/>
                  </a:cubicBezTo>
                  <a:cubicBezTo>
                    <a:pt x="398358" y="62508"/>
                    <a:pt x="386554" y="53792"/>
                    <a:pt x="374546" y="46132"/>
                  </a:cubicBezTo>
                  <a:cubicBezTo>
                    <a:pt x="326921" y="15520"/>
                    <a:pt x="275473" y="0"/>
                    <a:pt x="221625" y="0"/>
                  </a:cubicBezTo>
                  <a:cubicBezTo>
                    <a:pt x="167777" y="0"/>
                    <a:pt x="116329" y="15520"/>
                    <a:pt x="68760" y="46104"/>
                  </a:cubicBezTo>
                  <a:cubicBezTo>
                    <a:pt x="56723" y="53783"/>
                    <a:pt x="44910" y="62499"/>
                    <a:pt x="33701" y="71977"/>
                  </a:cubicBezTo>
                  <a:cubicBezTo>
                    <a:pt x="23544" y="80507"/>
                    <a:pt x="13526" y="89990"/>
                    <a:pt x="3899" y="100171"/>
                  </a:cubicBezTo>
                  <a:cubicBezTo>
                    <a:pt x="-1301" y="105682"/>
                    <a:pt x="-1301" y="114291"/>
                    <a:pt x="3908" y="119797"/>
                  </a:cubicBezTo>
                  <a:cubicBezTo>
                    <a:pt x="13526" y="129983"/>
                    <a:pt x="23553" y="139466"/>
                    <a:pt x="33664" y="147949"/>
                  </a:cubicBezTo>
                  <a:cubicBezTo>
                    <a:pt x="44612" y="157214"/>
                    <a:pt x="56100" y="165729"/>
                    <a:pt x="67830" y="173269"/>
                  </a:cubicBezTo>
                  <a:cubicBezTo>
                    <a:pt x="68118" y="173487"/>
                    <a:pt x="68416" y="173696"/>
                    <a:pt x="68732" y="173896"/>
                  </a:cubicBezTo>
                  <a:cubicBezTo>
                    <a:pt x="116375" y="204462"/>
                    <a:pt x="167814" y="219963"/>
                    <a:pt x="221625" y="219963"/>
                  </a:cubicBezTo>
                  <a:cubicBezTo>
                    <a:pt x="275436" y="219963"/>
                    <a:pt x="326874" y="204462"/>
                    <a:pt x="374527" y="173896"/>
                  </a:cubicBezTo>
                  <a:cubicBezTo>
                    <a:pt x="374834" y="173696"/>
                    <a:pt x="375132" y="173492"/>
                    <a:pt x="375420" y="173273"/>
                  </a:cubicBezTo>
                  <a:cubicBezTo>
                    <a:pt x="387168" y="165725"/>
                    <a:pt x="398656" y="157209"/>
                    <a:pt x="409548" y="147986"/>
                  </a:cubicBezTo>
                  <a:cubicBezTo>
                    <a:pt x="419696" y="139466"/>
                    <a:pt x="429724" y="129983"/>
                    <a:pt x="439342" y="119797"/>
                  </a:cubicBezTo>
                  <a:cubicBezTo>
                    <a:pt x="444551" y="114291"/>
                    <a:pt x="444551" y="105682"/>
                    <a:pt x="439351" y="100171"/>
                  </a:cubicBezTo>
                  <a:close/>
                  <a:moveTo>
                    <a:pt x="391121" y="126141"/>
                  </a:moveTo>
                  <a:cubicBezTo>
                    <a:pt x="380880" y="134820"/>
                    <a:pt x="370118" y="142768"/>
                    <a:pt x="359133" y="149772"/>
                  </a:cubicBezTo>
                  <a:cubicBezTo>
                    <a:pt x="358816" y="149972"/>
                    <a:pt x="358510" y="150186"/>
                    <a:pt x="358221" y="150409"/>
                  </a:cubicBezTo>
                  <a:cubicBezTo>
                    <a:pt x="315489" y="177603"/>
                    <a:pt x="269548" y="191388"/>
                    <a:pt x="221625" y="191388"/>
                  </a:cubicBezTo>
                  <a:cubicBezTo>
                    <a:pt x="173702" y="191388"/>
                    <a:pt x="127761" y="177603"/>
                    <a:pt x="85047" y="150414"/>
                  </a:cubicBezTo>
                  <a:cubicBezTo>
                    <a:pt x="84749" y="150186"/>
                    <a:pt x="84443" y="149972"/>
                    <a:pt x="84126" y="149772"/>
                  </a:cubicBezTo>
                  <a:cubicBezTo>
                    <a:pt x="73150" y="142777"/>
                    <a:pt x="62388" y="134824"/>
                    <a:pt x="52082" y="126099"/>
                  </a:cubicBezTo>
                  <a:cubicBezTo>
                    <a:pt x="46101" y="121081"/>
                    <a:pt x="40157" y="115686"/>
                    <a:pt x="34325" y="109984"/>
                  </a:cubicBezTo>
                  <a:cubicBezTo>
                    <a:pt x="40157" y="104277"/>
                    <a:pt x="46110" y="98873"/>
                    <a:pt x="52119" y="93827"/>
                  </a:cubicBezTo>
                  <a:cubicBezTo>
                    <a:pt x="62388" y="85139"/>
                    <a:pt x="73159" y="77191"/>
                    <a:pt x="84173" y="70168"/>
                  </a:cubicBezTo>
                  <a:cubicBezTo>
                    <a:pt x="127100" y="42569"/>
                    <a:pt x="173349" y="28575"/>
                    <a:pt x="221625" y="28575"/>
                  </a:cubicBezTo>
                  <a:cubicBezTo>
                    <a:pt x="269901" y="28575"/>
                    <a:pt x="316149" y="42569"/>
                    <a:pt x="359133" y="70196"/>
                  </a:cubicBezTo>
                  <a:cubicBezTo>
                    <a:pt x="370109" y="77195"/>
                    <a:pt x="380871" y="85144"/>
                    <a:pt x="391168" y="93864"/>
                  </a:cubicBezTo>
                  <a:cubicBezTo>
                    <a:pt x="397149" y="98887"/>
                    <a:pt x="403093" y="104282"/>
                    <a:pt x="408925" y="109984"/>
                  </a:cubicBezTo>
                  <a:cubicBezTo>
                    <a:pt x="403084" y="115691"/>
                    <a:pt x="397130" y="121095"/>
                    <a:pt x="391121" y="126141"/>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0" name="Freeform: Shape 49">
              <a:extLst>
                <a:ext uri="{FF2B5EF4-FFF2-40B4-BE49-F238E27FC236}">
                  <a16:creationId xmlns:a16="http://schemas.microsoft.com/office/drawing/2014/main" id="{E737E861-D14B-4F7E-ACE4-CCDF270DC642}"/>
                </a:ext>
              </a:extLst>
            </p:cNvPr>
            <p:cNvSpPr/>
            <p:nvPr/>
          </p:nvSpPr>
          <p:spPr>
            <a:xfrm>
              <a:off x="4551729" y="2143124"/>
              <a:ext cx="368818" cy="83320"/>
            </a:xfrm>
            <a:custGeom>
              <a:avLst/>
              <a:gdLst>
                <a:gd name="connsiteX0" fmla="*/ 22484 w 368818"/>
                <a:gd name="connsiteY0" fmla="*/ 80735 h 83320"/>
                <a:gd name="connsiteX1" fmla="*/ 46315 w 368818"/>
                <a:gd name="connsiteY1" fmla="*/ 65680 h 83320"/>
                <a:gd name="connsiteX2" fmla="*/ 184409 w 368818"/>
                <a:gd name="connsiteY2" fmla="*/ 28575 h 83320"/>
                <a:gd name="connsiteX3" fmla="*/ 322559 w 368818"/>
                <a:gd name="connsiteY3" fmla="*/ 65708 h 83320"/>
                <a:gd name="connsiteX4" fmla="*/ 346334 w 368818"/>
                <a:gd name="connsiteY4" fmla="*/ 80735 h 83320"/>
                <a:gd name="connsiteX5" fmla="*/ 354520 w 368818"/>
                <a:gd name="connsiteY5" fmla="*/ 83320 h 83320"/>
                <a:gd name="connsiteX6" fmla="*/ 366231 w 368818"/>
                <a:gd name="connsiteY6" fmla="*/ 77228 h 83320"/>
                <a:gd name="connsiteX7" fmla="*/ 362724 w 368818"/>
                <a:gd name="connsiteY7" fmla="*/ 57331 h 83320"/>
                <a:gd name="connsiteX8" fmla="*/ 336688 w 368818"/>
                <a:gd name="connsiteY8" fmla="*/ 40872 h 83320"/>
                <a:gd name="connsiteX9" fmla="*/ 184409 w 368818"/>
                <a:gd name="connsiteY9" fmla="*/ 0 h 83320"/>
                <a:gd name="connsiteX10" fmla="*/ 32195 w 368818"/>
                <a:gd name="connsiteY10" fmla="*/ 40839 h 83320"/>
                <a:gd name="connsiteX11" fmla="*/ 6094 w 368818"/>
                <a:gd name="connsiteY11" fmla="*/ 57331 h 83320"/>
                <a:gd name="connsiteX12" fmla="*/ 2588 w 368818"/>
                <a:gd name="connsiteY12" fmla="*/ 77228 h 83320"/>
                <a:gd name="connsiteX13" fmla="*/ 22484 w 368818"/>
                <a:gd name="connsiteY13" fmla="*/ 80735 h 8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818" h="83320">
                  <a:moveTo>
                    <a:pt x="22484" y="80735"/>
                  </a:moveTo>
                  <a:cubicBezTo>
                    <a:pt x="30233" y="75307"/>
                    <a:pt x="38241" y="70252"/>
                    <a:pt x="46315" y="65680"/>
                  </a:cubicBezTo>
                  <a:cubicBezTo>
                    <a:pt x="89401" y="41058"/>
                    <a:pt x="135863" y="28575"/>
                    <a:pt x="184409" y="28575"/>
                  </a:cubicBezTo>
                  <a:cubicBezTo>
                    <a:pt x="232955" y="28575"/>
                    <a:pt x="279417" y="41058"/>
                    <a:pt x="322559" y="65708"/>
                  </a:cubicBezTo>
                  <a:cubicBezTo>
                    <a:pt x="330596" y="70261"/>
                    <a:pt x="338595" y="75316"/>
                    <a:pt x="346334" y="80735"/>
                  </a:cubicBezTo>
                  <a:cubicBezTo>
                    <a:pt x="348827" y="82483"/>
                    <a:pt x="351683" y="83320"/>
                    <a:pt x="354520" y="83320"/>
                  </a:cubicBezTo>
                  <a:cubicBezTo>
                    <a:pt x="359022" y="83320"/>
                    <a:pt x="363449" y="81195"/>
                    <a:pt x="366231" y="77228"/>
                  </a:cubicBezTo>
                  <a:cubicBezTo>
                    <a:pt x="370761" y="70763"/>
                    <a:pt x="369189" y="61857"/>
                    <a:pt x="362724" y="57331"/>
                  </a:cubicBezTo>
                  <a:cubicBezTo>
                    <a:pt x="354241" y="51388"/>
                    <a:pt x="345469" y="45844"/>
                    <a:pt x="336688" y="40872"/>
                  </a:cubicBezTo>
                  <a:cubicBezTo>
                    <a:pt x="289221" y="13753"/>
                    <a:pt x="237987" y="0"/>
                    <a:pt x="184409" y="0"/>
                  </a:cubicBezTo>
                  <a:cubicBezTo>
                    <a:pt x="130831" y="0"/>
                    <a:pt x="79597" y="13753"/>
                    <a:pt x="32195" y="40839"/>
                  </a:cubicBezTo>
                  <a:cubicBezTo>
                    <a:pt x="23368" y="45834"/>
                    <a:pt x="14587" y="51378"/>
                    <a:pt x="6094" y="57331"/>
                  </a:cubicBezTo>
                  <a:cubicBezTo>
                    <a:pt x="-370" y="61857"/>
                    <a:pt x="-1942" y="70763"/>
                    <a:pt x="2588" y="77228"/>
                  </a:cubicBezTo>
                  <a:cubicBezTo>
                    <a:pt x="7118" y="83702"/>
                    <a:pt x="16038" y="85255"/>
                    <a:pt x="22484" y="80735"/>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1" name="Freeform: Shape 50">
              <a:extLst>
                <a:ext uri="{FF2B5EF4-FFF2-40B4-BE49-F238E27FC236}">
                  <a16:creationId xmlns:a16="http://schemas.microsoft.com/office/drawing/2014/main" id="{F56C3956-776E-444C-AE2A-0E557866767E}"/>
                </a:ext>
              </a:extLst>
            </p:cNvPr>
            <p:cNvSpPr/>
            <p:nvPr/>
          </p:nvSpPr>
          <p:spPr>
            <a:xfrm>
              <a:off x="4224336" y="2444003"/>
              <a:ext cx="104775" cy="270620"/>
            </a:xfrm>
            <a:custGeom>
              <a:avLst/>
              <a:gdLst>
                <a:gd name="connsiteX0" fmla="*/ 14288 w 104775"/>
                <a:gd name="connsiteY0" fmla="*/ 270621 h 270620"/>
                <a:gd name="connsiteX1" fmla="*/ 90488 w 104775"/>
                <a:gd name="connsiteY1" fmla="*/ 270621 h 270620"/>
                <a:gd name="connsiteX2" fmla="*/ 104775 w 104775"/>
                <a:gd name="connsiteY2" fmla="*/ 256333 h 270620"/>
                <a:gd name="connsiteX3" fmla="*/ 104775 w 104775"/>
                <a:gd name="connsiteY3" fmla="*/ 14288 h 270620"/>
                <a:gd name="connsiteX4" fmla="*/ 90488 w 104775"/>
                <a:gd name="connsiteY4" fmla="*/ 0 h 270620"/>
                <a:gd name="connsiteX5" fmla="*/ 14288 w 104775"/>
                <a:gd name="connsiteY5" fmla="*/ 0 h 270620"/>
                <a:gd name="connsiteX6" fmla="*/ 0 w 104775"/>
                <a:gd name="connsiteY6" fmla="*/ 14288 h 270620"/>
                <a:gd name="connsiteX7" fmla="*/ 0 w 104775"/>
                <a:gd name="connsiteY7" fmla="*/ 256333 h 270620"/>
                <a:gd name="connsiteX8" fmla="*/ 14288 w 104775"/>
                <a:gd name="connsiteY8" fmla="*/ 270621 h 270620"/>
                <a:gd name="connsiteX9" fmla="*/ 28575 w 104775"/>
                <a:gd name="connsiteY9" fmla="*/ 28575 h 270620"/>
                <a:gd name="connsiteX10" fmla="*/ 76200 w 104775"/>
                <a:gd name="connsiteY10" fmla="*/ 28575 h 270620"/>
                <a:gd name="connsiteX11" fmla="*/ 76200 w 104775"/>
                <a:gd name="connsiteY11" fmla="*/ 242046 h 270620"/>
                <a:gd name="connsiteX12" fmla="*/ 28575 w 104775"/>
                <a:gd name="connsiteY12" fmla="*/ 242046 h 270620"/>
                <a:gd name="connsiteX13" fmla="*/ 28575 w 104775"/>
                <a:gd name="connsiteY13" fmla="*/ 28575 h 2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270620">
                  <a:moveTo>
                    <a:pt x="14288" y="270621"/>
                  </a:moveTo>
                  <a:lnTo>
                    <a:pt x="90488" y="270621"/>
                  </a:lnTo>
                  <a:cubicBezTo>
                    <a:pt x="98375" y="270621"/>
                    <a:pt x="104775" y="264226"/>
                    <a:pt x="104775" y="256333"/>
                  </a:cubicBezTo>
                  <a:lnTo>
                    <a:pt x="104775" y="14288"/>
                  </a:lnTo>
                  <a:cubicBezTo>
                    <a:pt x="104775" y="6395"/>
                    <a:pt x="98375" y="0"/>
                    <a:pt x="90488" y="0"/>
                  </a:cubicBezTo>
                  <a:lnTo>
                    <a:pt x="14288" y="0"/>
                  </a:lnTo>
                  <a:cubicBezTo>
                    <a:pt x="6400" y="0"/>
                    <a:pt x="0" y="6395"/>
                    <a:pt x="0" y="14288"/>
                  </a:cubicBezTo>
                  <a:lnTo>
                    <a:pt x="0" y="256333"/>
                  </a:lnTo>
                  <a:cubicBezTo>
                    <a:pt x="0" y="264226"/>
                    <a:pt x="6400" y="270621"/>
                    <a:pt x="14288" y="270621"/>
                  </a:cubicBezTo>
                  <a:close/>
                  <a:moveTo>
                    <a:pt x="28575" y="28575"/>
                  </a:moveTo>
                  <a:lnTo>
                    <a:pt x="76200" y="28575"/>
                  </a:lnTo>
                  <a:lnTo>
                    <a:pt x="76200" y="242046"/>
                  </a:lnTo>
                  <a:lnTo>
                    <a:pt x="28575" y="242046"/>
                  </a:lnTo>
                  <a:lnTo>
                    <a:pt x="28575" y="2857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2" name="Freeform: Shape 51">
              <a:extLst>
                <a:ext uri="{FF2B5EF4-FFF2-40B4-BE49-F238E27FC236}">
                  <a16:creationId xmlns:a16="http://schemas.microsoft.com/office/drawing/2014/main" id="{0777B638-A884-4F6B-894A-7E34EBE29E62}"/>
                </a:ext>
              </a:extLst>
            </p:cNvPr>
            <p:cNvSpPr/>
            <p:nvPr/>
          </p:nvSpPr>
          <p:spPr>
            <a:xfrm>
              <a:off x="4357686" y="2381249"/>
              <a:ext cx="104775" cy="333375"/>
            </a:xfrm>
            <a:custGeom>
              <a:avLst/>
              <a:gdLst>
                <a:gd name="connsiteX0" fmla="*/ 0 w 104775"/>
                <a:gd name="connsiteY0" fmla="*/ 14288 h 333375"/>
                <a:gd name="connsiteX1" fmla="*/ 0 w 104775"/>
                <a:gd name="connsiteY1" fmla="*/ 319088 h 333375"/>
                <a:gd name="connsiteX2" fmla="*/ 14288 w 104775"/>
                <a:gd name="connsiteY2" fmla="*/ 333375 h 333375"/>
                <a:gd name="connsiteX3" fmla="*/ 90488 w 104775"/>
                <a:gd name="connsiteY3" fmla="*/ 333375 h 333375"/>
                <a:gd name="connsiteX4" fmla="*/ 104775 w 104775"/>
                <a:gd name="connsiteY4" fmla="*/ 319088 h 333375"/>
                <a:gd name="connsiteX5" fmla="*/ 104775 w 104775"/>
                <a:gd name="connsiteY5" fmla="*/ 14288 h 333375"/>
                <a:gd name="connsiteX6" fmla="*/ 90488 w 104775"/>
                <a:gd name="connsiteY6" fmla="*/ 0 h 333375"/>
                <a:gd name="connsiteX7" fmla="*/ 14288 w 104775"/>
                <a:gd name="connsiteY7" fmla="*/ 0 h 333375"/>
                <a:gd name="connsiteX8" fmla="*/ 0 w 104775"/>
                <a:gd name="connsiteY8" fmla="*/ 14288 h 333375"/>
                <a:gd name="connsiteX9" fmla="*/ 28575 w 104775"/>
                <a:gd name="connsiteY9" fmla="*/ 28575 h 333375"/>
                <a:gd name="connsiteX10" fmla="*/ 76200 w 104775"/>
                <a:gd name="connsiteY10" fmla="*/ 28575 h 333375"/>
                <a:gd name="connsiteX11" fmla="*/ 76200 w 104775"/>
                <a:gd name="connsiteY11" fmla="*/ 304800 h 333375"/>
                <a:gd name="connsiteX12" fmla="*/ 28575 w 104775"/>
                <a:gd name="connsiteY12" fmla="*/ 304800 h 333375"/>
                <a:gd name="connsiteX13" fmla="*/ 28575 w 104775"/>
                <a:gd name="connsiteY13" fmla="*/ 285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333375">
                  <a:moveTo>
                    <a:pt x="0" y="14288"/>
                  </a:moveTo>
                  <a:lnTo>
                    <a:pt x="0" y="319088"/>
                  </a:lnTo>
                  <a:cubicBezTo>
                    <a:pt x="0" y="326980"/>
                    <a:pt x="6400" y="333375"/>
                    <a:pt x="14288" y="333375"/>
                  </a:cubicBezTo>
                  <a:lnTo>
                    <a:pt x="90488" y="333375"/>
                  </a:lnTo>
                  <a:cubicBezTo>
                    <a:pt x="98375" y="333375"/>
                    <a:pt x="104775" y="326980"/>
                    <a:pt x="104775" y="319088"/>
                  </a:cubicBezTo>
                  <a:lnTo>
                    <a:pt x="104775" y="14288"/>
                  </a:lnTo>
                  <a:cubicBezTo>
                    <a:pt x="104775" y="6395"/>
                    <a:pt x="98375" y="0"/>
                    <a:pt x="90488" y="0"/>
                  </a:cubicBezTo>
                  <a:lnTo>
                    <a:pt x="14288" y="0"/>
                  </a:lnTo>
                  <a:cubicBezTo>
                    <a:pt x="6400" y="0"/>
                    <a:pt x="0" y="6395"/>
                    <a:pt x="0" y="14288"/>
                  </a:cubicBezTo>
                  <a:close/>
                  <a:moveTo>
                    <a:pt x="28575" y="28575"/>
                  </a:moveTo>
                  <a:lnTo>
                    <a:pt x="76200" y="28575"/>
                  </a:lnTo>
                  <a:lnTo>
                    <a:pt x="76200" y="304800"/>
                  </a:lnTo>
                  <a:lnTo>
                    <a:pt x="28575" y="304800"/>
                  </a:lnTo>
                  <a:lnTo>
                    <a:pt x="28575" y="2857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3" name="Freeform: Shape 52">
              <a:extLst>
                <a:ext uri="{FF2B5EF4-FFF2-40B4-BE49-F238E27FC236}">
                  <a16:creationId xmlns:a16="http://schemas.microsoft.com/office/drawing/2014/main" id="{438175BE-6E73-4AA4-B045-073D01D2F566}"/>
                </a:ext>
              </a:extLst>
            </p:cNvPr>
            <p:cNvSpPr/>
            <p:nvPr/>
          </p:nvSpPr>
          <p:spPr>
            <a:xfrm>
              <a:off x="4481511" y="2438399"/>
              <a:ext cx="104775" cy="276225"/>
            </a:xfrm>
            <a:custGeom>
              <a:avLst/>
              <a:gdLst>
                <a:gd name="connsiteX0" fmla="*/ 0 w 104775"/>
                <a:gd name="connsiteY0" fmla="*/ 14288 h 276225"/>
                <a:gd name="connsiteX1" fmla="*/ 0 w 104775"/>
                <a:gd name="connsiteY1" fmla="*/ 261938 h 276225"/>
                <a:gd name="connsiteX2" fmla="*/ 14288 w 104775"/>
                <a:gd name="connsiteY2" fmla="*/ 276225 h 276225"/>
                <a:gd name="connsiteX3" fmla="*/ 90488 w 104775"/>
                <a:gd name="connsiteY3" fmla="*/ 276225 h 276225"/>
                <a:gd name="connsiteX4" fmla="*/ 104775 w 104775"/>
                <a:gd name="connsiteY4" fmla="*/ 261938 h 276225"/>
                <a:gd name="connsiteX5" fmla="*/ 104775 w 104775"/>
                <a:gd name="connsiteY5" fmla="*/ 14288 h 276225"/>
                <a:gd name="connsiteX6" fmla="*/ 90488 w 104775"/>
                <a:gd name="connsiteY6" fmla="*/ 0 h 276225"/>
                <a:gd name="connsiteX7" fmla="*/ 14288 w 104775"/>
                <a:gd name="connsiteY7" fmla="*/ 0 h 276225"/>
                <a:gd name="connsiteX8" fmla="*/ 0 w 104775"/>
                <a:gd name="connsiteY8" fmla="*/ 14288 h 276225"/>
                <a:gd name="connsiteX9" fmla="*/ 28575 w 104775"/>
                <a:gd name="connsiteY9" fmla="*/ 28575 h 276225"/>
                <a:gd name="connsiteX10" fmla="*/ 76200 w 104775"/>
                <a:gd name="connsiteY10" fmla="*/ 28575 h 276225"/>
                <a:gd name="connsiteX11" fmla="*/ 76200 w 104775"/>
                <a:gd name="connsiteY11" fmla="*/ 247650 h 276225"/>
                <a:gd name="connsiteX12" fmla="*/ 28575 w 104775"/>
                <a:gd name="connsiteY12" fmla="*/ 247650 h 276225"/>
                <a:gd name="connsiteX13" fmla="*/ 28575 w 104775"/>
                <a:gd name="connsiteY13" fmla="*/ 285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276225">
                  <a:moveTo>
                    <a:pt x="0" y="14288"/>
                  </a:moveTo>
                  <a:lnTo>
                    <a:pt x="0" y="261938"/>
                  </a:lnTo>
                  <a:cubicBezTo>
                    <a:pt x="0" y="269830"/>
                    <a:pt x="6400" y="276225"/>
                    <a:pt x="14288" y="276225"/>
                  </a:cubicBezTo>
                  <a:lnTo>
                    <a:pt x="90488" y="276225"/>
                  </a:lnTo>
                  <a:cubicBezTo>
                    <a:pt x="98375" y="276225"/>
                    <a:pt x="104775" y="269830"/>
                    <a:pt x="104775" y="261938"/>
                  </a:cubicBezTo>
                  <a:lnTo>
                    <a:pt x="104775" y="14288"/>
                  </a:lnTo>
                  <a:cubicBezTo>
                    <a:pt x="104775" y="6395"/>
                    <a:pt x="98375" y="0"/>
                    <a:pt x="90488" y="0"/>
                  </a:cubicBezTo>
                  <a:lnTo>
                    <a:pt x="14288" y="0"/>
                  </a:lnTo>
                  <a:cubicBezTo>
                    <a:pt x="6400" y="0"/>
                    <a:pt x="0" y="6395"/>
                    <a:pt x="0" y="14288"/>
                  </a:cubicBezTo>
                  <a:close/>
                  <a:moveTo>
                    <a:pt x="28575" y="28575"/>
                  </a:moveTo>
                  <a:lnTo>
                    <a:pt x="76200" y="28575"/>
                  </a:lnTo>
                  <a:lnTo>
                    <a:pt x="76200" y="247650"/>
                  </a:lnTo>
                  <a:lnTo>
                    <a:pt x="28575" y="247650"/>
                  </a:lnTo>
                  <a:lnTo>
                    <a:pt x="28575" y="2857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4" name="Freeform: Shape 53">
              <a:extLst>
                <a:ext uri="{FF2B5EF4-FFF2-40B4-BE49-F238E27FC236}">
                  <a16:creationId xmlns:a16="http://schemas.microsoft.com/office/drawing/2014/main" id="{5F843ABD-9266-4F84-B72A-6E169999BB06}"/>
                </a:ext>
              </a:extLst>
            </p:cNvPr>
            <p:cNvSpPr/>
            <p:nvPr/>
          </p:nvSpPr>
          <p:spPr>
            <a:xfrm>
              <a:off x="4186236" y="2733674"/>
              <a:ext cx="485775" cy="28575"/>
            </a:xfrm>
            <a:custGeom>
              <a:avLst/>
              <a:gdLst>
                <a:gd name="connsiteX0" fmla="*/ 471488 w 485775"/>
                <a:gd name="connsiteY0" fmla="*/ 0 h 28575"/>
                <a:gd name="connsiteX1" fmla="*/ 14288 w 485775"/>
                <a:gd name="connsiteY1" fmla="*/ 0 h 28575"/>
                <a:gd name="connsiteX2" fmla="*/ 0 w 485775"/>
                <a:gd name="connsiteY2" fmla="*/ 14288 h 28575"/>
                <a:gd name="connsiteX3" fmla="*/ 14288 w 485775"/>
                <a:gd name="connsiteY3" fmla="*/ 28575 h 28575"/>
                <a:gd name="connsiteX4" fmla="*/ 471488 w 485775"/>
                <a:gd name="connsiteY4" fmla="*/ 28575 h 28575"/>
                <a:gd name="connsiteX5" fmla="*/ 485775 w 485775"/>
                <a:gd name="connsiteY5" fmla="*/ 14288 h 28575"/>
                <a:gd name="connsiteX6" fmla="*/ 471488 w 48577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75" h="28575">
                  <a:moveTo>
                    <a:pt x="471488" y="0"/>
                  </a:moveTo>
                  <a:lnTo>
                    <a:pt x="14288" y="0"/>
                  </a:lnTo>
                  <a:cubicBezTo>
                    <a:pt x="6400" y="0"/>
                    <a:pt x="0" y="6395"/>
                    <a:pt x="0" y="14288"/>
                  </a:cubicBezTo>
                  <a:cubicBezTo>
                    <a:pt x="0" y="22180"/>
                    <a:pt x="6400" y="28575"/>
                    <a:pt x="14288" y="28575"/>
                  </a:cubicBezTo>
                  <a:lnTo>
                    <a:pt x="471488" y="28575"/>
                  </a:lnTo>
                  <a:cubicBezTo>
                    <a:pt x="479375" y="28575"/>
                    <a:pt x="485775" y="22180"/>
                    <a:pt x="485775" y="14288"/>
                  </a:cubicBezTo>
                  <a:cubicBezTo>
                    <a:pt x="485775" y="6395"/>
                    <a:pt x="479375" y="0"/>
                    <a:pt x="471488" y="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5" name="Freeform: Shape 54">
              <a:extLst>
                <a:ext uri="{FF2B5EF4-FFF2-40B4-BE49-F238E27FC236}">
                  <a16:creationId xmlns:a16="http://schemas.microsoft.com/office/drawing/2014/main" id="{DD8DD12D-22F0-44FF-837E-EFFECDBBB6D0}"/>
                </a:ext>
              </a:extLst>
            </p:cNvPr>
            <p:cNvSpPr/>
            <p:nvPr/>
          </p:nvSpPr>
          <p:spPr>
            <a:xfrm>
              <a:off x="4662486" y="2476499"/>
              <a:ext cx="66675" cy="66675"/>
            </a:xfrm>
            <a:custGeom>
              <a:avLst/>
              <a:gdLst>
                <a:gd name="connsiteX0" fmla="*/ 47625 w 66675"/>
                <a:gd name="connsiteY0" fmla="*/ 47625 h 66675"/>
                <a:gd name="connsiteX1" fmla="*/ 52388 w 66675"/>
                <a:gd name="connsiteY1" fmla="*/ 47625 h 66675"/>
                <a:gd name="connsiteX2" fmla="*/ 66675 w 66675"/>
                <a:gd name="connsiteY2" fmla="*/ 33338 h 66675"/>
                <a:gd name="connsiteX3" fmla="*/ 52388 w 66675"/>
                <a:gd name="connsiteY3" fmla="*/ 19050 h 66675"/>
                <a:gd name="connsiteX4" fmla="*/ 47625 w 66675"/>
                <a:gd name="connsiteY4" fmla="*/ 19050 h 66675"/>
                <a:gd name="connsiteX5" fmla="*/ 47625 w 66675"/>
                <a:gd name="connsiteY5" fmla="*/ 14288 h 66675"/>
                <a:gd name="connsiteX6" fmla="*/ 33338 w 66675"/>
                <a:gd name="connsiteY6" fmla="*/ 0 h 66675"/>
                <a:gd name="connsiteX7" fmla="*/ 19050 w 66675"/>
                <a:gd name="connsiteY7" fmla="*/ 14288 h 66675"/>
                <a:gd name="connsiteX8" fmla="*/ 19050 w 66675"/>
                <a:gd name="connsiteY8" fmla="*/ 19050 h 66675"/>
                <a:gd name="connsiteX9" fmla="*/ 14288 w 66675"/>
                <a:gd name="connsiteY9" fmla="*/ 19050 h 66675"/>
                <a:gd name="connsiteX10" fmla="*/ 0 w 66675"/>
                <a:gd name="connsiteY10" fmla="*/ 33338 h 66675"/>
                <a:gd name="connsiteX11" fmla="*/ 14288 w 66675"/>
                <a:gd name="connsiteY11" fmla="*/ 47625 h 66675"/>
                <a:gd name="connsiteX12" fmla="*/ 19050 w 66675"/>
                <a:gd name="connsiteY12" fmla="*/ 47625 h 66675"/>
                <a:gd name="connsiteX13" fmla="*/ 19050 w 66675"/>
                <a:gd name="connsiteY13" fmla="*/ 52388 h 66675"/>
                <a:gd name="connsiteX14" fmla="*/ 33338 w 66675"/>
                <a:gd name="connsiteY14" fmla="*/ 66675 h 66675"/>
                <a:gd name="connsiteX15" fmla="*/ 47625 w 66675"/>
                <a:gd name="connsiteY15" fmla="*/ 52388 h 66675"/>
                <a:gd name="connsiteX16" fmla="*/ 47625 w 66675"/>
                <a:gd name="connsiteY16" fmla="*/ 476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66675">
                  <a:moveTo>
                    <a:pt x="47625" y="47625"/>
                  </a:moveTo>
                  <a:lnTo>
                    <a:pt x="52388" y="47625"/>
                  </a:lnTo>
                  <a:cubicBezTo>
                    <a:pt x="60275" y="47625"/>
                    <a:pt x="66675" y="41230"/>
                    <a:pt x="66675" y="33338"/>
                  </a:cubicBezTo>
                  <a:cubicBezTo>
                    <a:pt x="66675" y="25445"/>
                    <a:pt x="60275" y="19050"/>
                    <a:pt x="52388" y="19050"/>
                  </a:cubicBezTo>
                  <a:lnTo>
                    <a:pt x="47625" y="19050"/>
                  </a:lnTo>
                  <a:lnTo>
                    <a:pt x="47625" y="14288"/>
                  </a:lnTo>
                  <a:cubicBezTo>
                    <a:pt x="47625" y="6395"/>
                    <a:pt x="41225" y="0"/>
                    <a:pt x="33338" y="0"/>
                  </a:cubicBezTo>
                  <a:cubicBezTo>
                    <a:pt x="25450" y="0"/>
                    <a:pt x="19050" y="6395"/>
                    <a:pt x="19050" y="14288"/>
                  </a:cubicBezTo>
                  <a:lnTo>
                    <a:pt x="19050" y="19050"/>
                  </a:lnTo>
                  <a:lnTo>
                    <a:pt x="14288" y="19050"/>
                  </a:lnTo>
                  <a:cubicBezTo>
                    <a:pt x="6400" y="19050"/>
                    <a:pt x="0" y="25445"/>
                    <a:pt x="0" y="33338"/>
                  </a:cubicBezTo>
                  <a:cubicBezTo>
                    <a:pt x="0" y="41230"/>
                    <a:pt x="6400" y="47625"/>
                    <a:pt x="14288" y="47625"/>
                  </a:cubicBezTo>
                  <a:lnTo>
                    <a:pt x="19050" y="47625"/>
                  </a:lnTo>
                  <a:lnTo>
                    <a:pt x="19050" y="52388"/>
                  </a:lnTo>
                  <a:cubicBezTo>
                    <a:pt x="19050" y="60280"/>
                    <a:pt x="25450" y="66675"/>
                    <a:pt x="33338" y="66675"/>
                  </a:cubicBezTo>
                  <a:cubicBezTo>
                    <a:pt x="41225" y="66675"/>
                    <a:pt x="47625" y="60280"/>
                    <a:pt x="47625" y="52388"/>
                  </a:cubicBezTo>
                  <a:lnTo>
                    <a:pt x="47625" y="4762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6" name="Freeform: Shape 55">
              <a:extLst>
                <a:ext uri="{FF2B5EF4-FFF2-40B4-BE49-F238E27FC236}">
                  <a16:creationId xmlns:a16="http://schemas.microsoft.com/office/drawing/2014/main" id="{E27546E2-9CC6-400E-98AA-7751C445B26C}"/>
                </a:ext>
              </a:extLst>
            </p:cNvPr>
            <p:cNvSpPr/>
            <p:nvPr/>
          </p:nvSpPr>
          <p:spPr>
            <a:xfrm>
              <a:off x="4833936" y="2628899"/>
              <a:ext cx="66675" cy="66675"/>
            </a:xfrm>
            <a:custGeom>
              <a:avLst/>
              <a:gdLst>
                <a:gd name="connsiteX0" fmla="*/ 52388 w 66675"/>
                <a:gd name="connsiteY0" fmla="*/ 19050 h 66675"/>
                <a:gd name="connsiteX1" fmla="*/ 47625 w 66675"/>
                <a:gd name="connsiteY1" fmla="*/ 19050 h 66675"/>
                <a:gd name="connsiteX2" fmla="*/ 47625 w 66675"/>
                <a:gd name="connsiteY2" fmla="*/ 14288 h 66675"/>
                <a:gd name="connsiteX3" fmla="*/ 33338 w 66675"/>
                <a:gd name="connsiteY3" fmla="*/ 0 h 66675"/>
                <a:gd name="connsiteX4" fmla="*/ 19050 w 66675"/>
                <a:gd name="connsiteY4" fmla="*/ 14288 h 66675"/>
                <a:gd name="connsiteX5" fmla="*/ 19050 w 66675"/>
                <a:gd name="connsiteY5" fmla="*/ 19050 h 66675"/>
                <a:gd name="connsiteX6" fmla="*/ 14288 w 66675"/>
                <a:gd name="connsiteY6" fmla="*/ 19050 h 66675"/>
                <a:gd name="connsiteX7" fmla="*/ 0 w 66675"/>
                <a:gd name="connsiteY7" fmla="*/ 33338 h 66675"/>
                <a:gd name="connsiteX8" fmla="*/ 14288 w 66675"/>
                <a:gd name="connsiteY8" fmla="*/ 47625 h 66675"/>
                <a:gd name="connsiteX9" fmla="*/ 19050 w 66675"/>
                <a:gd name="connsiteY9" fmla="*/ 47625 h 66675"/>
                <a:gd name="connsiteX10" fmla="*/ 19050 w 66675"/>
                <a:gd name="connsiteY10" fmla="*/ 52388 h 66675"/>
                <a:gd name="connsiteX11" fmla="*/ 33338 w 66675"/>
                <a:gd name="connsiteY11" fmla="*/ 66675 h 66675"/>
                <a:gd name="connsiteX12" fmla="*/ 47625 w 66675"/>
                <a:gd name="connsiteY12" fmla="*/ 52388 h 66675"/>
                <a:gd name="connsiteX13" fmla="*/ 47625 w 66675"/>
                <a:gd name="connsiteY13" fmla="*/ 47625 h 66675"/>
                <a:gd name="connsiteX14" fmla="*/ 52388 w 66675"/>
                <a:gd name="connsiteY14" fmla="*/ 47625 h 66675"/>
                <a:gd name="connsiteX15" fmla="*/ 66675 w 66675"/>
                <a:gd name="connsiteY15" fmla="*/ 33338 h 66675"/>
                <a:gd name="connsiteX16" fmla="*/ 52388 w 66675"/>
                <a:gd name="connsiteY16" fmla="*/ 1905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66675">
                  <a:moveTo>
                    <a:pt x="52388" y="19050"/>
                  </a:moveTo>
                  <a:lnTo>
                    <a:pt x="47625" y="19050"/>
                  </a:lnTo>
                  <a:lnTo>
                    <a:pt x="47625" y="14288"/>
                  </a:lnTo>
                  <a:cubicBezTo>
                    <a:pt x="47625" y="6395"/>
                    <a:pt x="41225" y="0"/>
                    <a:pt x="33338" y="0"/>
                  </a:cubicBezTo>
                  <a:cubicBezTo>
                    <a:pt x="25450" y="0"/>
                    <a:pt x="19050" y="6395"/>
                    <a:pt x="19050" y="14288"/>
                  </a:cubicBezTo>
                  <a:lnTo>
                    <a:pt x="19050" y="19050"/>
                  </a:lnTo>
                  <a:lnTo>
                    <a:pt x="14288" y="19050"/>
                  </a:lnTo>
                  <a:cubicBezTo>
                    <a:pt x="6400" y="19050"/>
                    <a:pt x="0" y="25445"/>
                    <a:pt x="0" y="33338"/>
                  </a:cubicBezTo>
                  <a:cubicBezTo>
                    <a:pt x="0" y="41230"/>
                    <a:pt x="6400" y="47625"/>
                    <a:pt x="14288" y="47625"/>
                  </a:cubicBezTo>
                  <a:lnTo>
                    <a:pt x="19050" y="47625"/>
                  </a:lnTo>
                  <a:lnTo>
                    <a:pt x="19050" y="52388"/>
                  </a:lnTo>
                  <a:cubicBezTo>
                    <a:pt x="19050" y="60280"/>
                    <a:pt x="25450" y="66675"/>
                    <a:pt x="33338" y="66675"/>
                  </a:cubicBezTo>
                  <a:cubicBezTo>
                    <a:pt x="41225" y="66675"/>
                    <a:pt x="47625" y="60280"/>
                    <a:pt x="47625" y="52388"/>
                  </a:cubicBezTo>
                  <a:lnTo>
                    <a:pt x="47625" y="47625"/>
                  </a:lnTo>
                  <a:lnTo>
                    <a:pt x="52388" y="47625"/>
                  </a:lnTo>
                  <a:cubicBezTo>
                    <a:pt x="60275" y="47625"/>
                    <a:pt x="66675" y="41230"/>
                    <a:pt x="66675" y="33338"/>
                  </a:cubicBezTo>
                  <a:cubicBezTo>
                    <a:pt x="66675" y="25445"/>
                    <a:pt x="60275" y="19050"/>
                    <a:pt x="52388" y="1905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7" name="Freeform: Shape 56">
              <a:extLst>
                <a:ext uri="{FF2B5EF4-FFF2-40B4-BE49-F238E27FC236}">
                  <a16:creationId xmlns:a16="http://schemas.microsoft.com/office/drawing/2014/main" id="{E2CECEA8-C504-4798-B099-E69918CD2FE8}"/>
                </a:ext>
              </a:extLst>
            </p:cNvPr>
            <p:cNvSpPr/>
            <p:nvPr/>
          </p:nvSpPr>
          <p:spPr>
            <a:xfrm>
              <a:off x="4433886" y="2190749"/>
              <a:ext cx="66675" cy="66675"/>
            </a:xfrm>
            <a:custGeom>
              <a:avLst/>
              <a:gdLst>
                <a:gd name="connsiteX0" fmla="*/ 14288 w 66675"/>
                <a:gd name="connsiteY0" fmla="*/ 47625 h 66675"/>
                <a:gd name="connsiteX1" fmla="*/ 19050 w 66675"/>
                <a:gd name="connsiteY1" fmla="*/ 47625 h 66675"/>
                <a:gd name="connsiteX2" fmla="*/ 19050 w 66675"/>
                <a:gd name="connsiteY2" fmla="*/ 52388 h 66675"/>
                <a:gd name="connsiteX3" fmla="*/ 33338 w 66675"/>
                <a:gd name="connsiteY3" fmla="*/ 66675 h 66675"/>
                <a:gd name="connsiteX4" fmla="*/ 47625 w 66675"/>
                <a:gd name="connsiteY4" fmla="*/ 52388 h 66675"/>
                <a:gd name="connsiteX5" fmla="*/ 47625 w 66675"/>
                <a:gd name="connsiteY5" fmla="*/ 47625 h 66675"/>
                <a:gd name="connsiteX6" fmla="*/ 52388 w 66675"/>
                <a:gd name="connsiteY6" fmla="*/ 47625 h 66675"/>
                <a:gd name="connsiteX7" fmla="*/ 66675 w 66675"/>
                <a:gd name="connsiteY7" fmla="*/ 33338 h 66675"/>
                <a:gd name="connsiteX8" fmla="*/ 52388 w 66675"/>
                <a:gd name="connsiteY8" fmla="*/ 19050 h 66675"/>
                <a:gd name="connsiteX9" fmla="*/ 47625 w 66675"/>
                <a:gd name="connsiteY9" fmla="*/ 19050 h 66675"/>
                <a:gd name="connsiteX10" fmla="*/ 47625 w 66675"/>
                <a:gd name="connsiteY10" fmla="*/ 14288 h 66675"/>
                <a:gd name="connsiteX11" fmla="*/ 33338 w 66675"/>
                <a:gd name="connsiteY11" fmla="*/ 0 h 66675"/>
                <a:gd name="connsiteX12" fmla="*/ 19050 w 66675"/>
                <a:gd name="connsiteY12" fmla="*/ 14288 h 66675"/>
                <a:gd name="connsiteX13" fmla="*/ 19050 w 66675"/>
                <a:gd name="connsiteY13" fmla="*/ 19050 h 66675"/>
                <a:gd name="connsiteX14" fmla="*/ 14288 w 66675"/>
                <a:gd name="connsiteY14" fmla="*/ 19050 h 66675"/>
                <a:gd name="connsiteX15" fmla="*/ 0 w 66675"/>
                <a:gd name="connsiteY15" fmla="*/ 33338 h 66675"/>
                <a:gd name="connsiteX16" fmla="*/ 14288 w 66675"/>
                <a:gd name="connsiteY16" fmla="*/ 476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66675">
                  <a:moveTo>
                    <a:pt x="14288" y="47625"/>
                  </a:moveTo>
                  <a:lnTo>
                    <a:pt x="19050" y="47625"/>
                  </a:lnTo>
                  <a:lnTo>
                    <a:pt x="19050" y="52388"/>
                  </a:lnTo>
                  <a:cubicBezTo>
                    <a:pt x="19050" y="60280"/>
                    <a:pt x="25450" y="66675"/>
                    <a:pt x="33338" y="66675"/>
                  </a:cubicBezTo>
                  <a:cubicBezTo>
                    <a:pt x="41225" y="66675"/>
                    <a:pt x="47625" y="60280"/>
                    <a:pt x="47625" y="52388"/>
                  </a:cubicBezTo>
                  <a:lnTo>
                    <a:pt x="47625" y="47625"/>
                  </a:lnTo>
                  <a:lnTo>
                    <a:pt x="52388" y="47625"/>
                  </a:lnTo>
                  <a:cubicBezTo>
                    <a:pt x="60275" y="47625"/>
                    <a:pt x="66675" y="41230"/>
                    <a:pt x="66675" y="33338"/>
                  </a:cubicBezTo>
                  <a:cubicBezTo>
                    <a:pt x="66675" y="25445"/>
                    <a:pt x="60275" y="19050"/>
                    <a:pt x="52388" y="19050"/>
                  </a:cubicBezTo>
                  <a:lnTo>
                    <a:pt x="47625" y="19050"/>
                  </a:lnTo>
                  <a:lnTo>
                    <a:pt x="47625" y="14288"/>
                  </a:lnTo>
                  <a:cubicBezTo>
                    <a:pt x="47625" y="6395"/>
                    <a:pt x="41225" y="0"/>
                    <a:pt x="33338" y="0"/>
                  </a:cubicBezTo>
                  <a:cubicBezTo>
                    <a:pt x="25450" y="0"/>
                    <a:pt x="19050" y="6395"/>
                    <a:pt x="19050" y="14288"/>
                  </a:cubicBezTo>
                  <a:lnTo>
                    <a:pt x="19050" y="19050"/>
                  </a:lnTo>
                  <a:lnTo>
                    <a:pt x="14288" y="19050"/>
                  </a:lnTo>
                  <a:cubicBezTo>
                    <a:pt x="6400" y="19050"/>
                    <a:pt x="0" y="25445"/>
                    <a:pt x="0" y="33338"/>
                  </a:cubicBezTo>
                  <a:cubicBezTo>
                    <a:pt x="0" y="41230"/>
                    <a:pt x="6400" y="47625"/>
                    <a:pt x="14288" y="47625"/>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8" name="Freeform: Shape 57">
              <a:extLst>
                <a:ext uri="{FF2B5EF4-FFF2-40B4-BE49-F238E27FC236}">
                  <a16:creationId xmlns:a16="http://schemas.microsoft.com/office/drawing/2014/main" id="{80737668-6D5D-4C74-BE6C-E57435CADBF3}"/>
                </a:ext>
              </a:extLst>
            </p:cNvPr>
            <p:cNvSpPr/>
            <p:nvPr/>
          </p:nvSpPr>
          <p:spPr>
            <a:xfrm>
              <a:off x="4233861" y="2143124"/>
              <a:ext cx="66675" cy="66675"/>
            </a:xfrm>
            <a:custGeom>
              <a:avLst/>
              <a:gdLst>
                <a:gd name="connsiteX0" fmla="*/ 14288 w 66675"/>
                <a:gd name="connsiteY0" fmla="*/ 47625 h 66675"/>
                <a:gd name="connsiteX1" fmla="*/ 19050 w 66675"/>
                <a:gd name="connsiteY1" fmla="*/ 47625 h 66675"/>
                <a:gd name="connsiteX2" fmla="*/ 19050 w 66675"/>
                <a:gd name="connsiteY2" fmla="*/ 52388 h 66675"/>
                <a:gd name="connsiteX3" fmla="*/ 33338 w 66675"/>
                <a:gd name="connsiteY3" fmla="*/ 66675 h 66675"/>
                <a:gd name="connsiteX4" fmla="*/ 47625 w 66675"/>
                <a:gd name="connsiteY4" fmla="*/ 52388 h 66675"/>
                <a:gd name="connsiteX5" fmla="*/ 47625 w 66675"/>
                <a:gd name="connsiteY5" fmla="*/ 47625 h 66675"/>
                <a:gd name="connsiteX6" fmla="*/ 52388 w 66675"/>
                <a:gd name="connsiteY6" fmla="*/ 47625 h 66675"/>
                <a:gd name="connsiteX7" fmla="*/ 66675 w 66675"/>
                <a:gd name="connsiteY7" fmla="*/ 33338 h 66675"/>
                <a:gd name="connsiteX8" fmla="*/ 52388 w 66675"/>
                <a:gd name="connsiteY8" fmla="*/ 19050 h 66675"/>
                <a:gd name="connsiteX9" fmla="*/ 47625 w 66675"/>
                <a:gd name="connsiteY9" fmla="*/ 19050 h 66675"/>
                <a:gd name="connsiteX10" fmla="*/ 47625 w 66675"/>
                <a:gd name="connsiteY10" fmla="*/ 14288 h 66675"/>
                <a:gd name="connsiteX11" fmla="*/ 33338 w 66675"/>
                <a:gd name="connsiteY11" fmla="*/ 0 h 66675"/>
                <a:gd name="connsiteX12" fmla="*/ 19050 w 66675"/>
                <a:gd name="connsiteY12" fmla="*/ 14288 h 66675"/>
                <a:gd name="connsiteX13" fmla="*/ 19050 w 66675"/>
                <a:gd name="connsiteY13" fmla="*/ 19050 h 66675"/>
                <a:gd name="connsiteX14" fmla="*/ 14288 w 66675"/>
                <a:gd name="connsiteY14" fmla="*/ 19050 h 66675"/>
                <a:gd name="connsiteX15" fmla="*/ 0 w 66675"/>
                <a:gd name="connsiteY15" fmla="*/ 33338 h 66675"/>
                <a:gd name="connsiteX16" fmla="*/ 14288 w 66675"/>
                <a:gd name="connsiteY16" fmla="*/ 476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66675">
                  <a:moveTo>
                    <a:pt x="14288" y="47625"/>
                  </a:moveTo>
                  <a:lnTo>
                    <a:pt x="19050" y="47625"/>
                  </a:lnTo>
                  <a:lnTo>
                    <a:pt x="19050" y="52388"/>
                  </a:lnTo>
                  <a:cubicBezTo>
                    <a:pt x="19050" y="60280"/>
                    <a:pt x="25450" y="66675"/>
                    <a:pt x="33338" y="66675"/>
                  </a:cubicBezTo>
                  <a:cubicBezTo>
                    <a:pt x="41225" y="66675"/>
                    <a:pt x="47625" y="60280"/>
                    <a:pt x="47625" y="52388"/>
                  </a:cubicBezTo>
                  <a:lnTo>
                    <a:pt x="47625" y="47625"/>
                  </a:lnTo>
                  <a:lnTo>
                    <a:pt x="52388" y="47625"/>
                  </a:lnTo>
                  <a:cubicBezTo>
                    <a:pt x="60275" y="47625"/>
                    <a:pt x="66675" y="41230"/>
                    <a:pt x="66675" y="33338"/>
                  </a:cubicBezTo>
                  <a:cubicBezTo>
                    <a:pt x="66675" y="25445"/>
                    <a:pt x="60275" y="19050"/>
                    <a:pt x="52388" y="19050"/>
                  </a:cubicBezTo>
                  <a:lnTo>
                    <a:pt x="47625" y="19050"/>
                  </a:lnTo>
                  <a:lnTo>
                    <a:pt x="47625" y="14288"/>
                  </a:lnTo>
                  <a:cubicBezTo>
                    <a:pt x="47625" y="6395"/>
                    <a:pt x="41225" y="0"/>
                    <a:pt x="33338" y="0"/>
                  </a:cubicBezTo>
                  <a:cubicBezTo>
                    <a:pt x="25450" y="0"/>
                    <a:pt x="19050" y="6395"/>
                    <a:pt x="19050" y="14288"/>
                  </a:cubicBezTo>
                  <a:lnTo>
                    <a:pt x="19050" y="19050"/>
                  </a:lnTo>
                  <a:lnTo>
                    <a:pt x="14288" y="19050"/>
                  </a:lnTo>
                  <a:cubicBezTo>
                    <a:pt x="6400" y="19050"/>
                    <a:pt x="0" y="25445"/>
                    <a:pt x="0" y="33338"/>
                  </a:cubicBezTo>
                  <a:cubicBezTo>
                    <a:pt x="0" y="41230"/>
                    <a:pt x="6400" y="47625"/>
                    <a:pt x="14288" y="47625"/>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9" name="Freeform: Shape 58">
              <a:extLst>
                <a:ext uri="{FF2B5EF4-FFF2-40B4-BE49-F238E27FC236}">
                  <a16:creationId xmlns:a16="http://schemas.microsoft.com/office/drawing/2014/main" id="{B8779558-8324-4225-AFEA-406EA64AC464}"/>
                </a:ext>
              </a:extLst>
            </p:cNvPr>
            <p:cNvSpPr/>
            <p:nvPr/>
          </p:nvSpPr>
          <p:spPr>
            <a:xfrm>
              <a:off x="4710111" y="2581274"/>
              <a:ext cx="85725" cy="85725"/>
            </a:xfrm>
            <a:custGeom>
              <a:avLst/>
              <a:gdLst>
                <a:gd name="connsiteX0" fmla="*/ 42863 w 85725"/>
                <a:gd name="connsiteY0" fmla="*/ 0 h 85725"/>
                <a:gd name="connsiteX1" fmla="*/ 0 w 85725"/>
                <a:gd name="connsiteY1" fmla="*/ 42863 h 85725"/>
                <a:gd name="connsiteX2" fmla="*/ 42863 w 85725"/>
                <a:gd name="connsiteY2" fmla="*/ 85725 h 85725"/>
                <a:gd name="connsiteX3" fmla="*/ 85725 w 85725"/>
                <a:gd name="connsiteY3" fmla="*/ 42863 h 85725"/>
                <a:gd name="connsiteX4" fmla="*/ 42863 w 85725"/>
                <a:gd name="connsiteY4" fmla="*/ 0 h 85725"/>
                <a:gd name="connsiteX5" fmla="*/ 42863 w 85725"/>
                <a:gd name="connsiteY5" fmla="*/ 57150 h 85725"/>
                <a:gd name="connsiteX6" fmla="*/ 28575 w 85725"/>
                <a:gd name="connsiteY6" fmla="*/ 42863 h 85725"/>
                <a:gd name="connsiteX7" fmla="*/ 42863 w 85725"/>
                <a:gd name="connsiteY7" fmla="*/ 28575 h 85725"/>
                <a:gd name="connsiteX8" fmla="*/ 57150 w 85725"/>
                <a:gd name="connsiteY8" fmla="*/ 42863 h 85725"/>
                <a:gd name="connsiteX9" fmla="*/ 42863 w 85725"/>
                <a:gd name="connsiteY9" fmla="*/ 5715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2863" y="0"/>
                  </a:moveTo>
                  <a:cubicBezTo>
                    <a:pt x="19227" y="0"/>
                    <a:pt x="0" y="19227"/>
                    <a:pt x="0" y="42863"/>
                  </a:cubicBezTo>
                  <a:cubicBezTo>
                    <a:pt x="0" y="66498"/>
                    <a:pt x="19227" y="85725"/>
                    <a:pt x="42863" y="85725"/>
                  </a:cubicBezTo>
                  <a:cubicBezTo>
                    <a:pt x="66498" y="85725"/>
                    <a:pt x="85725" y="66498"/>
                    <a:pt x="85725" y="42863"/>
                  </a:cubicBezTo>
                  <a:cubicBezTo>
                    <a:pt x="85725" y="19227"/>
                    <a:pt x="66498" y="0"/>
                    <a:pt x="42863" y="0"/>
                  </a:cubicBezTo>
                  <a:close/>
                  <a:moveTo>
                    <a:pt x="42863" y="57150"/>
                  </a:moveTo>
                  <a:cubicBezTo>
                    <a:pt x="34984" y="57150"/>
                    <a:pt x="28575" y="50741"/>
                    <a:pt x="28575" y="42863"/>
                  </a:cubicBezTo>
                  <a:cubicBezTo>
                    <a:pt x="28575" y="34984"/>
                    <a:pt x="34984" y="28575"/>
                    <a:pt x="42863" y="28575"/>
                  </a:cubicBezTo>
                  <a:cubicBezTo>
                    <a:pt x="50741" y="28575"/>
                    <a:pt x="57150" y="34984"/>
                    <a:pt x="57150" y="42863"/>
                  </a:cubicBezTo>
                  <a:cubicBezTo>
                    <a:pt x="57150" y="50741"/>
                    <a:pt x="50741" y="57150"/>
                    <a:pt x="42863" y="5715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60" name="Freeform: Shape 59">
              <a:extLst>
                <a:ext uri="{FF2B5EF4-FFF2-40B4-BE49-F238E27FC236}">
                  <a16:creationId xmlns:a16="http://schemas.microsoft.com/office/drawing/2014/main" id="{DC719DF7-66EE-41AD-9939-A985B70306C3}"/>
                </a:ext>
              </a:extLst>
            </p:cNvPr>
            <p:cNvSpPr/>
            <p:nvPr/>
          </p:nvSpPr>
          <p:spPr>
            <a:xfrm>
              <a:off x="4281486" y="2276474"/>
              <a:ext cx="85725" cy="85725"/>
            </a:xfrm>
            <a:custGeom>
              <a:avLst/>
              <a:gdLst>
                <a:gd name="connsiteX0" fmla="*/ 0 w 85725"/>
                <a:gd name="connsiteY0" fmla="*/ 42863 h 85725"/>
                <a:gd name="connsiteX1" fmla="*/ 42863 w 85725"/>
                <a:gd name="connsiteY1" fmla="*/ 85725 h 85725"/>
                <a:gd name="connsiteX2" fmla="*/ 85725 w 85725"/>
                <a:gd name="connsiteY2" fmla="*/ 42863 h 85725"/>
                <a:gd name="connsiteX3" fmla="*/ 42863 w 85725"/>
                <a:gd name="connsiteY3" fmla="*/ 0 h 85725"/>
                <a:gd name="connsiteX4" fmla="*/ 0 w 85725"/>
                <a:gd name="connsiteY4" fmla="*/ 42863 h 85725"/>
                <a:gd name="connsiteX5" fmla="*/ 42863 w 85725"/>
                <a:gd name="connsiteY5" fmla="*/ 28575 h 85725"/>
                <a:gd name="connsiteX6" fmla="*/ 57150 w 85725"/>
                <a:gd name="connsiteY6" fmla="*/ 42863 h 85725"/>
                <a:gd name="connsiteX7" fmla="*/ 42863 w 85725"/>
                <a:gd name="connsiteY7" fmla="*/ 57150 h 85725"/>
                <a:gd name="connsiteX8" fmla="*/ 28575 w 85725"/>
                <a:gd name="connsiteY8" fmla="*/ 42863 h 85725"/>
                <a:gd name="connsiteX9" fmla="*/ 42863 w 85725"/>
                <a:gd name="connsiteY9" fmla="*/ 2857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0" y="42863"/>
                  </a:moveTo>
                  <a:cubicBezTo>
                    <a:pt x="0" y="66498"/>
                    <a:pt x="19227" y="85725"/>
                    <a:pt x="42863" y="85725"/>
                  </a:cubicBezTo>
                  <a:cubicBezTo>
                    <a:pt x="66498" y="85725"/>
                    <a:pt x="85725" y="66498"/>
                    <a:pt x="85725" y="42863"/>
                  </a:cubicBezTo>
                  <a:cubicBezTo>
                    <a:pt x="85725" y="19227"/>
                    <a:pt x="66498" y="0"/>
                    <a:pt x="42863" y="0"/>
                  </a:cubicBezTo>
                  <a:cubicBezTo>
                    <a:pt x="19227" y="0"/>
                    <a:pt x="0" y="19227"/>
                    <a:pt x="0" y="42863"/>
                  </a:cubicBezTo>
                  <a:close/>
                  <a:moveTo>
                    <a:pt x="42863" y="28575"/>
                  </a:moveTo>
                  <a:cubicBezTo>
                    <a:pt x="50741" y="28575"/>
                    <a:pt x="57150" y="34984"/>
                    <a:pt x="57150" y="42863"/>
                  </a:cubicBezTo>
                  <a:cubicBezTo>
                    <a:pt x="57150" y="50741"/>
                    <a:pt x="50741" y="57150"/>
                    <a:pt x="42863" y="57150"/>
                  </a:cubicBezTo>
                  <a:cubicBezTo>
                    <a:pt x="34984" y="57150"/>
                    <a:pt x="28575" y="50741"/>
                    <a:pt x="28575" y="42863"/>
                  </a:cubicBezTo>
                  <a:cubicBezTo>
                    <a:pt x="28575" y="34984"/>
                    <a:pt x="34984" y="28575"/>
                    <a:pt x="42863" y="28575"/>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grpSp>
      <p:grpSp>
        <p:nvGrpSpPr>
          <p:cNvPr id="71" name="Group 70">
            <a:extLst>
              <a:ext uri="{FF2B5EF4-FFF2-40B4-BE49-F238E27FC236}">
                <a16:creationId xmlns:a16="http://schemas.microsoft.com/office/drawing/2014/main" id="{9F3A150A-BB7A-4D64-A8D4-AB3919034589}"/>
              </a:ext>
            </a:extLst>
          </p:cNvPr>
          <p:cNvGrpSpPr/>
          <p:nvPr/>
        </p:nvGrpSpPr>
        <p:grpSpPr>
          <a:xfrm>
            <a:off x="3585253" y="2299294"/>
            <a:ext cx="614791" cy="614791"/>
            <a:chOff x="4276725" y="2200275"/>
            <a:chExt cx="590550" cy="590550"/>
          </a:xfrm>
          <a:solidFill>
            <a:srgbClr val="BACC0B"/>
          </a:solidFill>
        </p:grpSpPr>
        <p:sp>
          <p:nvSpPr>
            <p:cNvPr id="65" name="Freeform: Shape 64">
              <a:extLst>
                <a:ext uri="{FF2B5EF4-FFF2-40B4-BE49-F238E27FC236}">
                  <a16:creationId xmlns:a16="http://schemas.microsoft.com/office/drawing/2014/main" id="{9608A35F-BCA8-4E46-8DB7-C1BF34ECBEB8}"/>
                </a:ext>
              </a:extLst>
            </p:cNvPr>
            <p:cNvSpPr/>
            <p:nvPr/>
          </p:nvSpPr>
          <p:spPr>
            <a:xfrm>
              <a:off x="4276725" y="2200275"/>
              <a:ext cx="590550" cy="590550"/>
            </a:xfrm>
            <a:custGeom>
              <a:avLst/>
              <a:gdLst>
                <a:gd name="connsiteX0" fmla="*/ 581025 w 590550"/>
                <a:gd name="connsiteY0" fmla="*/ 238125 h 590550"/>
                <a:gd name="connsiteX1" fmla="*/ 546030 w 590550"/>
                <a:gd name="connsiteY1" fmla="*/ 238125 h 590550"/>
                <a:gd name="connsiteX2" fmla="*/ 512750 w 590550"/>
                <a:gd name="connsiteY2" fmla="*/ 157944 h 590550"/>
                <a:gd name="connsiteX3" fmla="*/ 540134 w 590550"/>
                <a:gd name="connsiteY3" fmla="*/ 130559 h 590550"/>
                <a:gd name="connsiteX4" fmla="*/ 540134 w 590550"/>
                <a:gd name="connsiteY4" fmla="*/ 117091 h 590550"/>
                <a:gd name="connsiteX5" fmla="*/ 473459 w 590550"/>
                <a:gd name="connsiteY5" fmla="*/ 50416 h 590550"/>
                <a:gd name="connsiteX6" fmla="*/ 459991 w 590550"/>
                <a:gd name="connsiteY6" fmla="*/ 50416 h 590550"/>
                <a:gd name="connsiteX7" fmla="*/ 432606 w 590550"/>
                <a:gd name="connsiteY7" fmla="*/ 77800 h 590550"/>
                <a:gd name="connsiteX8" fmla="*/ 352425 w 590550"/>
                <a:gd name="connsiteY8" fmla="*/ 44520 h 590550"/>
                <a:gd name="connsiteX9" fmla="*/ 352425 w 590550"/>
                <a:gd name="connsiteY9" fmla="*/ 9525 h 590550"/>
                <a:gd name="connsiteX10" fmla="*/ 342900 w 590550"/>
                <a:gd name="connsiteY10" fmla="*/ 0 h 590550"/>
                <a:gd name="connsiteX11" fmla="*/ 247650 w 590550"/>
                <a:gd name="connsiteY11" fmla="*/ 0 h 590550"/>
                <a:gd name="connsiteX12" fmla="*/ 238125 w 590550"/>
                <a:gd name="connsiteY12" fmla="*/ 9525 h 590550"/>
                <a:gd name="connsiteX13" fmla="*/ 238125 w 590550"/>
                <a:gd name="connsiteY13" fmla="*/ 44520 h 590550"/>
                <a:gd name="connsiteX14" fmla="*/ 157944 w 590550"/>
                <a:gd name="connsiteY14" fmla="*/ 77800 h 590550"/>
                <a:gd name="connsiteX15" fmla="*/ 130559 w 590550"/>
                <a:gd name="connsiteY15" fmla="*/ 50416 h 590550"/>
                <a:gd name="connsiteX16" fmla="*/ 117091 w 590550"/>
                <a:gd name="connsiteY16" fmla="*/ 50416 h 590550"/>
                <a:gd name="connsiteX17" fmla="*/ 50416 w 590550"/>
                <a:gd name="connsiteY17" fmla="*/ 117091 h 590550"/>
                <a:gd name="connsiteX18" fmla="*/ 50416 w 590550"/>
                <a:gd name="connsiteY18" fmla="*/ 130559 h 590550"/>
                <a:gd name="connsiteX19" fmla="*/ 77800 w 590550"/>
                <a:gd name="connsiteY19" fmla="*/ 157944 h 590550"/>
                <a:gd name="connsiteX20" fmla="*/ 44520 w 590550"/>
                <a:gd name="connsiteY20" fmla="*/ 238125 h 590550"/>
                <a:gd name="connsiteX21" fmla="*/ 9525 w 590550"/>
                <a:gd name="connsiteY21" fmla="*/ 238125 h 590550"/>
                <a:gd name="connsiteX22" fmla="*/ 0 w 590550"/>
                <a:gd name="connsiteY22" fmla="*/ 247650 h 590550"/>
                <a:gd name="connsiteX23" fmla="*/ 0 w 590550"/>
                <a:gd name="connsiteY23" fmla="*/ 342900 h 590550"/>
                <a:gd name="connsiteX24" fmla="*/ 9525 w 590550"/>
                <a:gd name="connsiteY24" fmla="*/ 352425 h 590550"/>
                <a:gd name="connsiteX25" fmla="*/ 44520 w 590550"/>
                <a:gd name="connsiteY25" fmla="*/ 352425 h 590550"/>
                <a:gd name="connsiteX26" fmla="*/ 77800 w 590550"/>
                <a:gd name="connsiteY26" fmla="*/ 432606 h 590550"/>
                <a:gd name="connsiteX27" fmla="*/ 50416 w 590550"/>
                <a:gd name="connsiteY27" fmla="*/ 459991 h 590550"/>
                <a:gd name="connsiteX28" fmla="*/ 50416 w 590550"/>
                <a:gd name="connsiteY28" fmla="*/ 473459 h 590550"/>
                <a:gd name="connsiteX29" fmla="*/ 117091 w 590550"/>
                <a:gd name="connsiteY29" fmla="*/ 540134 h 590550"/>
                <a:gd name="connsiteX30" fmla="*/ 130559 w 590550"/>
                <a:gd name="connsiteY30" fmla="*/ 540134 h 590550"/>
                <a:gd name="connsiteX31" fmla="*/ 157944 w 590550"/>
                <a:gd name="connsiteY31" fmla="*/ 512750 h 590550"/>
                <a:gd name="connsiteX32" fmla="*/ 238125 w 590550"/>
                <a:gd name="connsiteY32" fmla="*/ 546030 h 590550"/>
                <a:gd name="connsiteX33" fmla="*/ 238125 w 590550"/>
                <a:gd name="connsiteY33" fmla="*/ 581025 h 590550"/>
                <a:gd name="connsiteX34" fmla="*/ 247650 w 590550"/>
                <a:gd name="connsiteY34" fmla="*/ 590550 h 590550"/>
                <a:gd name="connsiteX35" fmla="*/ 342900 w 590550"/>
                <a:gd name="connsiteY35" fmla="*/ 590550 h 590550"/>
                <a:gd name="connsiteX36" fmla="*/ 352425 w 590550"/>
                <a:gd name="connsiteY36" fmla="*/ 581025 h 590550"/>
                <a:gd name="connsiteX37" fmla="*/ 352425 w 590550"/>
                <a:gd name="connsiteY37" fmla="*/ 546030 h 590550"/>
                <a:gd name="connsiteX38" fmla="*/ 432606 w 590550"/>
                <a:gd name="connsiteY38" fmla="*/ 512750 h 590550"/>
                <a:gd name="connsiteX39" fmla="*/ 459991 w 590550"/>
                <a:gd name="connsiteY39" fmla="*/ 540134 h 590550"/>
                <a:gd name="connsiteX40" fmla="*/ 473459 w 590550"/>
                <a:gd name="connsiteY40" fmla="*/ 540134 h 590550"/>
                <a:gd name="connsiteX41" fmla="*/ 540134 w 590550"/>
                <a:gd name="connsiteY41" fmla="*/ 473459 h 590550"/>
                <a:gd name="connsiteX42" fmla="*/ 540134 w 590550"/>
                <a:gd name="connsiteY42" fmla="*/ 459991 h 590550"/>
                <a:gd name="connsiteX43" fmla="*/ 512750 w 590550"/>
                <a:gd name="connsiteY43" fmla="*/ 432606 h 590550"/>
                <a:gd name="connsiteX44" fmla="*/ 546030 w 590550"/>
                <a:gd name="connsiteY44" fmla="*/ 352425 h 590550"/>
                <a:gd name="connsiteX45" fmla="*/ 581025 w 590550"/>
                <a:gd name="connsiteY45" fmla="*/ 352425 h 590550"/>
                <a:gd name="connsiteX46" fmla="*/ 590550 w 590550"/>
                <a:gd name="connsiteY46" fmla="*/ 342900 h 590550"/>
                <a:gd name="connsiteX47" fmla="*/ 590550 w 590550"/>
                <a:gd name="connsiteY47" fmla="*/ 247650 h 590550"/>
                <a:gd name="connsiteX48" fmla="*/ 581025 w 590550"/>
                <a:gd name="connsiteY48" fmla="*/ 238125 h 590550"/>
                <a:gd name="connsiteX49" fmla="*/ 571500 w 590550"/>
                <a:gd name="connsiteY49" fmla="*/ 333375 h 590550"/>
                <a:gd name="connsiteX50" fmla="*/ 538305 w 590550"/>
                <a:gd name="connsiteY50" fmla="*/ 333375 h 590550"/>
                <a:gd name="connsiteX51" fmla="*/ 528952 w 590550"/>
                <a:gd name="connsiteY51" fmla="*/ 341081 h 590550"/>
                <a:gd name="connsiteX52" fmla="*/ 492652 w 590550"/>
                <a:gd name="connsiteY52" fmla="*/ 428530 h 590550"/>
                <a:gd name="connsiteX53" fmla="*/ 493805 w 590550"/>
                <a:gd name="connsiteY53" fmla="*/ 440598 h 590550"/>
                <a:gd name="connsiteX54" fmla="*/ 519932 w 590550"/>
                <a:gd name="connsiteY54" fmla="*/ 466725 h 590550"/>
                <a:gd name="connsiteX55" fmla="*/ 466725 w 590550"/>
                <a:gd name="connsiteY55" fmla="*/ 519932 h 590550"/>
                <a:gd name="connsiteX56" fmla="*/ 440598 w 590550"/>
                <a:gd name="connsiteY56" fmla="*/ 493805 h 590550"/>
                <a:gd name="connsiteX57" fmla="*/ 428530 w 590550"/>
                <a:gd name="connsiteY57" fmla="*/ 492652 h 590550"/>
                <a:gd name="connsiteX58" fmla="*/ 341081 w 590550"/>
                <a:gd name="connsiteY58" fmla="*/ 528952 h 590550"/>
                <a:gd name="connsiteX59" fmla="*/ 333375 w 590550"/>
                <a:gd name="connsiteY59" fmla="*/ 538305 h 590550"/>
                <a:gd name="connsiteX60" fmla="*/ 333375 w 590550"/>
                <a:gd name="connsiteY60" fmla="*/ 571500 h 590550"/>
                <a:gd name="connsiteX61" fmla="*/ 257175 w 590550"/>
                <a:gd name="connsiteY61" fmla="*/ 571500 h 590550"/>
                <a:gd name="connsiteX62" fmla="*/ 257175 w 590550"/>
                <a:gd name="connsiteY62" fmla="*/ 538305 h 590550"/>
                <a:gd name="connsiteX63" fmla="*/ 249469 w 590550"/>
                <a:gd name="connsiteY63" fmla="*/ 528952 h 590550"/>
                <a:gd name="connsiteX64" fmla="*/ 162020 w 590550"/>
                <a:gd name="connsiteY64" fmla="*/ 492652 h 590550"/>
                <a:gd name="connsiteX65" fmla="*/ 149952 w 590550"/>
                <a:gd name="connsiteY65" fmla="*/ 493805 h 590550"/>
                <a:gd name="connsiteX66" fmla="*/ 123825 w 590550"/>
                <a:gd name="connsiteY66" fmla="*/ 519932 h 590550"/>
                <a:gd name="connsiteX67" fmla="*/ 70618 w 590550"/>
                <a:gd name="connsiteY67" fmla="*/ 466725 h 590550"/>
                <a:gd name="connsiteX68" fmla="*/ 96745 w 590550"/>
                <a:gd name="connsiteY68" fmla="*/ 440598 h 590550"/>
                <a:gd name="connsiteX69" fmla="*/ 97898 w 590550"/>
                <a:gd name="connsiteY69" fmla="*/ 428530 h 590550"/>
                <a:gd name="connsiteX70" fmla="*/ 61598 w 590550"/>
                <a:gd name="connsiteY70" fmla="*/ 341081 h 590550"/>
                <a:gd name="connsiteX71" fmla="*/ 52245 w 590550"/>
                <a:gd name="connsiteY71" fmla="*/ 333375 h 590550"/>
                <a:gd name="connsiteX72" fmla="*/ 19050 w 590550"/>
                <a:gd name="connsiteY72" fmla="*/ 333375 h 590550"/>
                <a:gd name="connsiteX73" fmla="*/ 19050 w 590550"/>
                <a:gd name="connsiteY73" fmla="*/ 257175 h 590550"/>
                <a:gd name="connsiteX74" fmla="*/ 52245 w 590550"/>
                <a:gd name="connsiteY74" fmla="*/ 257175 h 590550"/>
                <a:gd name="connsiteX75" fmla="*/ 61598 w 590550"/>
                <a:gd name="connsiteY75" fmla="*/ 249469 h 590550"/>
                <a:gd name="connsiteX76" fmla="*/ 97898 w 590550"/>
                <a:gd name="connsiteY76" fmla="*/ 162020 h 590550"/>
                <a:gd name="connsiteX77" fmla="*/ 96745 w 590550"/>
                <a:gd name="connsiteY77" fmla="*/ 149952 h 590550"/>
                <a:gd name="connsiteX78" fmla="*/ 70618 w 590550"/>
                <a:gd name="connsiteY78" fmla="*/ 123825 h 590550"/>
                <a:gd name="connsiteX79" fmla="*/ 123825 w 590550"/>
                <a:gd name="connsiteY79" fmla="*/ 70618 h 590550"/>
                <a:gd name="connsiteX80" fmla="*/ 149952 w 590550"/>
                <a:gd name="connsiteY80" fmla="*/ 96745 h 590550"/>
                <a:gd name="connsiteX81" fmla="*/ 162020 w 590550"/>
                <a:gd name="connsiteY81" fmla="*/ 97898 h 590550"/>
                <a:gd name="connsiteX82" fmla="*/ 249469 w 590550"/>
                <a:gd name="connsiteY82" fmla="*/ 61598 h 590550"/>
                <a:gd name="connsiteX83" fmla="*/ 257175 w 590550"/>
                <a:gd name="connsiteY83" fmla="*/ 52245 h 590550"/>
                <a:gd name="connsiteX84" fmla="*/ 257175 w 590550"/>
                <a:gd name="connsiteY84" fmla="*/ 19050 h 590550"/>
                <a:gd name="connsiteX85" fmla="*/ 333375 w 590550"/>
                <a:gd name="connsiteY85" fmla="*/ 19050 h 590550"/>
                <a:gd name="connsiteX86" fmla="*/ 333375 w 590550"/>
                <a:gd name="connsiteY86" fmla="*/ 52245 h 590550"/>
                <a:gd name="connsiteX87" fmla="*/ 341081 w 590550"/>
                <a:gd name="connsiteY87" fmla="*/ 61598 h 590550"/>
                <a:gd name="connsiteX88" fmla="*/ 428530 w 590550"/>
                <a:gd name="connsiteY88" fmla="*/ 97898 h 590550"/>
                <a:gd name="connsiteX89" fmla="*/ 440598 w 590550"/>
                <a:gd name="connsiteY89" fmla="*/ 96745 h 590550"/>
                <a:gd name="connsiteX90" fmla="*/ 466725 w 590550"/>
                <a:gd name="connsiteY90" fmla="*/ 70618 h 590550"/>
                <a:gd name="connsiteX91" fmla="*/ 519932 w 590550"/>
                <a:gd name="connsiteY91" fmla="*/ 123825 h 590550"/>
                <a:gd name="connsiteX92" fmla="*/ 493805 w 590550"/>
                <a:gd name="connsiteY92" fmla="*/ 149952 h 590550"/>
                <a:gd name="connsiteX93" fmla="*/ 492652 w 590550"/>
                <a:gd name="connsiteY93" fmla="*/ 162020 h 590550"/>
                <a:gd name="connsiteX94" fmla="*/ 528952 w 590550"/>
                <a:gd name="connsiteY94" fmla="*/ 249469 h 590550"/>
                <a:gd name="connsiteX95" fmla="*/ 538305 w 590550"/>
                <a:gd name="connsiteY95" fmla="*/ 257175 h 590550"/>
                <a:gd name="connsiteX96" fmla="*/ 571500 w 590550"/>
                <a:gd name="connsiteY96" fmla="*/ 2571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90550" h="590550">
                  <a:moveTo>
                    <a:pt x="581025" y="238125"/>
                  </a:moveTo>
                  <a:lnTo>
                    <a:pt x="546030" y="238125"/>
                  </a:lnTo>
                  <a:cubicBezTo>
                    <a:pt x="539614" y="209688"/>
                    <a:pt x="528357" y="182566"/>
                    <a:pt x="512750" y="157944"/>
                  </a:cubicBezTo>
                  <a:lnTo>
                    <a:pt x="540134" y="130559"/>
                  </a:lnTo>
                  <a:cubicBezTo>
                    <a:pt x="543853" y="126840"/>
                    <a:pt x="543853" y="120810"/>
                    <a:pt x="540134" y="117091"/>
                  </a:cubicBezTo>
                  <a:lnTo>
                    <a:pt x="473459" y="50416"/>
                  </a:lnTo>
                  <a:cubicBezTo>
                    <a:pt x="469740" y="46697"/>
                    <a:pt x="463710" y="46697"/>
                    <a:pt x="459991" y="50416"/>
                  </a:cubicBezTo>
                  <a:lnTo>
                    <a:pt x="432606" y="77800"/>
                  </a:lnTo>
                  <a:cubicBezTo>
                    <a:pt x="407984" y="62193"/>
                    <a:pt x="380862" y="50936"/>
                    <a:pt x="352425" y="44520"/>
                  </a:cubicBezTo>
                  <a:lnTo>
                    <a:pt x="352425" y="9525"/>
                  </a:lnTo>
                  <a:cubicBezTo>
                    <a:pt x="352425" y="4264"/>
                    <a:pt x="348161" y="0"/>
                    <a:pt x="342900" y="0"/>
                  </a:cubicBezTo>
                  <a:lnTo>
                    <a:pt x="247650" y="0"/>
                  </a:lnTo>
                  <a:cubicBezTo>
                    <a:pt x="242390" y="0"/>
                    <a:pt x="238125" y="4264"/>
                    <a:pt x="238125" y="9525"/>
                  </a:cubicBezTo>
                  <a:lnTo>
                    <a:pt x="238125" y="44520"/>
                  </a:lnTo>
                  <a:cubicBezTo>
                    <a:pt x="209688" y="50936"/>
                    <a:pt x="182566" y="62193"/>
                    <a:pt x="157944" y="77800"/>
                  </a:cubicBezTo>
                  <a:lnTo>
                    <a:pt x="130559" y="50416"/>
                  </a:lnTo>
                  <a:cubicBezTo>
                    <a:pt x="126840" y="46697"/>
                    <a:pt x="120810" y="46697"/>
                    <a:pt x="117091" y="50416"/>
                  </a:cubicBezTo>
                  <a:lnTo>
                    <a:pt x="50416" y="117091"/>
                  </a:lnTo>
                  <a:cubicBezTo>
                    <a:pt x="46697" y="120810"/>
                    <a:pt x="46697" y="126840"/>
                    <a:pt x="50416" y="130559"/>
                  </a:cubicBezTo>
                  <a:lnTo>
                    <a:pt x="77800" y="157944"/>
                  </a:lnTo>
                  <a:cubicBezTo>
                    <a:pt x="62190" y="182564"/>
                    <a:pt x="50932" y="209687"/>
                    <a:pt x="44520" y="238125"/>
                  </a:cubicBezTo>
                  <a:lnTo>
                    <a:pt x="9525" y="238125"/>
                  </a:lnTo>
                  <a:cubicBezTo>
                    <a:pt x="4264" y="238125"/>
                    <a:pt x="0" y="242390"/>
                    <a:pt x="0" y="247650"/>
                  </a:cubicBezTo>
                  <a:lnTo>
                    <a:pt x="0" y="342900"/>
                  </a:lnTo>
                  <a:cubicBezTo>
                    <a:pt x="0" y="348161"/>
                    <a:pt x="4264" y="352425"/>
                    <a:pt x="9525" y="352425"/>
                  </a:cubicBezTo>
                  <a:lnTo>
                    <a:pt x="44520" y="352425"/>
                  </a:lnTo>
                  <a:cubicBezTo>
                    <a:pt x="50936" y="380862"/>
                    <a:pt x="62193" y="407984"/>
                    <a:pt x="77800" y="432606"/>
                  </a:cubicBezTo>
                  <a:lnTo>
                    <a:pt x="50416" y="459991"/>
                  </a:lnTo>
                  <a:cubicBezTo>
                    <a:pt x="46697" y="463710"/>
                    <a:pt x="46697" y="469740"/>
                    <a:pt x="50416" y="473459"/>
                  </a:cubicBezTo>
                  <a:lnTo>
                    <a:pt x="117091" y="540134"/>
                  </a:lnTo>
                  <a:cubicBezTo>
                    <a:pt x="120810" y="543853"/>
                    <a:pt x="126840" y="543853"/>
                    <a:pt x="130559" y="540134"/>
                  </a:cubicBezTo>
                  <a:lnTo>
                    <a:pt x="157944" y="512750"/>
                  </a:lnTo>
                  <a:cubicBezTo>
                    <a:pt x="182566" y="528357"/>
                    <a:pt x="209688" y="539614"/>
                    <a:pt x="238125" y="546030"/>
                  </a:cubicBezTo>
                  <a:lnTo>
                    <a:pt x="238125" y="581025"/>
                  </a:lnTo>
                  <a:cubicBezTo>
                    <a:pt x="238125" y="586286"/>
                    <a:pt x="242390" y="590550"/>
                    <a:pt x="247650" y="590550"/>
                  </a:cubicBezTo>
                  <a:lnTo>
                    <a:pt x="342900" y="590550"/>
                  </a:lnTo>
                  <a:cubicBezTo>
                    <a:pt x="348161" y="590550"/>
                    <a:pt x="352425" y="586286"/>
                    <a:pt x="352425" y="581025"/>
                  </a:cubicBezTo>
                  <a:lnTo>
                    <a:pt x="352425" y="546030"/>
                  </a:lnTo>
                  <a:cubicBezTo>
                    <a:pt x="380863" y="539618"/>
                    <a:pt x="407986" y="528361"/>
                    <a:pt x="432606" y="512750"/>
                  </a:cubicBezTo>
                  <a:lnTo>
                    <a:pt x="459991" y="540134"/>
                  </a:lnTo>
                  <a:cubicBezTo>
                    <a:pt x="463710" y="543853"/>
                    <a:pt x="469740" y="543853"/>
                    <a:pt x="473459" y="540134"/>
                  </a:cubicBezTo>
                  <a:lnTo>
                    <a:pt x="540134" y="473459"/>
                  </a:lnTo>
                  <a:cubicBezTo>
                    <a:pt x="543853" y="469740"/>
                    <a:pt x="543853" y="463710"/>
                    <a:pt x="540134" y="459991"/>
                  </a:cubicBezTo>
                  <a:lnTo>
                    <a:pt x="512750" y="432606"/>
                  </a:lnTo>
                  <a:cubicBezTo>
                    <a:pt x="528357" y="407984"/>
                    <a:pt x="539614" y="380862"/>
                    <a:pt x="546030" y="352425"/>
                  </a:cubicBezTo>
                  <a:lnTo>
                    <a:pt x="581025" y="352425"/>
                  </a:lnTo>
                  <a:cubicBezTo>
                    <a:pt x="586286" y="352425"/>
                    <a:pt x="590550" y="348161"/>
                    <a:pt x="590550" y="342900"/>
                  </a:cubicBezTo>
                  <a:lnTo>
                    <a:pt x="590550" y="247650"/>
                  </a:lnTo>
                  <a:cubicBezTo>
                    <a:pt x="590550" y="242390"/>
                    <a:pt x="586286" y="238125"/>
                    <a:pt x="581025" y="238125"/>
                  </a:cubicBezTo>
                  <a:close/>
                  <a:moveTo>
                    <a:pt x="571500" y="333375"/>
                  </a:moveTo>
                  <a:lnTo>
                    <a:pt x="538305" y="333375"/>
                  </a:lnTo>
                  <a:cubicBezTo>
                    <a:pt x="533745" y="333373"/>
                    <a:pt x="529823" y="336604"/>
                    <a:pt x="528952" y="341081"/>
                  </a:cubicBezTo>
                  <a:cubicBezTo>
                    <a:pt x="522895" y="372387"/>
                    <a:pt x="510546" y="402137"/>
                    <a:pt x="492652" y="428530"/>
                  </a:cubicBezTo>
                  <a:cubicBezTo>
                    <a:pt x="490096" y="432309"/>
                    <a:pt x="490580" y="437370"/>
                    <a:pt x="493805" y="440598"/>
                  </a:cubicBezTo>
                  <a:lnTo>
                    <a:pt x="519932" y="466725"/>
                  </a:lnTo>
                  <a:lnTo>
                    <a:pt x="466725" y="519932"/>
                  </a:lnTo>
                  <a:lnTo>
                    <a:pt x="440598" y="493805"/>
                  </a:lnTo>
                  <a:cubicBezTo>
                    <a:pt x="437370" y="490580"/>
                    <a:pt x="432309" y="490096"/>
                    <a:pt x="428530" y="492652"/>
                  </a:cubicBezTo>
                  <a:cubicBezTo>
                    <a:pt x="402135" y="510541"/>
                    <a:pt x="372385" y="522890"/>
                    <a:pt x="341081" y="528952"/>
                  </a:cubicBezTo>
                  <a:cubicBezTo>
                    <a:pt x="336604" y="529823"/>
                    <a:pt x="333373" y="533745"/>
                    <a:pt x="333375" y="538305"/>
                  </a:cubicBezTo>
                  <a:lnTo>
                    <a:pt x="333375" y="571500"/>
                  </a:lnTo>
                  <a:lnTo>
                    <a:pt x="257175" y="571500"/>
                  </a:lnTo>
                  <a:lnTo>
                    <a:pt x="257175" y="538305"/>
                  </a:lnTo>
                  <a:cubicBezTo>
                    <a:pt x="257177" y="533745"/>
                    <a:pt x="253946" y="529823"/>
                    <a:pt x="249469" y="528952"/>
                  </a:cubicBezTo>
                  <a:cubicBezTo>
                    <a:pt x="218163" y="522895"/>
                    <a:pt x="188413" y="510546"/>
                    <a:pt x="162020" y="492652"/>
                  </a:cubicBezTo>
                  <a:cubicBezTo>
                    <a:pt x="158241" y="490096"/>
                    <a:pt x="153180" y="490580"/>
                    <a:pt x="149952" y="493805"/>
                  </a:cubicBezTo>
                  <a:lnTo>
                    <a:pt x="123825" y="519932"/>
                  </a:lnTo>
                  <a:lnTo>
                    <a:pt x="70618" y="466725"/>
                  </a:lnTo>
                  <a:lnTo>
                    <a:pt x="96745" y="440598"/>
                  </a:lnTo>
                  <a:cubicBezTo>
                    <a:pt x="99970" y="437370"/>
                    <a:pt x="100454" y="432309"/>
                    <a:pt x="97898" y="428530"/>
                  </a:cubicBezTo>
                  <a:cubicBezTo>
                    <a:pt x="80004" y="402137"/>
                    <a:pt x="67655" y="372387"/>
                    <a:pt x="61598" y="341081"/>
                  </a:cubicBezTo>
                  <a:cubicBezTo>
                    <a:pt x="60727" y="336604"/>
                    <a:pt x="56805" y="333373"/>
                    <a:pt x="52245" y="333375"/>
                  </a:cubicBezTo>
                  <a:lnTo>
                    <a:pt x="19050" y="333375"/>
                  </a:lnTo>
                  <a:lnTo>
                    <a:pt x="19050" y="257175"/>
                  </a:lnTo>
                  <a:lnTo>
                    <a:pt x="52245" y="257175"/>
                  </a:lnTo>
                  <a:cubicBezTo>
                    <a:pt x="56805" y="257177"/>
                    <a:pt x="60727" y="253946"/>
                    <a:pt x="61598" y="249469"/>
                  </a:cubicBezTo>
                  <a:cubicBezTo>
                    <a:pt x="67660" y="218165"/>
                    <a:pt x="80009" y="188415"/>
                    <a:pt x="97898" y="162020"/>
                  </a:cubicBezTo>
                  <a:cubicBezTo>
                    <a:pt x="100454" y="158241"/>
                    <a:pt x="99970" y="153180"/>
                    <a:pt x="96745" y="149952"/>
                  </a:cubicBezTo>
                  <a:lnTo>
                    <a:pt x="70618" y="123825"/>
                  </a:lnTo>
                  <a:lnTo>
                    <a:pt x="123825" y="70618"/>
                  </a:lnTo>
                  <a:lnTo>
                    <a:pt x="149952" y="96745"/>
                  </a:lnTo>
                  <a:cubicBezTo>
                    <a:pt x="153180" y="99970"/>
                    <a:pt x="158241" y="100454"/>
                    <a:pt x="162020" y="97898"/>
                  </a:cubicBezTo>
                  <a:cubicBezTo>
                    <a:pt x="188413" y="80004"/>
                    <a:pt x="218163" y="67655"/>
                    <a:pt x="249469" y="61598"/>
                  </a:cubicBezTo>
                  <a:cubicBezTo>
                    <a:pt x="253946" y="60727"/>
                    <a:pt x="257177" y="56805"/>
                    <a:pt x="257175" y="52245"/>
                  </a:cubicBezTo>
                  <a:lnTo>
                    <a:pt x="257175" y="19050"/>
                  </a:lnTo>
                  <a:lnTo>
                    <a:pt x="333375" y="19050"/>
                  </a:lnTo>
                  <a:lnTo>
                    <a:pt x="333375" y="52245"/>
                  </a:lnTo>
                  <a:cubicBezTo>
                    <a:pt x="333373" y="56805"/>
                    <a:pt x="336604" y="60727"/>
                    <a:pt x="341081" y="61598"/>
                  </a:cubicBezTo>
                  <a:cubicBezTo>
                    <a:pt x="372387" y="67655"/>
                    <a:pt x="402137" y="80004"/>
                    <a:pt x="428530" y="97898"/>
                  </a:cubicBezTo>
                  <a:cubicBezTo>
                    <a:pt x="432309" y="100454"/>
                    <a:pt x="437370" y="99970"/>
                    <a:pt x="440598" y="96745"/>
                  </a:cubicBezTo>
                  <a:lnTo>
                    <a:pt x="466725" y="70618"/>
                  </a:lnTo>
                  <a:lnTo>
                    <a:pt x="519932" y="123825"/>
                  </a:lnTo>
                  <a:lnTo>
                    <a:pt x="493805" y="149952"/>
                  </a:lnTo>
                  <a:cubicBezTo>
                    <a:pt x="490580" y="153180"/>
                    <a:pt x="490096" y="158241"/>
                    <a:pt x="492652" y="162020"/>
                  </a:cubicBezTo>
                  <a:cubicBezTo>
                    <a:pt x="510546" y="188413"/>
                    <a:pt x="522895" y="218163"/>
                    <a:pt x="528952" y="249469"/>
                  </a:cubicBezTo>
                  <a:cubicBezTo>
                    <a:pt x="529823" y="253946"/>
                    <a:pt x="533745" y="257177"/>
                    <a:pt x="538305" y="257175"/>
                  </a:cubicBezTo>
                  <a:lnTo>
                    <a:pt x="571500" y="25717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66" name="Freeform: Shape 65">
              <a:extLst>
                <a:ext uri="{FF2B5EF4-FFF2-40B4-BE49-F238E27FC236}">
                  <a16:creationId xmlns:a16="http://schemas.microsoft.com/office/drawing/2014/main" id="{0936BAA9-024C-4DA1-8C4B-7E0A4CE0CFEA}"/>
                </a:ext>
              </a:extLst>
            </p:cNvPr>
            <p:cNvSpPr/>
            <p:nvPr/>
          </p:nvSpPr>
          <p:spPr>
            <a:xfrm>
              <a:off x="4352925" y="2276475"/>
              <a:ext cx="438150" cy="438150"/>
            </a:xfrm>
            <a:custGeom>
              <a:avLst/>
              <a:gdLst>
                <a:gd name="connsiteX0" fmla="*/ 219075 w 438150"/>
                <a:gd name="connsiteY0" fmla="*/ 0 h 438150"/>
                <a:gd name="connsiteX1" fmla="*/ 0 w 438150"/>
                <a:gd name="connsiteY1" fmla="*/ 219075 h 438150"/>
                <a:gd name="connsiteX2" fmla="*/ 219075 w 438150"/>
                <a:gd name="connsiteY2" fmla="*/ 438150 h 438150"/>
                <a:gd name="connsiteX3" fmla="*/ 438150 w 438150"/>
                <a:gd name="connsiteY3" fmla="*/ 219075 h 438150"/>
                <a:gd name="connsiteX4" fmla="*/ 219075 w 438150"/>
                <a:gd name="connsiteY4" fmla="*/ 0 h 438150"/>
                <a:gd name="connsiteX5" fmla="*/ 219075 w 438150"/>
                <a:gd name="connsiteY5" fmla="*/ 419100 h 438150"/>
                <a:gd name="connsiteX6" fmla="*/ 19050 w 438150"/>
                <a:gd name="connsiteY6" fmla="*/ 219075 h 438150"/>
                <a:gd name="connsiteX7" fmla="*/ 219075 w 438150"/>
                <a:gd name="connsiteY7" fmla="*/ 19050 h 438150"/>
                <a:gd name="connsiteX8" fmla="*/ 419100 w 438150"/>
                <a:gd name="connsiteY8" fmla="*/ 219075 h 438150"/>
                <a:gd name="connsiteX9" fmla="*/ 219075 w 438150"/>
                <a:gd name="connsiteY9"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438150">
                  <a:moveTo>
                    <a:pt x="219075" y="0"/>
                  </a:moveTo>
                  <a:cubicBezTo>
                    <a:pt x="98083" y="0"/>
                    <a:pt x="0" y="98083"/>
                    <a:pt x="0" y="219075"/>
                  </a:cubicBezTo>
                  <a:cubicBezTo>
                    <a:pt x="0" y="340067"/>
                    <a:pt x="98083" y="438150"/>
                    <a:pt x="219075" y="438150"/>
                  </a:cubicBezTo>
                  <a:cubicBezTo>
                    <a:pt x="340067" y="438150"/>
                    <a:pt x="438150" y="340067"/>
                    <a:pt x="438150" y="219075"/>
                  </a:cubicBezTo>
                  <a:cubicBezTo>
                    <a:pt x="438014" y="98140"/>
                    <a:pt x="340010" y="136"/>
                    <a:pt x="219075" y="0"/>
                  </a:cubicBezTo>
                  <a:close/>
                  <a:moveTo>
                    <a:pt x="219075" y="419100"/>
                  </a:moveTo>
                  <a:cubicBezTo>
                    <a:pt x="108604" y="419100"/>
                    <a:pt x="19050" y="329546"/>
                    <a:pt x="19050" y="219075"/>
                  </a:cubicBezTo>
                  <a:cubicBezTo>
                    <a:pt x="19050" y="108604"/>
                    <a:pt x="108604" y="19050"/>
                    <a:pt x="219075" y="19050"/>
                  </a:cubicBezTo>
                  <a:cubicBezTo>
                    <a:pt x="329546" y="19050"/>
                    <a:pt x="419100" y="108604"/>
                    <a:pt x="419100" y="219075"/>
                  </a:cubicBezTo>
                  <a:cubicBezTo>
                    <a:pt x="418979" y="329496"/>
                    <a:pt x="329496" y="418979"/>
                    <a:pt x="219075" y="41910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67" name="Freeform: Shape 66">
              <a:extLst>
                <a:ext uri="{FF2B5EF4-FFF2-40B4-BE49-F238E27FC236}">
                  <a16:creationId xmlns:a16="http://schemas.microsoft.com/office/drawing/2014/main" id="{2ED9A12C-F705-498B-BCDD-8C0B00102EB4}"/>
                </a:ext>
              </a:extLst>
            </p:cNvPr>
            <p:cNvSpPr/>
            <p:nvPr/>
          </p:nvSpPr>
          <p:spPr>
            <a:xfrm>
              <a:off x="4486274" y="2409825"/>
              <a:ext cx="171450" cy="247650"/>
            </a:xfrm>
            <a:custGeom>
              <a:avLst/>
              <a:gdLst>
                <a:gd name="connsiteX0" fmla="*/ 85725 w 171450"/>
                <a:gd name="connsiteY0" fmla="*/ 0 h 247650"/>
                <a:gd name="connsiteX1" fmla="*/ 0 w 171450"/>
                <a:gd name="connsiteY1" fmla="*/ 85725 h 247650"/>
                <a:gd name="connsiteX2" fmla="*/ 0 w 171450"/>
                <a:gd name="connsiteY2" fmla="*/ 96879 h 247650"/>
                <a:gd name="connsiteX3" fmla="*/ 21841 w 171450"/>
                <a:gd name="connsiteY3" fmla="*/ 149609 h 247650"/>
                <a:gd name="connsiteX4" fmla="*/ 38100 w 171450"/>
                <a:gd name="connsiteY4" fmla="*/ 188871 h 247650"/>
                <a:gd name="connsiteX5" fmla="*/ 38100 w 171450"/>
                <a:gd name="connsiteY5" fmla="*/ 238125 h 247650"/>
                <a:gd name="connsiteX6" fmla="*/ 47625 w 171450"/>
                <a:gd name="connsiteY6" fmla="*/ 247650 h 247650"/>
                <a:gd name="connsiteX7" fmla="*/ 123825 w 171450"/>
                <a:gd name="connsiteY7" fmla="*/ 247650 h 247650"/>
                <a:gd name="connsiteX8" fmla="*/ 133350 w 171450"/>
                <a:gd name="connsiteY8" fmla="*/ 238125 h 247650"/>
                <a:gd name="connsiteX9" fmla="*/ 133350 w 171450"/>
                <a:gd name="connsiteY9" fmla="*/ 188871 h 247650"/>
                <a:gd name="connsiteX10" fmla="*/ 149610 w 171450"/>
                <a:gd name="connsiteY10" fmla="*/ 149609 h 247650"/>
                <a:gd name="connsiteX11" fmla="*/ 171450 w 171450"/>
                <a:gd name="connsiteY11" fmla="*/ 96879 h 247650"/>
                <a:gd name="connsiteX12" fmla="*/ 171450 w 171450"/>
                <a:gd name="connsiteY12" fmla="*/ 85725 h 247650"/>
                <a:gd name="connsiteX13" fmla="*/ 85725 w 171450"/>
                <a:gd name="connsiteY13" fmla="*/ 0 h 247650"/>
                <a:gd name="connsiteX14" fmla="*/ 57150 w 171450"/>
                <a:gd name="connsiteY14" fmla="*/ 228600 h 247650"/>
                <a:gd name="connsiteX15" fmla="*/ 57150 w 171450"/>
                <a:gd name="connsiteY15" fmla="*/ 209550 h 247650"/>
                <a:gd name="connsiteX16" fmla="*/ 114300 w 171450"/>
                <a:gd name="connsiteY16" fmla="*/ 209550 h 247650"/>
                <a:gd name="connsiteX17" fmla="*/ 114300 w 171450"/>
                <a:gd name="connsiteY17" fmla="*/ 228600 h 247650"/>
                <a:gd name="connsiteX18" fmla="*/ 152400 w 171450"/>
                <a:gd name="connsiteY18" fmla="*/ 96879 h 247650"/>
                <a:gd name="connsiteX19" fmla="*/ 136141 w 171450"/>
                <a:gd name="connsiteY19" fmla="*/ 136141 h 247650"/>
                <a:gd name="connsiteX20" fmla="*/ 114300 w 171450"/>
                <a:gd name="connsiteY20" fmla="*/ 188871 h 247650"/>
                <a:gd name="connsiteX21" fmla="*/ 114300 w 171450"/>
                <a:gd name="connsiteY21" fmla="*/ 190500 h 247650"/>
                <a:gd name="connsiteX22" fmla="*/ 95250 w 171450"/>
                <a:gd name="connsiteY22" fmla="*/ 190500 h 247650"/>
                <a:gd name="connsiteX23" fmla="*/ 95250 w 171450"/>
                <a:gd name="connsiteY23" fmla="*/ 95250 h 247650"/>
                <a:gd name="connsiteX24" fmla="*/ 114300 w 171450"/>
                <a:gd name="connsiteY24" fmla="*/ 95250 h 247650"/>
                <a:gd name="connsiteX25" fmla="*/ 114300 w 171450"/>
                <a:gd name="connsiteY25" fmla="*/ 76200 h 247650"/>
                <a:gd name="connsiteX26" fmla="*/ 57150 w 171450"/>
                <a:gd name="connsiteY26" fmla="*/ 76200 h 247650"/>
                <a:gd name="connsiteX27" fmla="*/ 57150 w 171450"/>
                <a:gd name="connsiteY27" fmla="*/ 95250 h 247650"/>
                <a:gd name="connsiteX28" fmla="*/ 76200 w 171450"/>
                <a:gd name="connsiteY28" fmla="*/ 95250 h 247650"/>
                <a:gd name="connsiteX29" fmla="*/ 76200 w 171450"/>
                <a:gd name="connsiteY29" fmla="*/ 190500 h 247650"/>
                <a:gd name="connsiteX30" fmla="*/ 57150 w 171450"/>
                <a:gd name="connsiteY30" fmla="*/ 190500 h 247650"/>
                <a:gd name="connsiteX31" fmla="*/ 57150 w 171450"/>
                <a:gd name="connsiteY31" fmla="*/ 188871 h 247650"/>
                <a:gd name="connsiteX32" fmla="*/ 35310 w 171450"/>
                <a:gd name="connsiteY32" fmla="*/ 136141 h 247650"/>
                <a:gd name="connsiteX33" fmla="*/ 19050 w 171450"/>
                <a:gd name="connsiteY33" fmla="*/ 96879 h 247650"/>
                <a:gd name="connsiteX34" fmla="*/ 19050 w 171450"/>
                <a:gd name="connsiteY34" fmla="*/ 85725 h 247650"/>
                <a:gd name="connsiteX35" fmla="*/ 85725 w 171450"/>
                <a:gd name="connsiteY35" fmla="*/ 19050 h 247650"/>
                <a:gd name="connsiteX36" fmla="*/ 152400 w 171450"/>
                <a:gd name="connsiteY36" fmla="*/ 8572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450" h="247650">
                  <a:moveTo>
                    <a:pt x="85725" y="0"/>
                  </a:moveTo>
                  <a:cubicBezTo>
                    <a:pt x="38405" y="58"/>
                    <a:pt x="58" y="38404"/>
                    <a:pt x="0" y="85725"/>
                  </a:cubicBezTo>
                  <a:lnTo>
                    <a:pt x="0" y="96879"/>
                  </a:lnTo>
                  <a:cubicBezTo>
                    <a:pt x="-58" y="116668"/>
                    <a:pt x="7807" y="135657"/>
                    <a:pt x="21841" y="149609"/>
                  </a:cubicBezTo>
                  <a:cubicBezTo>
                    <a:pt x="32289" y="159999"/>
                    <a:pt x="38144" y="174137"/>
                    <a:pt x="38100" y="188871"/>
                  </a:cubicBezTo>
                  <a:lnTo>
                    <a:pt x="38100" y="238125"/>
                  </a:lnTo>
                  <a:cubicBezTo>
                    <a:pt x="38100" y="243386"/>
                    <a:pt x="42365" y="247650"/>
                    <a:pt x="47625" y="247650"/>
                  </a:cubicBezTo>
                  <a:lnTo>
                    <a:pt x="123825" y="247650"/>
                  </a:lnTo>
                  <a:cubicBezTo>
                    <a:pt x="129086" y="247650"/>
                    <a:pt x="133350" y="243386"/>
                    <a:pt x="133350" y="238125"/>
                  </a:cubicBezTo>
                  <a:lnTo>
                    <a:pt x="133350" y="188871"/>
                  </a:lnTo>
                  <a:cubicBezTo>
                    <a:pt x="133307" y="174137"/>
                    <a:pt x="139162" y="159999"/>
                    <a:pt x="149610" y="149609"/>
                  </a:cubicBezTo>
                  <a:cubicBezTo>
                    <a:pt x="163643" y="135657"/>
                    <a:pt x="171509" y="116668"/>
                    <a:pt x="171450" y="96879"/>
                  </a:cubicBezTo>
                  <a:lnTo>
                    <a:pt x="171450" y="85725"/>
                  </a:lnTo>
                  <a:cubicBezTo>
                    <a:pt x="171393" y="38404"/>
                    <a:pt x="133046" y="58"/>
                    <a:pt x="85725" y="0"/>
                  </a:cubicBezTo>
                  <a:close/>
                  <a:moveTo>
                    <a:pt x="57150" y="228600"/>
                  </a:moveTo>
                  <a:lnTo>
                    <a:pt x="57150" y="209550"/>
                  </a:lnTo>
                  <a:lnTo>
                    <a:pt x="114300" y="209550"/>
                  </a:lnTo>
                  <a:lnTo>
                    <a:pt x="114300" y="228600"/>
                  </a:lnTo>
                  <a:close/>
                  <a:moveTo>
                    <a:pt x="152400" y="96879"/>
                  </a:moveTo>
                  <a:cubicBezTo>
                    <a:pt x="152444" y="111613"/>
                    <a:pt x="146589" y="125751"/>
                    <a:pt x="136141" y="136141"/>
                  </a:cubicBezTo>
                  <a:cubicBezTo>
                    <a:pt x="122107" y="150093"/>
                    <a:pt x="114242" y="169082"/>
                    <a:pt x="114300" y="188871"/>
                  </a:cubicBezTo>
                  <a:lnTo>
                    <a:pt x="114300" y="190500"/>
                  </a:lnTo>
                  <a:lnTo>
                    <a:pt x="95250" y="190500"/>
                  </a:lnTo>
                  <a:lnTo>
                    <a:pt x="95250" y="95250"/>
                  </a:lnTo>
                  <a:lnTo>
                    <a:pt x="114300" y="95250"/>
                  </a:lnTo>
                  <a:lnTo>
                    <a:pt x="114300" y="76200"/>
                  </a:lnTo>
                  <a:lnTo>
                    <a:pt x="57150" y="76200"/>
                  </a:lnTo>
                  <a:lnTo>
                    <a:pt x="57150" y="95250"/>
                  </a:lnTo>
                  <a:lnTo>
                    <a:pt x="76200" y="95250"/>
                  </a:lnTo>
                  <a:lnTo>
                    <a:pt x="76200" y="190500"/>
                  </a:lnTo>
                  <a:lnTo>
                    <a:pt x="57150" y="190500"/>
                  </a:lnTo>
                  <a:lnTo>
                    <a:pt x="57150" y="188871"/>
                  </a:lnTo>
                  <a:cubicBezTo>
                    <a:pt x="57209" y="169082"/>
                    <a:pt x="49343" y="150093"/>
                    <a:pt x="35310" y="136141"/>
                  </a:cubicBezTo>
                  <a:cubicBezTo>
                    <a:pt x="24862" y="125751"/>
                    <a:pt x="19007" y="111613"/>
                    <a:pt x="19050" y="96879"/>
                  </a:cubicBezTo>
                  <a:lnTo>
                    <a:pt x="19050" y="85725"/>
                  </a:lnTo>
                  <a:cubicBezTo>
                    <a:pt x="19050" y="48901"/>
                    <a:pt x="48902" y="19050"/>
                    <a:pt x="85725" y="19050"/>
                  </a:cubicBezTo>
                  <a:cubicBezTo>
                    <a:pt x="122549" y="19050"/>
                    <a:pt x="152400" y="48901"/>
                    <a:pt x="152400" y="85725"/>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68" name="Freeform: Shape 67">
              <a:extLst>
                <a:ext uri="{FF2B5EF4-FFF2-40B4-BE49-F238E27FC236}">
                  <a16:creationId xmlns:a16="http://schemas.microsoft.com/office/drawing/2014/main" id="{35105B15-E680-47EF-B7BD-93283C303AF1}"/>
                </a:ext>
              </a:extLst>
            </p:cNvPr>
            <p:cNvSpPr/>
            <p:nvPr/>
          </p:nvSpPr>
          <p:spPr>
            <a:xfrm>
              <a:off x="4562475" y="2343150"/>
              <a:ext cx="19050" cy="47625"/>
            </a:xfrm>
            <a:custGeom>
              <a:avLst/>
              <a:gdLst>
                <a:gd name="connsiteX0" fmla="*/ 0 w 19050"/>
                <a:gd name="connsiteY0" fmla="*/ 0 h 47625"/>
                <a:gd name="connsiteX1" fmla="*/ 19050 w 19050"/>
                <a:gd name="connsiteY1" fmla="*/ 0 h 47625"/>
                <a:gd name="connsiteX2" fmla="*/ 19050 w 19050"/>
                <a:gd name="connsiteY2" fmla="*/ 47625 h 47625"/>
                <a:gd name="connsiteX3" fmla="*/ 0 w 19050"/>
                <a:gd name="connsiteY3" fmla="*/ 47625 h 47625"/>
              </a:gdLst>
              <a:ahLst/>
              <a:cxnLst>
                <a:cxn ang="0">
                  <a:pos x="connsiteX0" y="connsiteY0"/>
                </a:cxn>
                <a:cxn ang="0">
                  <a:pos x="connsiteX1" y="connsiteY1"/>
                </a:cxn>
                <a:cxn ang="0">
                  <a:pos x="connsiteX2" y="connsiteY2"/>
                </a:cxn>
                <a:cxn ang="0">
                  <a:pos x="connsiteX3" y="connsiteY3"/>
                </a:cxn>
              </a:cxnLst>
              <a:rect l="l" t="t" r="r" b="b"/>
              <a:pathLst>
                <a:path w="19050" h="47625">
                  <a:moveTo>
                    <a:pt x="0" y="0"/>
                  </a:moveTo>
                  <a:lnTo>
                    <a:pt x="19050" y="0"/>
                  </a:lnTo>
                  <a:lnTo>
                    <a:pt x="19050" y="47625"/>
                  </a:lnTo>
                  <a:lnTo>
                    <a:pt x="0" y="4762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69" name="Freeform: Shape 68">
              <a:extLst>
                <a:ext uri="{FF2B5EF4-FFF2-40B4-BE49-F238E27FC236}">
                  <a16:creationId xmlns:a16="http://schemas.microsoft.com/office/drawing/2014/main" id="{A20EC346-CF5C-4D15-BC15-B0D16A5394EB}"/>
                </a:ext>
              </a:extLst>
            </p:cNvPr>
            <p:cNvSpPr/>
            <p:nvPr/>
          </p:nvSpPr>
          <p:spPr>
            <a:xfrm rot="18900000">
              <a:off x="4642281" y="2395533"/>
              <a:ext cx="40414" cy="19050"/>
            </a:xfrm>
            <a:custGeom>
              <a:avLst/>
              <a:gdLst>
                <a:gd name="connsiteX0" fmla="*/ 0 w 40414"/>
                <a:gd name="connsiteY0" fmla="*/ 0 h 19050"/>
                <a:gd name="connsiteX1" fmla="*/ 40415 w 40414"/>
                <a:gd name="connsiteY1" fmla="*/ 0 h 19050"/>
                <a:gd name="connsiteX2" fmla="*/ 40415 w 40414"/>
                <a:gd name="connsiteY2" fmla="*/ 19050 h 19050"/>
                <a:gd name="connsiteX3" fmla="*/ 0 w 40414"/>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0414" h="19050">
                  <a:moveTo>
                    <a:pt x="0" y="0"/>
                  </a:moveTo>
                  <a:lnTo>
                    <a:pt x="40415" y="0"/>
                  </a:lnTo>
                  <a:lnTo>
                    <a:pt x="40415" y="19050"/>
                  </a:lnTo>
                  <a:lnTo>
                    <a:pt x="0" y="19050"/>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70" name="Freeform: Shape 69">
              <a:extLst>
                <a:ext uri="{FF2B5EF4-FFF2-40B4-BE49-F238E27FC236}">
                  <a16:creationId xmlns:a16="http://schemas.microsoft.com/office/drawing/2014/main" id="{613FF148-F44E-4F25-95B6-30C041284B93}"/>
                </a:ext>
              </a:extLst>
            </p:cNvPr>
            <p:cNvSpPr/>
            <p:nvPr/>
          </p:nvSpPr>
          <p:spPr>
            <a:xfrm rot="18900000">
              <a:off x="4471989" y="2384858"/>
              <a:ext cx="19050" cy="40414"/>
            </a:xfrm>
            <a:custGeom>
              <a:avLst/>
              <a:gdLst>
                <a:gd name="connsiteX0" fmla="*/ 0 w 19050"/>
                <a:gd name="connsiteY0" fmla="*/ 0 h 40414"/>
                <a:gd name="connsiteX1" fmla="*/ 19050 w 19050"/>
                <a:gd name="connsiteY1" fmla="*/ 0 h 40414"/>
                <a:gd name="connsiteX2" fmla="*/ 19050 w 19050"/>
                <a:gd name="connsiteY2" fmla="*/ 40415 h 40414"/>
                <a:gd name="connsiteX3" fmla="*/ 0 w 19050"/>
                <a:gd name="connsiteY3" fmla="*/ 40415 h 40414"/>
              </a:gdLst>
              <a:ahLst/>
              <a:cxnLst>
                <a:cxn ang="0">
                  <a:pos x="connsiteX0" y="connsiteY0"/>
                </a:cxn>
                <a:cxn ang="0">
                  <a:pos x="connsiteX1" y="connsiteY1"/>
                </a:cxn>
                <a:cxn ang="0">
                  <a:pos x="connsiteX2" y="connsiteY2"/>
                </a:cxn>
                <a:cxn ang="0">
                  <a:pos x="connsiteX3" y="connsiteY3"/>
                </a:cxn>
              </a:cxnLst>
              <a:rect l="l" t="t" r="r" b="b"/>
              <a:pathLst>
                <a:path w="19050" h="40414">
                  <a:moveTo>
                    <a:pt x="0" y="0"/>
                  </a:moveTo>
                  <a:lnTo>
                    <a:pt x="19050" y="0"/>
                  </a:lnTo>
                  <a:lnTo>
                    <a:pt x="19050" y="40415"/>
                  </a:lnTo>
                  <a:lnTo>
                    <a:pt x="0" y="4041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grpSp>
      <p:grpSp>
        <p:nvGrpSpPr>
          <p:cNvPr id="81" name="Group 80">
            <a:extLst>
              <a:ext uri="{FF2B5EF4-FFF2-40B4-BE49-F238E27FC236}">
                <a16:creationId xmlns:a16="http://schemas.microsoft.com/office/drawing/2014/main" id="{9439C1AB-40A1-42D9-AFD7-9ECE2AD4134A}"/>
              </a:ext>
            </a:extLst>
          </p:cNvPr>
          <p:cNvGrpSpPr/>
          <p:nvPr/>
        </p:nvGrpSpPr>
        <p:grpSpPr>
          <a:xfrm>
            <a:off x="6119503" y="2299294"/>
            <a:ext cx="614791" cy="614791"/>
            <a:chOff x="4371312" y="1732364"/>
            <a:chExt cx="571500" cy="571500"/>
          </a:xfrm>
          <a:solidFill>
            <a:srgbClr val="E25B19"/>
          </a:solidFill>
        </p:grpSpPr>
        <p:sp>
          <p:nvSpPr>
            <p:cNvPr id="75" name="Freeform: Shape 74">
              <a:extLst>
                <a:ext uri="{FF2B5EF4-FFF2-40B4-BE49-F238E27FC236}">
                  <a16:creationId xmlns:a16="http://schemas.microsoft.com/office/drawing/2014/main" id="{4078AE6A-68F6-44B9-90E8-1B60665C0391}"/>
                </a:ext>
              </a:extLst>
            </p:cNvPr>
            <p:cNvSpPr/>
            <p:nvPr/>
          </p:nvSpPr>
          <p:spPr>
            <a:xfrm>
              <a:off x="4371312" y="1837139"/>
              <a:ext cx="485775" cy="466725"/>
            </a:xfrm>
            <a:custGeom>
              <a:avLst/>
              <a:gdLst>
                <a:gd name="connsiteX0" fmla="*/ 47625 w 485775"/>
                <a:gd name="connsiteY0" fmla="*/ 466725 h 466725"/>
                <a:gd name="connsiteX1" fmla="*/ 476250 w 485775"/>
                <a:gd name="connsiteY1" fmla="*/ 466725 h 466725"/>
                <a:gd name="connsiteX2" fmla="*/ 485775 w 485775"/>
                <a:gd name="connsiteY2" fmla="*/ 457200 h 466725"/>
                <a:gd name="connsiteX3" fmla="*/ 485775 w 485775"/>
                <a:gd name="connsiteY3" fmla="*/ 209550 h 466725"/>
                <a:gd name="connsiteX4" fmla="*/ 466725 w 485775"/>
                <a:gd name="connsiteY4" fmla="*/ 209550 h 466725"/>
                <a:gd name="connsiteX5" fmla="*/ 466725 w 485775"/>
                <a:gd name="connsiteY5" fmla="*/ 447675 h 466725"/>
                <a:gd name="connsiteX6" fmla="*/ 47625 w 485775"/>
                <a:gd name="connsiteY6" fmla="*/ 447675 h 466725"/>
                <a:gd name="connsiteX7" fmla="*/ 19050 w 485775"/>
                <a:gd name="connsiteY7" fmla="*/ 419100 h 466725"/>
                <a:gd name="connsiteX8" fmla="*/ 47625 w 485775"/>
                <a:gd name="connsiteY8" fmla="*/ 390525 h 466725"/>
                <a:gd name="connsiteX9" fmla="*/ 66675 w 485775"/>
                <a:gd name="connsiteY9" fmla="*/ 390525 h 466725"/>
                <a:gd name="connsiteX10" fmla="*/ 76200 w 485775"/>
                <a:gd name="connsiteY10" fmla="*/ 381000 h 466725"/>
                <a:gd name="connsiteX11" fmla="*/ 76200 w 485775"/>
                <a:gd name="connsiteY11" fmla="*/ 95250 h 466725"/>
                <a:gd name="connsiteX12" fmla="*/ 228600 w 485775"/>
                <a:gd name="connsiteY12" fmla="*/ 95250 h 466725"/>
                <a:gd name="connsiteX13" fmla="*/ 228600 w 485775"/>
                <a:gd name="connsiteY13" fmla="*/ 76200 h 466725"/>
                <a:gd name="connsiteX14" fmla="*/ 76200 w 485775"/>
                <a:gd name="connsiteY14" fmla="*/ 76200 h 466725"/>
                <a:gd name="connsiteX15" fmla="*/ 76200 w 485775"/>
                <a:gd name="connsiteY15" fmla="*/ 9525 h 466725"/>
                <a:gd name="connsiteX16" fmla="*/ 66675 w 485775"/>
                <a:gd name="connsiteY16" fmla="*/ 0 h 466725"/>
                <a:gd name="connsiteX17" fmla="*/ 47625 w 485775"/>
                <a:gd name="connsiteY17" fmla="*/ 0 h 466725"/>
                <a:gd name="connsiteX18" fmla="*/ 0 w 485775"/>
                <a:gd name="connsiteY18" fmla="*/ 47625 h 466725"/>
                <a:gd name="connsiteX19" fmla="*/ 0 w 485775"/>
                <a:gd name="connsiteY19" fmla="*/ 419100 h 466725"/>
                <a:gd name="connsiteX20" fmla="*/ 47625 w 485775"/>
                <a:gd name="connsiteY20" fmla="*/ 466725 h 466725"/>
                <a:gd name="connsiteX21" fmla="*/ 19050 w 485775"/>
                <a:gd name="connsiteY21" fmla="*/ 85725 h 466725"/>
                <a:gd name="connsiteX22" fmla="*/ 19050 w 485775"/>
                <a:gd name="connsiteY22" fmla="*/ 47625 h 466725"/>
                <a:gd name="connsiteX23" fmla="*/ 47625 w 485775"/>
                <a:gd name="connsiteY23" fmla="*/ 19050 h 466725"/>
                <a:gd name="connsiteX24" fmla="*/ 57150 w 485775"/>
                <a:gd name="connsiteY24" fmla="*/ 19050 h 466725"/>
                <a:gd name="connsiteX25" fmla="*/ 57150 w 485775"/>
                <a:gd name="connsiteY25" fmla="*/ 371475 h 466725"/>
                <a:gd name="connsiteX26" fmla="*/ 47625 w 485775"/>
                <a:gd name="connsiteY26" fmla="*/ 371475 h 466725"/>
                <a:gd name="connsiteX27" fmla="*/ 19050 w 485775"/>
                <a:gd name="connsiteY27" fmla="*/ 38100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5775" h="466725">
                  <a:moveTo>
                    <a:pt x="47625" y="466725"/>
                  </a:moveTo>
                  <a:lnTo>
                    <a:pt x="476250" y="466725"/>
                  </a:lnTo>
                  <a:cubicBezTo>
                    <a:pt x="481511" y="466725"/>
                    <a:pt x="485775" y="462461"/>
                    <a:pt x="485775" y="457200"/>
                  </a:cubicBezTo>
                  <a:lnTo>
                    <a:pt x="485775" y="209550"/>
                  </a:lnTo>
                  <a:lnTo>
                    <a:pt x="466725" y="209550"/>
                  </a:lnTo>
                  <a:lnTo>
                    <a:pt x="466725" y="447675"/>
                  </a:lnTo>
                  <a:lnTo>
                    <a:pt x="47625" y="447675"/>
                  </a:lnTo>
                  <a:cubicBezTo>
                    <a:pt x="31843" y="447675"/>
                    <a:pt x="19050" y="434882"/>
                    <a:pt x="19050" y="419100"/>
                  </a:cubicBezTo>
                  <a:cubicBezTo>
                    <a:pt x="19050" y="403318"/>
                    <a:pt x="31843" y="390525"/>
                    <a:pt x="47625" y="390525"/>
                  </a:cubicBezTo>
                  <a:lnTo>
                    <a:pt x="66675" y="390525"/>
                  </a:lnTo>
                  <a:cubicBezTo>
                    <a:pt x="71936" y="390525"/>
                    <a:pt x="76200" y="386261"/>
                    <a:pt x="76200" y="381000"/>
                  </a:cubicBezTo>
                  <a:lnTo>
                    <a:pt x="76200" y="95250"/>
                  </a:lnTo>
                  <a:lnTo>
                    <a:pt x="228600" y="95250"/>
                  </a:lnTo>
                  <a:lnTo>
                    <a:pt x="228600" y="76200"/>
                  </a:lnTo>
                  <a:lnTo>
                    <a:pt x="76200" y="76200"/>
                  </a:lnTo>
                  <a:lnTo>
                    <a:pt x="76200" y="9525"/>
                  </a:lnTo>
                  <a:cubicBezTo>
                    <a:pt x="76200" y="4264"/>
                    <a:pt x="71936" y="0"/>
                    <a:pt x="66675" y="0"/>
                  </a:cubicBezTo>
                  <a:lnTo>
                    <a:pt x="47625" y="0"/>
                  </a:lnTo>
                  <a:cubicBezTo>
                    <a:pt x="21335" y="31"/>
                    <a:pt x="31" y="21335"/>
                    <a:pt x="0" y="47625"/>
                  </a:cubicBezTo>
                  <a:lnTo>
                    <a:pt x="0" y="419100"/>
                  </a:lnTo>
                  <a:cubicBezTo>
                    <a:pt x="31" y="445390"/>
                    <a:pt x="21335" y="466694"/>
                    <a:pt x="47625" y="466725"/>
                  </a:cubicBezTo>
                  <a:close/>
                  <a:moveTo>
                    <a:pt x="19050" y="85725"/>
                  </a:moveTo>
                  <a:lnTo>
                    <a:pt x="19050" y="47625"/>
                  </a:lnTo>
                  <a:cubicBezTo>
                    <a:pt x="19050" y="31843"/>
                    <a:pt x="31843" y="19050"/>
                    <a:pt x="47625" y="19050"/>
                  </a:cubicBezTo>
                  <a:lnTo>
                    <a:pt x="57150" y="19050"/>
                  </a:lnTo>
                  <a:lnTo>
                    <a:pt x="57150" y="371475"/>
                  </a:lnTo>
                  <a:lnTo>
                    <a:pt x="47625" y="371475"/>
                  </a:lnTo>
                  <a:cubicBezTo>
                    <a:pt x="37318" y="371461"/>
                    <a:pt x="27287" y="374805"/>
                    <a:pt x="19050" y="38100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76" name="Freeform: Shape 75">
              <a:extLst>
                <a:ext uri="{FF2B5EF4-FFF2-40B4-BE49-F238E27FC236}">
                  <a16:creationId xmlns:a16="http://schemas.microsoft.com/office/drawing/2014/main" id="{61869669-461A-4334-A287-DC592668646F}"/>
                </a:ext>
              </a:extLst>
            </p:cNvPr>
            <p:cNvSpPr/>
            <p:nvPr/>
          </p:nvSpPr>
          <p:spPr>
            <a:xfrm>
              <a:off x="4466562" y="1960964"/>
              <a:ext cx="171450" cy="95250"/>
            </a:xfrm>
            <a:custGeom>
              <a:avLst/>
              <a:gdLst>
                <a:gd name="connsiteX0" fmla="*/ 123825 w 171450"/>
                <a:gd name="connsiteY0" fmla="*/ 0 h 95250"/>
                <a:gd name="connsiteX1" fmla="*/ 9525 w 171450"/>
                <a:gd name="connsiteY1" fmla="*/ 0 h 95250"/>
                <a:gd name="connsiteX2" fmla="*/ 0 w 171450"/>
                <a:gd name="connsiteY2" fmla="*/ 9525 h 95250"/>
                <a:gd name="connsiteX3" fmla="*/ 0 w 171450"/>
                <a:gd name="connsiteY3" fmla="*/ 85725 h 95250"/>
                <a:gd name="connsiteX4" fmla="*/ 9525 w 171450"/>
                <a:gd name="connsiteY4" fmla="*/ 95250 h 95250"/>
                <a:gd name="connsiteX5" fmla="*/ 123825 w 171450"/>
                <a:gd name="connsiteY5" fmla="*/ 95250 h 95250"/>
                <a:gd name="connsiteX6" fmla="*/ 133350 w 171450"/>
                <a:gd name="connsiteY6" fmla="*/ 85725 h 95250"/>
                <a:gd name="connsiteX7" fmla="*/ 133350 w 171450"/>
                <a:gd name="connsiteY7" fmla="*/ 57150 h 95250"/>
                <a:gd name="connsiteX8" fmla="*/ 171450 w 171450"/>
                <a:gd name="connsiteY8" fmla="*/ 57150 h 95250"/>
                <a:gd name="connsiteX9" fmla="*/ 171450 w 171450"/>
                <a:gd name="connsiteY9" fmla="*/ 38100 h 95250"/>
                <a:gd name="connsiteX10" fmla="*/ 133350 w 171450"/>
                <a:gd name="connsiteY10" fmla="*/ 38100 h 95250"/>
                <a:gd name="connsiteX11" fmla="*/ 133350 w 171450"/>
                <a:gd name="connsiteY11" fmla="*/ 9525 h 95250"/>
                <a:gd name="connsiteX12" fmla="*/ 123825 w 171450"/>
                <a:gd name="connsiteY12" fmla="*/ 0 h 95250"/>
                <a:gd name="connsiteX13" fmla="*/ 114300 w 171450"/>
                <a:gd name="connsiteY13" fmla="*/ 76200 h 95250"/>
                <a:gd name="connsiteX14" fmla="*/ 19050 w 171450"/>
                <a:gd name="connsiteY14" fmla="*/ 76200 h 95250"/>
                <a:gd name="connsiteX15" fmla="*/ 19050 w 171450"/>
                <a:gd name="connsiteY15" fmla="*/ 19050 h 95250"/>
                <a:gd name="connsiteX16" fmla="*/ 114300 w 171450"/>
                <a:gd name="connsiteY16" fmla="*/ 190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95250">
                  <a:moveTo>
                    <a:pt x="123825" y="0"/>
                  </a:moveTo>
                  <a:lnTo>
                    <a:pt x="9525" y="0"/>
                  </a:lnTo>
                  <a:cubicBezTo>
                    <a:pt x="4264" y="0"/>
                    <a:pt x="0" y="4264"/>
                    <a:pt x="0" y="9525"/>
                  </a:cubicBezTo>
                  <a:lnTo>
                    <a:pt x="0" y="85725"/>
                  </a:lnTo>
                  <a:cubicBezTo>
                    <a:pt x="0" y="90986"/>
                    <a:pt x="4264" y="95250"/>
                    <a:pt x="9525" y="95250"/>
                  </a:cubicBezTo>
                  <a:lnTo>
                    <a:pt x="123825" y="95250"/>
                  </a:lnTo>
                  <a:cubicBezTo>
                    <a:pt x="129086" y="95250"/>
                    <a:pt x="133350" y="90986"/>
                    <a:pt x="133350" y="85725"/>
                  </a:cubicBezTo>
                  <a:lnTo>
                    <a:pt x="133350" y="57150"/>
                  </a:lnTo>
                  <a:lnTo>
                    <a:pt x="171450" y="57150"/>
                  </a:lnTo>
                  <a:lnTo>
                    <a:pt x="171450" y="38100"/>
                  </a:lnTo>
                  <a:lnTo>
                    <a:pt x="133350" y="38100"/>
                  </a:lnTo>
                  <a:lnTo>
                    <a:pt x="133350" y="9525"/>
                  </a:lnTo>
                  <a:cubicBezTo>
                    <a:pt x="133350" y="4264"/>
                    <a:pt x="129086" y="0"/>
                    <a:pt x="123825" y="0"/>
                  </a:cubicBezTo>
                  <a:close/>
                  <a:moveTo>
                    <a:pt x="114300" y="76200"/>
                  </a:moveTo>
                  <a:lnTo>
                    <a:pt x="19050" y="76200"/>
                  </a:lnTo>
                  <a:lnTo>
                    <a:pt x="19050" y="19050"/>
                  </a:lnTo>
                  <a:lnTo>
                    <a:pt x="114300" y="19050"/>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77" name="Freeform: Shape 76">
              <a:extLst>
                <a:ext uri="{FF2B5EF4-FFF2-40B4-BE49-F238E27FC236}">
                  <a16:creationId xmlns:a16="http://schemas.microsoft.com/office/drawing/2014/main" id="{04754CEB-D034-40A3-BCC5-BF5301F0046B}"/>
                </a:ext>
              </a:extLst>
            </p:cNvPr>
            <p:cNvSpPr/>
            <p:nvPr/>
          </p:nvSpPr>
          <p:spPr>
            <a:xfrm>
              <a:off x="4466562" y="2075264"/>
              <a:ext cx="342900" cy="152400"/>
            </a:xfrm>
            <a:custGeom>
              <a:avLst/>
              <a:gdLst>
                <a:gd name="connsiteX0" fmla="*/ 219075 w 342900"/>
                <a:gd name="connsiteY0" fmla="*/ 152400 h 152400"/>
                <a:gd name="connsiteX1" fmla="*/ 333375 w 342900"/>
                <a:gd name="connsiteY1" fmla="*/ 152400 h 152400"/>
                <a:gd name="connsiteX2" fmla="*/ 342900 w 342900"/>
                <a:gd name="connsiteY2" fmla="*/ 142875 h 152400"/>
                <a:gd name="connsiteX3" fmla="*/ 342900 w 342900"/>
                <a:gd name="connsiteY3" fmla="*/ 66675 h 152400"/>
                <a:gd name="connsiteX4" fmla="*/ 333375 w 342900"/>
                <a:gd name="connsiteY4" fmla="*/ 57150 h 152400"/>
                <a:gd name="connsiteX5" fmla="*/ 285750 w 342900"/>
                <a:gd name="connsiteY5" fmla="*/ 57150 h 152400"/>
                <a:gd name="connsiteX6" fmla="*/ 285750 w 342900"/>
                <a:gd name="connsiteY6" fmla="*/ 0 h 152400"/>
                <a:gd name="connsiteX7" fmla="*/ 266700 w 342900"/>
                <a:gd name="connsiteY7" fmla="*/ 0 h 152400"/>
                <a:gd name="connsiteX8" fmla="*/ 266700 w 342900"/>
                <a:gd name="connsiteY8" fmla="*/ 57150 h 152400"/>
                <a:gd name="connsiteX9" fmla="*/ 219075 w 342900"/>
                <a:gd name="connsiteY9" fmla="*/ 57150 h 152400"/>
                <a:gd name="connsiteX10" fmla="*/ 209550 w 342900"/>
                <a:gd name="connsiteY10" fmla="*/ 66675 h 152400"/>
                <a:gd name="connsiteX11" fmla="*/ 209550 w 342900"/>
                <a:gd name="connsiteY11" fmla="*/ 95250 h 152400"/>
                <a:gd name="connsiteX12" fmla="*/ 133350 w 342900"/>
                <a:gd name="connsiteY12" fmla="*/ 95250 h 152400"/>
                <a:gd name="connsiteX13" fmla="*/ 133350 w 342900"/>
                <a:gd name="connsiteY13" fmla="*/ 66675 h 152400"/>
                <a:gd name="connsiteX14" fmla="*/ 123825 w 342900"/>
                <a:gd name="connsiteY14" fmla="*/ 57150 h 152400"/>
                <a:gd name="connsiteX15" fmla="*/ 9525 w 342900"/>
                <a:gd name="connsiteY15" fmla="*/ 57150 h 152400"/>
                <a:gd name="connsiteX16" fmla="*/ 0 w 342900"/>
                <a:gd name="connsiteY16" fmla="*/ 66675 h 152400"/>
                <a:gd name="connsiteX17" fmla="*/ 0 w 342900"/>
                <a:gd name="connsiteY17" fmla="*/ 142875 h 152400"/>
                <a:gd name="connsiteX18" fmla="*/ 9525 w 342900"/>
                <a:gd name="connsiteY18" fmla="*/ 152400 h 152400"/>
                <a:gd name="connsiteX19" fmla="*/ 123825 w 342900"/>
                <a:gd name="connsiteY19" fmla="*/ 152400 h 152400"/>
                <a:gd name="connsiteX20" fmla="*/ 133350 w 342900"/>
                <a:gd name="connsiteY20" fmla="*/ 142875 h 152400"/>
                <a:gd name="connsiteX21" fmla="*/ 133350 w 342900"/>
                <a:gd name="connsiteY21" fmla="*/ 114300 h 152400"/>
                <a:gd name="connsiteX22" fmla="*/ 209550 w 342900"/>
                <a:gd name="connsiteY22" fmla="*/ 114300 h 152400"/>
                <a:gd name="connsiteX23" fmla="*/ 209550 w 342900"/>
                <a:gd name="connsiteY23" fmla="*/ 142875 h 152400"/>
                <a:gd name="connsiteX24" fmla="*/ 219075 w 342900"/>
                <a:gd name="connsiteY24" fmla="*/ 152400 h 152400"/>
                <a:gd name="connsiteX25" fmla="*/ 228600 w 342900"/>
                <a:gd name="connsiteY25" fmla="*/ 76200 h 152400"/>
                <a:gd name="connsiteX26" fmla="*/ 323850 w 342900"/>
                <a:gd name="connsiteY26" fmla="*/ 76200 h 152400"/>
                <a:gd name="connsiteX27" fmla="*/ 323850 w 342900"/>
                <a:gd name="connsiteY27" fmla="*/ 133350 h 152400"/>
                <a:gd name="connsiteX28" fmla="*/ 228600 w 342900"/>
                <a:gd name="connsiteY28" fmla="*/ 133350 h 152400"/>
                <a:gd name="connsiteX29" fmla="*/ 114300 w 342900"/>
                <a:gd name="connsiteY29" fmla="*/ 133350 h 152400"/>
                <a:gd name="connsiteX30" fmla="*/ 19050 w 342900"/>
                <a:gd name="connsiteY30" fmla="*/ 133350 h 152400"/>
                <a:gd name="connsiteX31" fmla="*/ 19050 w 342900"/>
                <a:gd name="connsiteY31" fmla="*/ 76200 h 152400"/>
                <a:gd name="connsiteX32" fmla="*/ 114300 w 342900"/>
                <a:gd name="connsiteY32" fmla="*/ 762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2900" h="152400">
                  <a:moveTo>
                    <a:pt x="219075" y="152400"/>
                  </a:moveTo>
                  <a:lnTo>
                    <a:pt x="333375" y="152400"/>
                  </a:lnTo>
                  <a:cubicBezTo>
                    <a:pt x="338636" y="152400"/>
                    <a:pt x="342900" y="148136"/>
                    <a:pt x="342900" y="142875"/>
                  </a:cubicBezTo>
                  <a:lnTo>
                    <a:pt x="342900" y="66675"/>
                  </a:lnTo>
                  <a:cubicBezTo>
                    <a:pt x="342900" y="61414"/>
                    <a:pt x="338636" y="57150"/>
                    <a:pt x="333375" y="57150"/>
                  </a:cubicBezTo>
                  <a:lnTo>
                    <a:pt x="285750" y="57150"/>
                  </a:lnTo>
                  <a:lnTo>
                    <a:pt x="285750" y="0"/>
                  </a:lnTo>
                  <a:lnTo>
                    <a:pt x="266700" y="0"/>
                  </a:lnTo>
                  <a:lnTo>
                    <a:pt x="266700" y="57150"/>
                  </a:lnTo>
                  <a:lnTo>
                    <a:pt x="219075" y="57150"/>
                  </a:lnTo>
                  <a:cubicBezTo>
                    <a:pt x="213815" y="57150"/>
                    <a:pt x="209550" y="61414"/>
                    <a:pt x="209550" y="66675"/>
                  </a:cubicBezTo>
                  <a:lnTo>
                    <a:pt x="209550" y="95250"/>
                  </a:lnTo>
                  <a:lnTo>
                    <a:pt x="133350" y="95250"/>
                  </a:lnTo>
                  <a:lnTo>
                    <a:pt x="133350" y="66675"/>
                  </a:lnTo>
                  <a:cubicBezTo>
                    <a:pt x="133350" y="61414"/>
                    <a:pt x="129086" y="57150"/>
                    <a:pt x="123825" y="57150"/>
                  </a:cubicBezTo>
                  <a:lnTo>
                    <a:pt x="9525" y="57150"/>
                  </a:lnTo>
                  <a:cubicBezTo>
                    <a:pt x="4264" y="57150"/>
                    <a:pt x="0" y="61414"/>
                    <a:pt x="0" y="66675"/>
                  </a:cubicBezTo>
                  <a:lnTo>
                    <a:pt x="0" y="142875"/>
                  </a:lnTo>
                  <a:cubicBezTo>
                    <a:pt x="0" y="148136"/>
                    <a:pt x="4264" y="152400"/>
                    <a:pt x="9525" y="152400"/>
                  </a:cubicBezTo>
                  <a:lnTo>
                    <a:pt x="123825" y="152400"/>
                  </a:lnTo>
                  <a:cubicBezTo>
                    <a:pt x="129086" y="152400"/>
                    <a:pt x="133350" y="148136"/>
                    <a:pt x="133350" y="142875"/>
                  </a:cubicBezTo>
                  <a:lnTo>
                    <a:pt x="133350" y="114300"/>
                  </a:lnTo>
                  <a:lnTo>
                    <a:pt x="209550" y="114300"/>
                  </a:lnTo>
                  <a:lnTo>
                    <a:pt x="209550" y="142875"/>
                  </a:lnTo>
                  <a:cubicBezTo>
                    <a:pt x="209550" y="148136"/>
                    <a:pt x="213815" y="152400"/>
                    <a:pt x="219075" y="152400"/>
                  </a:cubicBezTo>
                  <a:close/>
                  <a:moveTo>
                    <a:pt x="228600" y="76200"/>
                  </a:moveTo>
                  <a:lnTo>
                    <a:pt x="323850" y="76200"/>
                  </a:lnTo>
                  <a:lnTo>
                    <a:pt x="323850" y="133350"/>
                  </a:lnTo>
                  <a:lnTo>
                    <a:pt x="228600" y="133350"/>
                  </a:lnTo>
                  <a:close/>
                  <a:moveTo>
                    <a:pt x="114300" y="133350"/>
                  </a:moveTo>
                  <a:lnTo>
                    <a:pt x="19050" y="133350"/>
                  </a:lnTo>
                  <a:lnTo>
                    <a:pt x="19050" y="76200"/>
                  </a:lnTo>
                  <a:lnTo>
                    <a:pt x="114300" y="76200"/>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78" name="Freeform: Shape 77">
              <a:extLst>
                <a:ext uri="{FF2B5EF4-FFF2-40B4-BE49-F238E27FC236}">
                  <a16:creationId xmlns:a16="http://schemas.microsoft.com/office/drawing/2014/main" id="{BEC1811C-C2DD-4014-8FA8-1573DB50903F}"/>
                </a:ext>
              </a:extLst>
            </p:cNvPr>
            <p:cNvSpPr/>
            <p:nvPr/>
          </p:nvSpPr>
          <p:spPr>
            <a:xfrm>
              <a:off x="4695162" y="1808564"/>
              <a:ext cx="171450" cy="171450"/>
            </a:xfrm>
            <a:custGeom>
              <a:avLst/>
              <a:gdLst>
                <a:gd name="connsiteX0" fmla="*/ 85725 w 171450"/>
                <a:gd name="connsiteY0" fmla="*/ 0 h 171450"/>
                <a:gd name="connsiteX1" fmla="*/ 0 w 171450"/>
                <a:gd name="connsiteY1" fmla="*/ 85725 h 171450"/>
                <a:gd name="connsiteX2" fmla="*/ 85725 w 171450"/>
                <a:gd name="connsiteY2" fmla="*/ 171450 h 171450"/>
                <a:gd name="connsiteX3" fmla="*/ 171450 w 171450"/>
                <a:gd name="connsiteY3" fmla="*/ 85725 h 171450"/>
                <a:gd name="connsiteX4" fmla="*/ 85725 w 171450"/>
                <a:gd name="connsiteY4" fmla="*/ 0 h 171450"/>
                <a:gd name="connsiteX5" fmla="*/ 85725 w 171450"/>
                <a:gd name="connsiteY5" fmla="*/ 152400 h 171450"/>
                <a:gd name="connsiteX6" fmla="*/ 19050 w 171450"/>
                <a:gd name="connsiteY6" fmla="*/ 85725 h 171450"/>
                <a:gd name="connsiteX7" fmla="*/ 85725 w 171450"/>
                <a:gd name="connsiteY7" fmla="*/ 19050 h 171450"/>
                <a:gd name="connsiteX8" fmla="*/ 152400 w 171450"/>
                <a:gd name="connsiteY8" fmla="*/ 85725 h 171450"/>
                <a:gd name="connsiteX9" fmla="*/ 85725 w 171450"/>
                <a:gd name="connsiteY9" fmla="*/ 1524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8" y="38402"/>
                    <a:pt x="133048" y="52"/>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1"/>
                    <a:pt x="122531" y="152358"/>
                    <a:pt x="85725" y="15240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79" name="Freeform: Shape 78">
              <a:extLst>
                <a:ext uri="{FF2B5EF4-FFF2-40B4-BE49-F238E27FC236}">
                  <a16:creationId xmlns:a16="http://schemas.microsoft.com/office/drawing/2014/main" id="{1B041BCD-FCA5-4EC0-BC00-235E6F34B6CA}"/>
                </a:ext>
              </a:extLst>
            </p:cNvPr>
            <p:cNvSpPr/>
            <p:nvPr/>
          </p:nvSpPr>
          <p:spPr>
            <a:xfrm>
              <a:off x="4618962" y="1732364"/>
              <a:ext cx="323850" cy="323850"/>
            </a:xfrm>
            <a:custGeom>
              <a:avLst/>
              <a:gdLst>
                <a:gd name="connsiteX0" fmla="*/ 314325 w 323850"/>
                <a:gd name="connsiteY0" fmla="*/ 200025 h 323850"/>
                <a:gd name="connsiteX1" fmla="*/ 323850 w 323850"/>
                <a:gd name="connsiteY1" fmla="*/ 190500 h 323850"/>
                <a:gd name="connsiteX2" fmla="*/ 323850 w 323850"/>
                <a:gd name="connsiteY2" fmla="*/ 133350 h 323850"/>
                <a:gd name="connsiteX3" fmla="*/ 314325 w 323850"/>
                <a:gd name="connsiteY3" fmla="*/ 123825 h 323850"/>
                <a:gd name="connsiteX4" fmla="*/ 279625 w 323850"/>
                <a:gd name="connsiteY4" fmla="*/ 123825 h 323850"/>
                <a:gd name="connsiteX5" fmla="*/ 272091 w 323850"/>
                <a:gd name="connsiteY5" fmla="*/ 105632 h 323850"/>
                <a:gd name="connsiteX6" fmla="*/ 296666 w 323850"/>
                <a:gd name="connsiteY6" fmla="*/ 81143 h 323850"/>
                <a:gd name="connsiteX7" fmla="*/ 296683 w 323850"/>
                <a:gd name="connsiteY7" fmla="*/ 67673 h 323850"/>
                <a:gd name="connsiteX8" fmla="*/ 296666 w 323850"/>
                <a:gd name="connsiteY8" fmla="*/ 67656 h 323850"/>
                <a:gd name="connsiteX9" fmla="*/ 256223 w 323850"/>
                <a:gd name="connsiteY9" fmla="*/ 27175 h 323850"/>
                <a:gd name="connsiteX10" fmla="*/ 249488 w 323850"/>
                <a:gd name="connsiteY10" fmla="*/ 24384 h 323850"/>
                <a:gd name="connsiteX11" fmla="*/ 249488 w 323850"/>
                <a:gd name="connsiteY11" fmla="*/ 24384 h 323850"/>
                <a:gd name="connsiteX12" fmla="*/ 242754 w 323850"/>
                <a:gd name="connsiteY12" fmla="*/ 27184 h 323850"/>
                <a:gd name="connsiteX13" fmla="*/ 218218 w 323850"/>
                <a:gd name="connsiteY13" fmla="*/ 51759 h 323850"/>
                <a:gd name="connsiteX14" fmla="*/ 200025 w 323850"/>
                <a:gd name="connsiteY14" fmla="*/ 44225 h 323850"/>
                <a:gd name="connsiteX15" fmla="*/ 200025 w 323850"/>
                <a:gd name="connsiteY15" fmla="*/ 9525 h 323850"/>
                <a:gd name="connsiteX16" fmla="*/ 190500 w 323850"/>
                <a:gd name="connsiteY16" fmla="*/ 0 h 323850"/>
                <a:gd name="connsiteX17" fmla="*/ 133350 w 323850"/>
                <a:gd name="connsiteY17" fmla="*/ 0 h 323850"/>
                <a:gd name="connsiteX18" fmla="*/ 123825 w 323850"/>
                <a:gd name="connsiteY18" fmla="*/ 9525 h 323850"/>
                <a:gd name="connsiteX19" fmla="*/ 123825 w 323850"/>
                <a:gd name="connsiteY19" fmla="*/ 44225 h 323850"/>
                <a:gd name="connsiteX20" fmla="*/ 105632 w 323850"/>
                <a:gd name="connsiteY20" fmla="*/ 51759 h 323850"/>
                <a:gd name="connsiteX21" fmla="*/ 81134 w 323850"/>
                <a:gd name="connsiteY21" fmla="*/ 27184 h 323850"/>
                <a:gd name="connsiteX22" fmla="*/ 74400 w 323850"/>
                <a:gd name="connsiteY22" fmla="*/ 24384 h 323850"/>
                <a:gd name="connsiteX23" fmla="*/ 74400 w 323850"/>
                <a:gd name="connsiteY23" fmla="*/ 24384 h 323850"/>
                <a:gd name="connsiteX24" fmla="*/ 67666 w 323850"/>
                <a:gd name="connsiteY24" fmla="*/ 27175 h 323850"/>
                <a:gd name="connsiteX25" fmla="*/ 27175 w 323850"/>
                <a:gd name="connsiteY25" fmla="*/ 67628 h 323850"/>
                <a:gd name="connsiteX26" fmla="*/ 27158 w 323850"/>
                <a:gd name="connsiteY26" fmla="*/ 81098 h 323850"/>
                <a:gd name="connsiteX27" fmla="*/ 27175 w 323850"/>
                <a:gd name="connsiteY27" fmla="*/ 81115 h 323850"/>
                <a:gd name="connsiteX28" fmla="*/ 51749 w 323850"/>
                <a:gd name="connsiteY28" fmla="*/ 105604 h 323850"/>
                <a:gd name="connsiteX29" fmla="*/ 44225 w 323850"/>
                <a:gd name="connsiteY29" fmla="*/ 123825 h 323850"/>
                <a:gd name="connsiteX30" fmla="*/ 9525 w 323850"/>
                <a:gd name="connsiteY30" fmla="*/ 123825 h 323850"/>
                <a:gd name="connsiteX31" fmla="*/ 0 w 323850"/>
                <a:gd name="connsiteY31" fmla="*/ 133350 h 323850"/>
                <a:gd name="connsiteX32" fmla="*/ 0 w 323850"/>
                <a:gd name="connsiteY32" fmla="*/ 190500 h 323850"/>
                <a:gd name="connsiteX33" fmla="*/ 9525 w 323850"/>
                <a:gd name="connsiteY33" fmla="*/ 200025 h 323850"/>
                <a:gd name="connsiteX34" fmla="*/ 44225 w 323850"/>
                <a:gd name="connsiteY34" fmla="*/ 200025 h 323850"/>
                <a:gd name="connsiteX35" fmla="*/ 51759 w 323850"/>
                <a:gd name="connsiteY35" fmla="*/ 218218 h 323850"/>
                <a:gd name="connsiteX36" fmla="*/ 27184 w 323850"/>
                <a:gd name="connsiteY36" fmla="*/ 242707 h 323850"/>
                <a:gd name="connsiteX37" fmla="*/ 27158 w 323850"/>
                <a:gd name="connsiteY37" fmla="*/ 256177 h 323850"/>
                <a:gd name="connsiteX38" fmla="*/ 27184 w 323850"/>
                <a:gd name="connsiteY38" fmla="*/ 256203 h 323850"/>
                <a:gd name="connsiteX39" fmla="*/ 67627 w 323850"/>
                <a:gd name="connsiteY39" fmla="*/ 296580 h 323850"/>
                <a:gd name="connsiteX40" fmla="*/ 81096 w 323850"/>
                <a:gd name="connsiteY40" fmla="*/ 296580 h 323850"/>
                <a:gd name="connsiteX41" fmla="*/ 105594 w 323850"/>
                <a:gd name="connsiteY41" fmla="*/ 272091 h 323850"/>
                <a:gd name="connsiteX42" fmla="*/ 123825 w 323850"/>
                <a:gd name="connsiteY42" fmla="*/ 279625 h 323850"/>
                <a:gd name="connsiteX43" fmla="*/ 123825 w 323850"/>
                <a:gd name="connsiteY43" fmla="*/ 314325 h 323850"/>
                <a:gd name="connsiteX44" fmla="*/ 133350 w 323850"/>
                <a:gd name="connsiteY44" fmla="*/ 323850 h 323850"/>
                <a:gd name="connsiteX45" fmla="*/ 190500 w 323850"/>
                <a:gd name="connsiteY45" fmla="*/ 323850 h 323850"/>
                <a:gd name="connsiteX46" fmla="*/ 200025 w 323850"/>
                <a:gd name="connsiteY46" fmla="*/ 314325 h 323850"/>
                <a:gd name="connsiteX47" fmla="*/ 200025 w 323850"/>
                <a:gd name="connsiteY47" fmla="*/ 279625 h 323850"/>
                <a:gd name="connsiteX48" fmla="*/ 218227 w 323850"/>
                <a:gd name="connsiteY48" fmla="*/ 272091 h 323850"/>
                <a:gd name="connsiteX49" fmla="*/ 242726 w 323850"/>
                <a:gd name="connsiteY49" fmla="*/ 296580 h 323850"/>
                <a:gd name="connsiteX50" fmla="*/ 256184 w 323850"/>
                <a:gd name="connsiteY50" fmla="*/ 296580 h 323850"/>
                <a:gd name="connsiteX51" fmla="*/ 296666 w 323850"/>
                <a:gd name="connsiteY51" fmla="*/ 256194 h 323850"/>
                <a:gd name="connsiteX52" fmla="*/ 296692 w 323850"/>
                <a:gd name="connsiteY52" fmla="*/ 242724 h 323850"/>
                <a:gd name="connsiteX53" fmla="*/ 296666 w 323850"/>
                <a:gd name="connsiteY53" fmla="*/ 242697 h 323850"/>
                <a:gd name="connsiteX54" fmla="*/ 272091 w 323850"/>
                <a:gd name="connsiteY54" fmla="*/ 218208 h 323850"/>
                <a:gd name="connsiteX55" fmla="*/ 279625 w 323850"/>
                <a:gd name="connsiteY55" fmla="*/ 200025 h 323850"/>
                <a:gd name="connsiteX56" fmla="*/ 263309 w 323850"/>
                <a:gd name="connsiteY56" fmla="*/ 188071 h 323850"/>
                <a:gd name="connsiteX57" fmla="*/ 252089 w 323850"/>
                <a:gd name="connsiteY57" fmla="*/ 215132 h 323850"/>
                <a:gd name="connsiteX58" fmla="*/ 253594 w 323850"/>
                <a:gd name="connsiteY58" fmla="*/ 226676 h 323850"/>
                <a:gd name="connsiteX59" fmla="*/ 276454 w 323850"/>
                <a:gd name="connsiteY59" fmla="*/ 249460 h 323850"/>
                <a:gd name="connsiteX60" fmla="*/ 249469 w 323850"/>
                <a:gd name="connsiteY60" fmla="*/ 276387 h 323850"/>
                <a:gd name="connsiteX61" fmla="*/ 226695 w 323850"/>
                <a:gd name="connsiteY61" fmla="*/ 253584 h 323850"/>
                <a:gd name="connsiteX62" fmla="*/ 215160 w 323850"/>
                <a:gd name="connsiteY62" fmla="*/ 252089 h 323850"/>
                <a:gd name="connsiteX63" fmla="*/ 188100 w 323850"/>
                <a:gd name="connsiteY63" fmla="*/ 263300 h 323850"/>
                <a:gd name="connsiteX64" fmla="*/ 180975 w 323850"/>
                <a:gd name="connsiteY64" fmla="*/ 272510 h 323850"/>
                <a:gd name="connsiteX65" fmla="*/ 180975 w 323850"/>
                <a:gd name="connsiteY65" fmla="*/ 304800 h 323850"/>
                <a:gd name="connsiteX66" fmla="*/ 142875 w 323850"/>
                <a:gd name="connsiteY66" fmla="*/ 304800 h 323850"/>
                <a:gd name="connsiteX67" fmla="*/ 142875 w 323850"/>
                <a:gd name="connsiteY67" fmla="*/ 272510 h 323850"/>
                <a:gd name="connsiteX68" fmla="*/ 135779 w 323850"/>
                <a:gd name="connsiteY68" fmla="*/ 263300 h 323850"/>
                <a:gd name="connsiteX69" fmla="*/ 108718 w 323850"/>
                <a:gd name="connsiteY69" fmla="*/ 252089 h 323850"/>
                <a:gd name="connsiteX70" fmla="*/ 97184 w 323850"/>
                <a:gd name="connsiteY70" fmla="*/ 253584 h 323850"/>
                <a:gd name="connsiteX71" fmla="*/ 74390 w 323850"/>
                <a:gd name="connsiteY71" fmla="*/ 276377 h 323850"/>
                <a:gd name="connsiteX72" fmla="*/ 47406 w 323850"/>
                <a:gd name="connsiteY72" fmla="*/ 249460 h 323850"/>
                <a:gd name="connsiteX73" fmla="*/ 70266 w 323850"/>
                <a:gd name="connsiteY73" fmla="*/ 226676 h 323850"/>
                <a:gd name="connsiteX74" fmla="*/ 71771 w 323850"/>
                <a:gd name="connsiteY74" fmla="*/ 215132 h 323850"/>
                <a:gd name="connsiteX75" fmla="*/ 60550 w 323850"/>
                <a:gd name="connsiteY75" fmla="*/ 188071 h 323850"/>
                <a:gd name="connsiteX76" fmla="*/ 51340 w 323850"/>
                <a:gd name="connsiteY76" fmla="*/ 180975 h 323850"/>
                <a:gd name="connsiteX77" fmla="*/ 19050 w 323850"/>
                <a:gd name="connsiteY77" fmla="*/ 180975 h 323850"/>
                <a:gd name="connsiteX78" fmla="*/ 19050 w 323850"/>
                <a:gd name="connsiteY78" fmla="*/ 142875 h 323850"/>
                <a:gd name="connsiteX79" fmla="*/ 51340 w 323850"/>
                <a:gd name="connsiteY79" fmla="*/ 142875 h 323850"/>
                <a:gd name="connsiteX80" fmla="*/ 60541 w 323850"/>
                <a:gd name="connsiteY80" fmla="*/ 135779 h 323850"/>
                <a:gd name="connsiteX81" fmla="*/ 71761 w 323850"/>
                <a:gd name="connsiteY81" fmla="*/ 108718 h 323850"/>
                <a:gd name="connsiteX82" fmla="*/ 70256 w 323850"/>
                <a:gd name="connsiteY82" fmla="*/ 97174 h 323850"/>
                <a:gd name="connsiteX83" fmla="*/ 47396 w 323850"/>
                <a:gd name="connsiteY83" fmla="*/ 74381 h 323850"/>
                <a:gd name="connsiteX84" fmla="*/ 74390 w 323850"/>
                <a:gd name="connsiteY84" fmla="*/ 47387 h 323850"/>
                <a:gd name="connsiteX85" fmla="*/ 97184 w 323850"/>
                <a:gd name="connsiteY85" fmla="*/ 70247 h 323850"/>
                <a:gd name="connsiteX86" fmla="*/ 108728 w 323850"/>
                <a:gd name="connsiteY86" fmla="*/ 71752 h 323850"/>
                <a:gd name="connsiteX87" fmla="*/ 135788 w 323850"/>
                <a:gd name="connsiteY87" fmla="*/ 60541 h 323850"/>
                <a:gd name="connsiteX88" fmla="*/ 142875 w 323850"/>
                <a:gd name="connsiteY88" fmla="*/ 51340 h 323850"/>
                <a:gd name="connsiteX89" fmla="*/ 142875 w 323850"/>
                <a:gd name="connsiteY89" fmla="*/ 19050 h 323850"/>
                <a:gd name="connsiteX90" fmla="*/ 180975 w 323850"/>
                <a:gd name="connsiteY90" fmla="*/ 19050 h 323850"/>
                <a:gd name="connsiteX91" fmla="*/ 180975 w 323850"/>
                <a:gd name="connsiteY91" fmla="*/ 51340 h 323850"/>
                <a:gd name="connsiteX92" fmla="*/ 188071 w 323850"/>
                <a:gd name="connsiteY92" fmla="*/ 60550 h 323850"/>
                <a:gd name="connsiteX93" fmla="*/ 215132 w 323850"/>
                <a:gd name="connsiteY93" fmla="*/ 71761 h 323850"/>
                <a:gd name="connsiteX94" fmla="*/ 226695 w 323850"/>
                <a:gd name="connsiteY94" fmla="*/ 70256 h 323850"/>
                <a:gd name="connsiteX95" fmla="*/ 249488 w 323850"/>
                <a:gd name="connsiteY95" fmla="*/ 47396 h 323850"/>
                <a:gd name="connsiteX96" fmla="*/ 276482 w 323850"/>
                <a:gd name="connsiteY96" fmla="*/ 74390 h 323850"/>
                <a:gd name="connsiteX97" fmla="*/ 253622 w 323850"/>
                <a:gd name="connsiteY97" fmla="*/ 97184 h 323850"/>
                <a:gd name="connsiteX98" fmla="*/ 252117 w 323850"/>
                <a:gd name="connsiteY98" fmla="*/ 108728 h 323850"/>
                <a:gd name="connsiteX99" fmla="*/ 263338 w 323850"/>
                <a:gd name="connsiteY99" fmla="*/ 135788 h 323850"/>
                <a:gd name="connsiteX100" fmla="*/ 272510 w 323850"/>
                <a:gd name="connsiteY100" fmla="*/ 142875 h 323850"/>
                <a:gd name="connsiteX101" fmla="*/ 304800 w 323850"/>
                <a:gd name="connsiteY101" fmla="*/ 142875 h 323850"/>
                <a:gd name="connsiteX102" fmla="*/ 304800 w 323850"/>
                <a:gd name="connsiteY102" fmla="*/ 180975 h 323850"/>
                <a:gd name="connsiteX103" fmla="*/ 272510 w 323850"/>
                <a:gd name="connsiteY103" fmla="*/ 180975 h 323850"/>
                <a:gd name="connsiteX104" fmla="*/ 263309 w 323850"/>
                <a:gd name="connsiteY104" fmla="*/ 18807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23850" h="323850">
                  <a:moveTo>
                    <a:pt x="314325" y="200025"/>
                  </a:moveTo>
                  <a:cubicBezTo>
                    <a:pt x="319586" y="200025"/>
                    <a:pt x="323850" y="195761"/>
                    <a:pt x="323850" y="190500"/>
                  </a:cubicBezTo>
                  <a:lnTo>
                    <a:pt x="323850" y="133350"/>
                  </a:lnTo>
                  <a:cubicBezTo>
                    <a:pt x="323850" y="128089"/>
                    <a:pt x="319586" y="123825"/>
                    <a:pt x="314325" y="123825"/>
                  </a:cubicBezTo>
                  <a:lnTo>
                    <a:pt x="279625" y="123825"/>
                  </a:lnTo>
                  <a:cubicBezTo>
                    <a:pt x="277592" y="117574"/>
                    <a:pt x="275073" y="111491"/>
                    <a:pt x="272091" y="105632"/>
                  </a:cubicBezTo>
                  <a:lnTo>
                    <a:pt x="296666" y="81143"/>
                  </a:lnTo>
                  <a:cubicBezTo>
                    <a:pt x="300390" y="77428"/>
                    <a:pt x="300398" y="71398"/>
                    <a:pt x="296683" y="67673"/>
                  </a:cubicBezTo>
                  <a:cubicBezTo>
                    <a:pt x="296677" y="67667"/>
                    <a:pt x="296671" y="67662"/>
                    <a:pt x="296666" y="67656"/>
                  </a:cubicBezTo>
                  <a:lnTo>
                    <a:pt x="256223" y="27175"/>
                  </a:lnTo>
                  <a:cubicBezTo>
                    <a:pt x="254437" y="25388"/>
                    <a:pt x="252014" y="24385"/>
                    <a:pt x="249488" y="24384"/>
                  </a:cubicBezTo>
                  <a:lnTo>
                    <a:pt x="249488" y="24384"/>
                  </a:lnTo>
                  <a:cubicBezTo>
                    <a:pt x="246961" y="24387"/>
                    <a:pt x="244538" y="25394"/>
                    <a:pt x="242754" y="27184"/>
                  </a:cubicBezTo>
                  <a:lnTo>
                    <a:pt x="218218" y="51759"/>
                  </a:lnTo>
                  <a:cubicBezTo>
                    <a:pt x="212358" y="48780"/>
                    <a:pt x="206275" y="46261"/>
                    <a:pt x="200025" y="44225"/>
                  </a:cubicBezTo>
                  <a:lnTo>
                    <a:pt x="200025" y="9525"/>
                  </a:lnTo>
                  <a:cubicBezTo>
                    <a:pt x="200025" y="4264"/>
                    <a:pt x="195761" y="0"/>
                    <a:pt x="190500" y="0"/>
                  </a:cubicBezTo>
                  <a:lnTo>
                    <a:pt x="133350" y="0"/>
                  </a:lnTo>
                  <a:cubicBezTo>
                    <a:pt x="128089" y="0"/>
                    <a:pt x="123825" y="4264"/>
                    <a:pt x="123825" y="9525"/>
                  </a:cubicBezTo>
                  <a:lnTo>
                    <a:pt x="123825" y="44225"/>
                  </a:lnTo>
                  <a:cubicBezTo>
                    <a:pt x="117575" y="46261"/>
                    <a:pt x="111492" y="48780"/>
                    <a:pt x="105632" y="51759"/>
                  </a:cubicBezTo>
                  <a:lnTo>
                    <a:pt x="81134" y="27184"/>
                  </a:lnTo>
                  <a:cubicBezTo>
                    <a:pt x="79350" y="25394"/>
                    <a:pt x="76927" y="24387"/>
                    <a:pt x="74400" y="24384"/>
                  </a:cubicBezTo>
                  <a:lnTo>
                    <a:pt x="74400" y="24384"/>
                  </a:lnTo>
                  <a:cubicBezTo>
                    <a:pt x="71874" y="24385"/>
                    <a:pt x="69451" y="25388"/>
                    <a:pt x="67666" y="27175"/>
                  </a:cubicBezTo>
                  <a:lnTo>
                    <a:pt x="27175" y="67628"/>
                  </a:lnTo>
                  <a:cubicBezTo>
                    <a:pt x="23450" y="71343"/>
                    <a:pt x="23443" y="77373"/>
                    <a:pt x="27158" y="81098"/>
                  </a:cubicBezTo>
                  <a:cubicBezTo>
                    <a:pt x="27163" y="81104"/>
                    <a:pt x="27169" y="81109"/>
                    <a:pt x="27175" y="81115"/>
                  </a:cubicBezTo>
                  <a:lnTo>
                    <a:pt x="51749" y="105604"/>
                  </a:lnTo>
                  <a:cubicBezTo>
                    <a:pt x="48770" y="111472"/>
                    <a:pt x="46254" y="117564"/>
                    <a:pt x="44225" y="123825"/>
                  </a:cubicBezTo>
                  <a:lnTo>
                    <a:pt x="9525" y="123825"/>
                  </a:lnTo>
                  <a:cubicBezTo>
                    <a:pt x="4264" y="123825"/>
                    <a:pt x="0" y="128089"/>
                    <a:pt x="0" y="133350"/>
                  </a:cubicBezTo>
                  <a:lnTo>
                    <a:pt x="0" y="190500"/>
                  </a:lnTo>
                  <a:cubicBezTo>
                    <a:pt x="0" y="195761"/>
                    <a:pt x="4264" y="200025"/>
                    <a:pt x="9525" y="200025"/>
                  </a:cubicBezTo>
                  <a:lnTo>
                    <a:pt x="44225" y="200025"/>
                  </a:lnTo>
                  <a:cubicBezTo>
                    <a:pt x="46258" y="206276"/>
                    <a:pt x="48777" y="212359"/>
                    <a:pt x="51759" y="218218"/>
                  </a:cubicBezTo>
                  <a:lnTo>
                    <a:pt x="27184" y="242707"/>
                  </a:lnTo>
                  <a:cubicBezTo>
                    <a:pt x="23457" y="246419"/>
                    <a:pt x="23445" y="252450"/>
                    <a:pt x="27158" y="256177"/>
                  </a:cubicBezTo>
                  <a:cubicBezTo>
                    <a:pt x="27167" y="256186"/>
                    <a:pt x="27175" y="256195"/>
                    <a:pt x="27184" y="256203"/>
                  </a:cubicBezTo>
                  <a:lnTo>
                    <a:pt x="67627" y="296580"/>
                  </a:lnTo>
                  <a:cubicBezTo>
                    <a:pt x="71347" y="300298"/>
                    <a:pt x="77376" y="300298"/>
                    <a:pt x="81096" y="296580"/>
                  </a:cubicBezTo>
                  <a:lnTo>
                    <a:pt x="105594" y="272091"/>
                  </a:lnTo>
                  <a:cubicBezTo>
                    <a:pt x="111468" y="275069"/>
                    <a:pt x="117563" y="277588"/>
                    <a:pt x="123825" y="279625"/>
                  </a:cubicBezTo>
                  <a:lnTo>
                    <a:pt x="123825" y="314325"/>
                  </a:lnTo>
                  <a:cubicBezTo>
                    <a:pt x="123825" y="319586"/>
                    <a:pt x="128089" y="323850"/>
                    <a:pt x="133350" y="323850"/>
                  </a:cubicBezTo>
                  <a:lnTo>
                    <a:pt x="190500" y="323850"/>
                  </a:lnTo>
                  <a:cubicBezTo>
                    <a:pt x="195761" y="323850"/>
                    <a:pt x="200025" y="319586"/>
                    <a:pt x="200025" y="314325"/>
                  </a:cubicBezTo>
                  <a:lnTo>
                    <a:pt x="200025" y="279625"/>
                  </a:lnTo>
                  <a:cubicBezTo>
                    <a:pt x="206278" y="277589"/>
                    <a:pt x="212364" y="275070"/>
                    <a:pt x="218227" y="272091"/>
                  </a:cubicBezTo>
                  <a:lnTo>
                    <a:pt x="242726" y="296580"/>
                  </a:lnTo>
                  <a:cubicBezTo>
                    <a:pt x="246444" y="300292"/>
                    <a:pt x="252466" y="300292"/>
                    <a:pt x="256184" y="296580"/>
                  </a:cubicBezTo>
                  <a:lnTo>
                    <a:pt x="296666" y="256194"/>
                  </a:lnTo>
                  <a:cubicBezTo>
                    <a:pt x="300393" y="252482"/>
                    <a:pt x="300405" y="246451"/>
                    <a:pt x="296692" y="242724"/>
                  </a:cubicBezTo>
                  <a:cubicBezTo>
                    <a:pt x="296683" y="242715"/>
                    <a:pt x="296675" y="242706"/>
                    <a:pt x="296666" y="242697"/>
                  </a:cubicBezTo>
                  <a:lnTo>
                    <a:pt x="272091" y="218208"/>
                  </a:lnTo>
                  <a:cubicBezTo>
                    <a:pt x="275072" y="212353"/>
                    <a:pt x="277591" y="206273"/>
                    <a:pt x="279625" y="200025"/>
                  </a:cubicBezTo>
                  <a:close/>
                  <a:moveTo>
                    <a:pt x="263309" y="188071"/>
                  </a:moveTo>
                  <a:cubicBezTo>
                    <a:pt x="260803" y="197555"/>
                    <a:pt x="257029" y="206657"/>
                    <a:pt x="252089" y="215132"/>
                  </a:cubicBezTo>
                  <a:cubicBezTo>
                    <a:pt x="249907" y="218874"/>
                    <a:pt x="250525" y="223618"/>
                    <a:pt x="253594" y="226676"/>
                  </a:cubicBezTo>
                  <a:lnTo>
                    <a:pt x="276454" y="249460"/>
                  </a:lnTo>
                  <a:lnTo>
                    <a:pt x="249469" y="276387"/>
                  </a:lnTo>
                  <a:lnTo>
                    <a:pt x="226695" y="253584"/>
                  </a:lnTo>
                  <a:cubicBezTo>
                    <a:pt x="223636" y="250523"/>
                    <a:pt x="218898" y="249909"/>
                    <a:pt x="215160" y="252089"/>
                  </a:cubicBezTo>
                  <a:cubicBezTo>
                    <a:pt x="206688" y="257032"/>
                    <a:pt x="197585" y="260803"/>
                    <a:pt x="188100" y="263300"/>
                  </a:cubicBezTo>
                  <a:cubicBezTo>
                    <a:pt x="183906" y="264392"/>
                    <a:pt x="180978" y="268177"/>
                    <a:pt x="180975" y="272510"/>
                  </a:cubicBezTo>
                  <a:lnTo>
                    <a:pt x="180975" y="304800"/>
                  </a:lnTo>
                  <a:lnTo>
                    <a:pt x="142875" y="304800"/>
                  </a:lnTo>
                  <a:lnTo>
                    <a:pt x="142875" y="272510"/>
                  </a:lnTo>
                  <a:cubicBezTo>
                    <a:pt x="142875" y="268185"/>
                    <a:pt x="139961" y="264403"/>
                    <a:pt x="135779" y="263300"/>
                  </a:cubicBezTo>
                  <a:cubicBezTo>
                    <a:pt x="126293" y="260803"/>
                    <a:pt x="117190" y="257032"/>
                    <a:pt x="108718" y="252089"/>
                  </a:cubicBezTo>
                  <a:cubicBezTo>
                    <a:pt x="104980" y="249909"/>
                    <a:pt x="100242" y="250523"/>
                    <a:pt x="97184" y="253584"/>
                  </a:cubicBezTo>
                  <a:lnTo>
                    <a:pt x="74390" y="276377"/>
                  </a:lnTo>
                  <a:lnTo>
                    <a:pt x="47406" y="249460"/>
                  </a:lnTo>
                  <a:lnTo>
                    <a:pt x="70266" y="226676"/>
                  </a:lnTo>
                  <a:cubicBezTo>
                    <a:pt x="73335" y="223618"/>
                    <a:pt x="73953" y="218874"/>
                    <a:pt x="71771" y="215132"/>
                  </a:cubicBezTo>
                  <a:cubicBezTo>
                    <a:pt x="66830" y="206657"/>
                    <a:pt x="63056" y="197555"/>
                    <a:pt x="60550" y="188071"/>
                  </a:cubicBezTo>
                  <a:cubicBezTo>
                    <a:pt x="59447" y="183889"/>
                    <a:pt x="55665" y="180975"/>
                    <a:pt x="51340" y="180975"/>
                  </a:cubicBezTo>
                  <a:lnTo>
                    <a:pt x="19050" y="180975"/>
                  </a:lnTo>
                  <a:lnTo>
                    <a:pt x="19050" y="142875"/>
                  </a:lnTo>
                  <a:lnTo>
                    <a:pt x="51340" y="142875"/>
                  </a:lnTo>
                  <a:cubicBezTo>
                    <a:pt x="55661" y="142871"/>
                    <a:pt x="59439" y="139958"/>
                    <a:pt x="60541" y="135779"/>
                  </a:cubicBezTo>
                  <a:cubicBezTo>
                    <a:pt x="63047" y="126295"/>
                    <a:pt x="66821" y="117193"/>
                    <a:pt x="71761" y="108718"/>
                  </a:cubicBezTo>
                  <a:cubicBezTo>
                    <a:pt x="73943" y="104976"/>
                    <a:pt x="73325" y="100232"/>
                    <a:pt x="70256" y="97174"/>
                  </a:cubicBezTo>
                  <a:lnTo>
                    <a:pt x="47396" y="74381"/>
                  </a:lnTo>
                  <a:lnTo>
                    <a:pt x="74390" y="47387"/>
                  </a:lnTo>
                  <a:lnTo>
                    <a:pt x="97184" y="70247"/>
                  </a:lnTo>
                  <a:cubicBezTo>
                    <a:pt x="100242" y="73315"/>
                    <a:pt x="104985" y="73934"/>
                    <a:pt x="108728" y="71752"/>
                  </a:cubicBezTo>
                  <a:cubicBezTo>
                    <a:pt x="117200" y="66809"/>
                    <a:pt x="126303" y="63037"/>
                    <a:pt x="135788" y="60541"/>
                  </a:cubicBezTo>
                  <a:cubicBezTo>
                    <a:pt x="139963" y="59435"/>
                    <a:pt x="142872" y="55659"/>
                    <a:pt x="142875" y="51340"/>
                  </a:cubicBezTo>
                  <a:lnTo>
                    <a:pt x="142875" y="19050"/>
                  </a:lnTo>
                  <a:lnTo>
                    <a:pt x="180975" y="19050"/>
                  </a:lnTo>
                  <a:lnTo>
                    <a:pt x="180975" y="51340"/>
                  </a:lnTo>
                  <a:cubicBezTo>
                    <a:pt x="180975" y="55665"/>
                    <a:pt x="183889" y="59447"/>
                    <a:pt x="188071" y="60550"/>
                  </a:cubicBezTo>
                  <a:cubicBezTo>
                    <a:pt x="197557" y="63047"/>
                    <a:pt x="206660" y="66818"/>
                    <a:pt x="215132" y="71761"/>
                  </a:cubicBezTo>
                  <a:cubicBezTo>
                    <a:pt x="218879" y="73953"/>
                    <a:pt x="223634" y="73334"/>
                    <a:pt x="226695" y="70256"/>
                  </a:cubicBezTo>
                  <a:lnTo>
                    <a:pt x="249488" y="47396"/>
                  </a:lnTo>
                  <a:lnTo>
                    <a:pt x="276482" y="74390"/>
                  </a:lnTo>
                  <a:lnTo>
                    <a:pt x="253622" y="97184"/>
                  </a:lnTo>
                  <a:cubicBezTo>
                    <a:pt x="250554" y="100242"/>
                    <a:pt x="249935" y="104985"/>
                    <a:pt x="252117" y="108728"/>
                  </a:cubicBezTo>
                  <a:cubicBezTo>
                    <a:pt x="257058" y="117202"/>
                    <a:pt x="260832" y="126305"/>
                    <a:pt x="263338" y="135788"/>
                  </a:cubicBezTo>
                  <a:cubicBezTo>
                    <a:pt x="264441" y="139953"/>
                    <a:pt x="268202" y="142859"/>
                    <a:pt x="272510" y="142875"/>
                  </a:cubicBezTo>
                  <a:lnTo>
                    <a:pt x="304800" y="142875"/>
                  </a:lnTo>
                  <a:lnTo>
                    <a:pt x="304800" y="180975"/>
                  </a:lnTo>
                  <a:lnTo>
                    <a:pt x="272510" y="180975"/>
                  </a:lnTo>
                  <a:cubicBezTo>
                    <a:pt x="268189" y="180979"/>
                    <a:pt x="264411" y="183892"/>
                    <a:pt x="263309" y="188071"/>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80" name="Freeform: Shape 79">
              <a:extLst>
                <a:ext uri="{FF2B5EF4-FFF2-40B4-BE49-F238E27FC236}">
                  <a16:creationId xmlns:a16="http://schemas.microsoft.com/office/drawing/2014/main" id="{2009EB39-F2E7-4889-B4D1-18278A5A75E3}"/>
                </a:ext>
              </a:extLst>
            </p:cNvPr>
            <p:cNvSpPr/>
            <p:nvPr/>
          </p:nvSpPr>
          <p:spPr>
            <a:xfrm>
              <a:off x="4742787" y="1856189"/>
              <a:ext cx="76200" cy="76200"/>
            </a:xfrm>
            <a:custGeom>
              <a:avLst/>
              <a:gdLst>
                <a:gd name="connsiteX0" fmla="*/ 38100 w 76200"/>
                <a:gd name="connsiteY0" fmla="*/ 0 h 76200"/>
                <a:gd name="connsiteX1" fmla="*/ 0 w 76200"/>
                <a:gd name="connsiteY1" fmla="*/ 38100 h 76200"/>
                <a:gd name="connsiteX2" fmla="*/ 38100 w 76200"/>
                <a:gd name="connsiteY2" fmla="*/ 76200 h 76200"/>
                <a:gd name="connsiteX3" fmla="*/ 76200 w 76200"/>
                <a:gd name="connsiteY3" fmla="*/ 38100 h 76200"/>
                <a:gd name="connsiteX4" fmla="*/ 38100 w 76200"/>
                <a:gd name="connsiteY4" fmla="*/ 0 h 76200"/>
                <a:gd name="connsiteX5" fmla="*/ 38100 w 76200"/>
                <a:gd name="connsiteY5" fmla="*/ 57150 h 76200"/>
                <a:gd name="connsiteX6" fmla="*/ 19050 w 76200"/>
                <a:gd name="connsiteY6" fmla="*/ 38100 h 76200"/>
                <a:gd name="connsiteX7" fmla="*/ 38100 w 76200"/>
                <a:gd name="connsiteY7" fmla="*/ 19050 h 76200"/>
                <a:gd name="connsiteX8" fmla="*/ 57150 w 76200"/>
                <a:gd name="connsiteY8" fmla="*/ 38100 h 76200"/>
                <a:gd name="connsiteX9" fmla="*/ 38100 w 76200"/>
                <a:gd name="connsiteY9" fmla="*/ 5715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38100" y="0"/>
                  </a:moveTo>
                  <a:cubicBezTo>
                    <a:pt x="17058" y="0"/>
                    <a:pt x="0" y="17058"/>
                    <a:pt x="0" y="38100"/>
                  </a:cubicBezTo>
                  <a:cubicBezTo>
                    <a:pt x="0" y="59142"/>
                    <a:pt x="17058" y="76200"/>
                    <a:pt x="38100" y="76200"/>
                  </a:cubicBezTo>
                  <a:cubicBezTo>
                    <a:pt x="59142" y="76200"/>
                    <a:pt x="76200" y="59142"/>
                    <a:pt x="76200" y="38100"/>
                  </a:cubicBezTo>
                  <a:cubicBezTo>
                    <a:pt x="76200" y="17058"/>
                    <a:pt x="59142" y="0"/>
                    <a:pt x="38100" y="0"/>
                  </a:cubicBezTo>
                  <a:close/>
                  <a:moveTo>
                    <a:pt x="38100" y="57150"/>
                  </a:moveTo>
                  <a:cubicBezTo>
                    <a:pt x="27579" y="57150"/>
                    <a:pt x="19050" y="48621"/>
                    <a:pt x="19050" y="38100"/>
                  </a:cubicBezTo>
                  <a:cubicBezTo>
                    <a:pt x="19050" y="27579"/>
                    <a:pt x="27579" y="19050"/>
                    <a:pt x="38100" y="19050"/>
                  </a:cubicBezTo>
                  <a:cubicBezTo>
                    <a:pt x="48621" y="19050"/>
                    <a:pt x="57150" y="27579"/>
                    <a:pt x="57150" y="38100"/>
                  </a:cubicBezTo>
                  <a:cubicBezTo>
                    <a:pt x="57150" y="48621"/>
                    <a:pt x="48621" y="57150"/>
                    <a:pt x="38100" y="5715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grpSp>
      <p:grpSp>
        <p:nvGrpSpPr>
          <p:cNvPr id="95" name="Group 94">
            <a:extLst>
              <a:ext uri="{FF2B5EF4-FFF2-40B4-BE49-F238E27FC236}">
                <a16:creationId xmlns:a16="http://schemas.microsoft.com/office/drawing/2014/main" id="{BEAEBAFA-5FD9-48C0-AB82-F2028B2FC06A}"/>
              </a:ext>
            </a:extLst>
          </p:cNvPr>
          <p:cNvGrpSpPr/>
          <p:nvPr/>
        </p:nvGrpSpPr>
        <p:grpSpPr>
          <a:xfrm>
            <a:off x="8657166" y="2299294"/>
            <a:ext cx="622364" cy="622237"/>
            <a:chOff x="4113405" y="1674484"/>
            <a:chExt cx="571644" cy="571528"/>
          </a:xfrm>
          <a:solidFill>
            <a:srgbClr val="3F9679"/>
          </a:solidFill>
        </p:grpSpPr>
        <p:sp>
          <p:nvSpPr>
            <p:cNvPr id="85" name="Freeform: Shape 84">
              <a:extLst>
                <a:ext uri="{FF2B5EF4-FFF2-40B4-BE49-F238E27FC236}">
                  <a16:creationId xmlns:a16="http://schemas.microsoft.com/office/drawing/2014/main" id="{CD0406B1-04DF-4781-A11D-7F44F6B39602}"/>
                </a:ext>
              </a:extLst>
            </p:cNvPr>
            <p:cNvSpPr/>
            <p:nvPr/>
          </p:nvSpPr>
          <p:spPr>
            <a:xfrm>
              <a:off x="4303976" y="1807862"/>
              <a:ext cx="190500" cy="361950"/>
            </a:xfrm>
            <a:custGeom>
              <a:avLst/>
              <a:gdLst>
                <a:gd name="connsiteX0" fmla="*/ 47625 w 190500"/>
                <a:gd name="connsiteY0" fmla="*/ 361950 h 361950"/>
                <a:gd name="connsiteX1" fmla="*/ 142875 w 190500"/>
                <a:gd name="connsiteY1" fmla="*/ 361950 h 361950"/>
                <a:gd name="connsiteX2" fmla="*/ 152400 w 190500"/>
                <a:gd name="connsiteY2" fmla="*/ 352425 h 361950"/>
                <a:gd name="connsiteX3" fmla="*/ 152400 w 190500"/>
                <a:gd name="connsiteY3" fmla="*/ 228600 h 361950"/>
                <a:gd name="connsiteX4" fmla="*/ 180975 w 190500"/>
                <a:gd name="connsiteY4" fmla="*/ 228600 h 361950"/>
                <a:gd name="connsiteX5" fmla="*/ 190500 w 190500"/>
                <a:gd name="connsiteY5" fmla="*/ 219075 h 361950"/>
                <a:gd name="connsiteX6" fmla="*/ 190500 w 190500"/>
                <a:gd name="connsiteY6" fmla="*/ 128911 h 361950"/>
                <a:gd name="connsiteX7" fmla="*/ 138436 w 190500"/>
                <a:gd name="connsiteY7" fmla="*/ 67504 h 361950"/>
                <a:gd name="connsiteX8" fmla="*/ 142875 w 190500"/>
                <a:gd name="connsiteY8" fmla="*/ 47625 h 361950"/>
                <a:gd name="connsiteX9" fmla="*/ 95250 w 190500"/>
                <a:gd name="connsiteY9" fmla="*/ 0 h 361950"/>
                <a:gd name="connsiteX10" fmla="*/ 47625 w 190500"/>
                <a:gd name="connsiteY10" fmla="*/ 47625 h 361950"/>
                <a:gd name="connsiteX11" fmla="*/ 52064 w 190500"/>
                <a:gd name="connsiteY11" fmla="*/ 67504 h 361950"/>
                <a:gd name="connsiteX12" fmla="*/ 0 w 190500"/>
                <a:gd name="connsiteY12" fmla="*/ 128911 h 361950"/>
                <a:gd name="connsiteX13" fmla="*/ 0 w 190500"/>
                <a:gd name="connsiteY13" fmla="*/ 219075 h 361950"/>
                <a:gd name="connsiteX14" fmla="*/ 9525 w 190500"/>
                <a:gd name="connsiteY14" fmla="*/ 228600 h 361950"/>
                <a:gd name="connsiteX15" fmla="*/ 38100 w 190500"/>
                <a:gd name="connsiteY15" fmla="*/ 228600 h 361950"/>
                <a:gd name="connsiteX16" fmla="*/ 38100 w 190500"/>
                <a:gd name="connsiteY16" fmla="*/ 352425 h 361950"/>
                <a:gd name="connsiteX17" fmla="*/ 47625 w 190500"/>
                <a:gd name="connsiteY17" fmla="*/ 361950 h 361950"/>
                <a:gd name="connsiteX18" fmla="*/ 19050 w 190500"/>
                <a:gd name="connsiteY18" fmla="*/ 209550 h 361950"/>
                <a:gd name="connsiteX19" fmla="*/ 19050 w 190500"/>
                <a:gd name="connsiteY19" fmla="*/ 128911 h 361950"/>
                <a:gd name="connsiteX20" fmla="*/ 62236 w 190500"/>
                <a:gd name="connsiteY20" fmla="*/ 85725 h 361950"/>
                <a:gd name="connsiteX21" fmla="*/ 70285 w 190500"/>
                <a:gd name="connsiteY21" fmla="*/ 85725 h 361950"/>
                <a:gd name="connsiteX22" fmla="*/ 79808 w 190500"/>
                <a:gd name="connsiteY22" fmla="*/ 76198 h 361950"/>
                <a:gd name="connsiteX23" fmla="*/ 76562 w 190500"/>
                <a:gd name="connsiteY23" fmla="*/ 69037 h 361950"/>
                <a:gd name="connsiteX24" fmla="*/ 66675 w 190500"/>
                <a:gd name="connsiteY24" fmla="*/ 47625 h 361950"/>
                <a:gd name="connsiteX25" fmla="*/ 95250 w 190500"/>
                <a:gd name="connsiteY25" fmla="*/ 19050 h 361950"/>
                <a:gd name="connsiteX26" fmla="*/ 123825 w 190500"/>
                <a:gd name="connsiteY26" fmla="*/ 47625 h 361950"/>
                <a:gd name="connsiteX27" fmla="*/ 113938 w 190500"/>
                <a:gd name="connsiteY27" fmla="*/ 69037 h 361950"/>
                <a:gd name="connsiteX28" fmla="*/ 113054 w 190500"/>
                <a:gd name="connsiteY28" fmla="*/ 82479 h 361950"/>
                <a:gd name="connsiteX29" fmla="*/ 120215 w 190500"/>
                <a:gd name="connsiteY29" fmla="*/ 85725 h 361950"/>
                <a:gd name="connsiteX30" fmla="*/ 128264 w 190500"/>
                <a:gd name="connsiteY30" fmla="*/ 85725 h 361950"/>
                <a:gd name="connsiteX31" fmla="*/ 171450 w 190500"/>
                <a:gd name="connsiteY31" fmla="*/ 128911 h 361950"/>
                <a:gd name="connsiteX32" fmla="*/ 171450 w 190500"/>
                <a:gd name="connsiteY32" fmla="*/ 209550 h 361950"/>
                <a:gd name="connsiteX33" fmla="*/ 152400 w 190500"/>
                <a:gd name="connsiteY33" fmla="*/ 209550 h 361950"/>
                <a:gd name="connsiteX34" fmla="*/ 152400 w 190500"/>
                <a:gd name="connsiteY34" fmla="*/ 114300 h 361950"/>
                <a:gd name="connsiteX35" fmla="*/ 133350 w 190500"/>
                <a:gd name="connsiteY35" fmla="*/ 114300 h 361950"/>
                <a:gd name="connsiteX36" fmla="*/ 133350 w 190500"/>
                <a:gd name="connsiteY36" fmla="*/ 342900 h 361950"/>
                <a:gd name="connsiteX37" fmla="*/ 104775 w 190500"/>
                <a:gd name="connsiteY37" fmla="*/ 342900 h 361950"/>
                <a:gd name="connsiteX38" fmla="*/ 104775 w 190500"/>
                <a:gd name="connsiteY38" fmla="*/ 209550 h 361950"/>
                <a:gd name="connsiteX39" fmla="*/ 85725 w 190500"/>
                <a:gd name="connsiteY39" fmla="*/ 209550 h 361950"/>
                <a:gd name="connsiteX40" fmla="*/ 85725 w 190500"/>
                <a:gd name="connsiteY40" fmla="*/ 342900 h 361950"/>
                <a:gd name="connsiteX41" fmla="*/ 57150 w 190500"/>
                <a:gd name="connsiteY41" fmla="*/ 342900 h 361950"/>
                <a:gd name="connsiteX42" fmla="*/ 57150 w 190500"/>
                <a:gd name="connsiteY42" fmla="*/ 114300 h 361950"/>
                <a:gd name="connsiteX43" fmla="*/ 38100 w 190500"/>
                <a:gd name="connsiteY43" fmla="*/ 114300 h 361950"/>
                <a:gd name="connsiteX44" fmla="*/ 38100 w 190500"/>
                <a:gd name="connsiteY44" fmla="*/ 2095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0500" h="361950">
                  <a:moveTo>
                    <a:pt x="47625" y="361950"/>
                  </a:moveTo>
                  <a:lnTo>
                    <a:pt x="142875" y="361950"/>
                  </a:lnTo>
                  <a:cubicBezTo>
                    <a:pt x="148136" y="361950"/>
                    <a:pt x="152400" y="357686"/>
                    <a:pt x="152400" y="352425"/>
                  </a:cubicBezTo>
                  <a:lnTo>
                    <a:pt x="152400" y="228600"/>
                  </a:lnTo>
                  <a:lnTo>
                    <a:pt x="180975" y="228600"/>
                  </a:lnTo>
                  <a:cubicBezTo>
                    <a:pt x="186236" y="228600"/>
                    <a:pt x="190500" y="224336"/>
                    <a:pt x="190500" y="219075"/>
                  </a:cubicBezTo>
                  <a:lnTo>
                    <a:pt x="190500" y="128911"/>
                  </a:lnTo>
                  <a:cubicBezTo>
                    <a:pt x="190457" y="98479"/>
                    <a:pt x="168451" y="72525"/>
                    <a:pt x="138436" y="67504"/>
                  </a:cubicBezTo>
                  <a:cubicBezTo>
                    <a:pt x="141352" y="61282"/>
                    <a:pt x="142867" y="54496"/>
                    <a:pt x="142875" y="47625"/>
                  </a:cubicBezTo>
                  <a:cubicBezTo>
                    <a:pt x="142875" y="21322"/>
                    <a:pt x="121553" y="0"/>
                    <a:pt x="95250" y="0"/>
                  </a:cubicBezTo>
                  <a:cubicBezTo>
                    <a:pt x="68947" y="0"/>
                    <a:pt x="47625" y="21322"/>
                    <a:pt x="47625" y="47625"/>
                  </a:cubicBezTo>
                  <a:cubicBezTo>
                    <a:pt x="47633" y="54496"/>
                    <a:pt x="49148" y="61282"/>
                    <a:pt x="52064" y="67504"/>
                  </a:cubicBezTo>
                  <a:cubicBezTo>
                    <a:pt x="22049" y="72525"/>
                    <a:pt x="43" y="98479"/>
                    <a:pt x="0" y="128911"/>
                  </a:cubicBezTo>
                  <a:lnTo>
                    <a:pt x="0" y="219075"/>
                  </a:lnTo>
                  <a:cubicBezTo>
                    <a:pt x="0" y="224336"/>
                    <a:pt x="4264" y="228600"/>
                    <a:pt x="9525" y="228600"/>
                  </a:cubicBezTo>
                  <a:lnTo>
                    <a:pt x="38100" y="228600"/>
                  </a:lnTo>
                  <a:lnTo>
                    <a:pt x="38100" y="352425"/>
                  </a:lnTo>
                  <a:cubicBezTo>
                    <a:pt x="38100" y="357686"/>
                    <a:pt x="42364" y="361950"/>
                    <a:pt x="47625" y="361950"/>
                  </a:cubicBezTo>
                  <a:close/>
                  <a:moveTo>
                    <a:pt x="19050" y="209550"/>
                  </a:moveTo>
                  <a:lnTo>
                    <a:pt x="19050" y="128911"/>
                  </a:lnTo>
                  <a:cubicBezTo>
                    <a:pt x="19076" y="105071"/>
                    <a:pt x="38396" y="85751"/>
                    <a:pt x="62236" y="85725"/>
                  </a:cubicBezTo>
                  <a:lnTo>
                    <a:pt x="70285" y="85725"/>
                  </a:lnTo>
                  <a:cubicBezTo>
                    <a:pt x="75545" y="85724"/>
                    <a:pt x="79809" y="81459"/>
                    <a:pt x="79808" y="76198"/>
                  </a:cubicBezTo>
                  <a:cubicBezTo>
                    <a:pt x="79808" y="73455"/>
                    <a:pt x="78625" y="70845"/>
                    <a:pt x="76562" y="69037"/>
                  </a:cubicBezTo>
                  <a:cubicBezTo>
                    <a:pt x="70295" y="63688"/>
                    <a:pt x="66682" y="55864"/>
                    <a:pt x="66675" y="47625"/>
                  </a:cubicBezTo>
                  <a:cubicBezTo>
                    <a:pt x="66675" y="31843"/>
                    <a:pt x="79468" y="19050"/>
                    <a:pt x="95250" y="19050"/>
                  </a:cubicBezTo>
                  <a:cubicBezTo>
                    <a:pt x="111032" y="19050"/>
                    <a:pt x="123825" y="31843"/>
                    <a:pt x="123825" y="47625"/>
                  </a:cubicBezTo>
                  <a:cubicBezTo>
                    <a:pt x="123818" y="55864"/>
                    <a:pt x="120205" y="63688"/>
                    <a:pt x="113938" y="69037"/>
                  </a:cubicBezTo>
                  <a:cubicBezTo>
                    <a:pt x="109982" y="72505"/>
                    <a:pt x="109586" y="78523"/>
                    <a:pt x="113054" y="82479"/>
                  </a:cubicBezTo>
                  <a:cubicBezTo>
                    <a:pt x="114862" y="84541"/>
                    <a:pt x="117472" y="85725"/>
                    <a:pt x="120215" y="85725"/>
                  </a:cubicBezTo>
                  <a:lnTo>
                    <a:pt x="128264" y="85725"/>
                  </a:lnTo>
                  <a:cubicBezTo>
                    <a:pt x="152104" y="85751"/>
                    <a:pt x="171424" y="105071"/>
                    <a:pt x="171450" y="128911"/>
                  </a:cubicBezTo>
                  <a:lnTo>
                    <a:pt x="171450" y="209550"/>
                  </a:lnTo>
                  <a:lnTo>
                    <a:pt x="152400" y="209550"/>
                  </a:lnTo>
                  <a:lnTo>
                    <a:pt x="152400" y="114300"/>
                  </a:lnTo>
                  <a:lnTo>
                    <a:pt x="133350" y="114300"/>
                  </a:lnTo>
                  <a:lnTo>
                    <a:pt x="133350" y="342900"/>
                  </a:lnTo>
                  <a:lnTo>
                    <a:pt x="104775" y="342900"/>
                  </a:lnTo>
                  <a:lnTo>
                    <a:pt x="104775" y="209550"/>
                  </a:lnTo>
                  <a:lnTo>
                    <a:pt x="85725" y="209550"/>
                  </a:lnTo>
                  <a:lnTo>
                    <a:pt x="85725" y="342900"/>
                  </a:lnTo>
                  <a:lnTo>
                    <a:pt x="57150" y="342900"/>
                  </a:lnTo>
                  <a:lnTo>
                    <a:pt x="57150" y="114300"/>
                  </a:lnTo>
                  <a:lnTo>
                    <a:pt x="38100" y="114300"/>
                  </a:lnTo>
                  <a:lnTo>
                    <a:pt x="38100" y="209550"/>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86" name="Freeform: Shape 85">
              <a:extLst>
                <a:ext uri="{FF2B5EF4-FFF2-40B4-BE49-F238E27FC236}">
                  <a16:creationId xmlns:a16="http://schemas.microsoft.com/office/drawing/2014/main" id="{808A1148-81A8-4340-A5A9-F334DEB2220C}"/>
                </a:ext>
              </a:extLst>
            </p:cNvPr>
            <p:cNvSpPr/>
            <p:nvPr/>
          </p:nvSpPr>
          <p:spPr>
            <a:xfrm>
              <a:off x="4231709" y="1674511"/>
              <a:ext cx="453340" cy="394145"/>
            </a:xfrm>
            <a:custGeom>
              <a:avLst/>
              <a:gdLst>
                <a:gd name="connsiteX0" fmla="*/ 167516 w 453340"/>
                <a:gd name="connsiteY0" fmla="*/ 1 h 394145"/>
                <a:gd name="connsiteX1" fmla="*/ 0 w 453340"/>
                <a:gd name="connsiteY1" fmla="*/ 54227 h 394145"/>
                <a:gd name="connsiteX2" fmla="*/ 11182 w 453340"/>
                <a:gd name="connsiteY2" fmla="*/ 69657 h 394145"/>
                <a:gd name="connsiteX3" fmla="*/ 383683 w 453340"/>
                <a:gd name="connsiteY3" fmla="*/ 129677 h 394145"/>
                <a:gd name="connsiteX4" fmla="*/ 414366 w 453340"/>
                <a:gd name="connsiteY4" fmla="*/ 386906 h 394145"/>
                <a:gd name="connsiteX5" fmla="*/ 431987 w 453340"/>
                <a:gd name="connsiteY5" fmla="*/ 394145 h 394145"/>
                <a:gd name="connsiteX6" fmla="*/ 275586 w 453340"/>
                <a:gd name="connsiteY6" fmla="*/ 21278 h 394145"/>
                <a:gd name="connsiteX7" fmla="*/ 167516 w 453340"/>
                <a:gd name="connsiteY7" fmla="*/ 1 h 39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40" h="394145">
                  <a:moveTo>
                    <a:pt x="167516" y="1"/>
                  </a:moveTo>
                  <a:cubicBezTo>
                    <a:pt x="107340" y="-148"/>
                    <a:pt x="48674" y="18842"/>
                    <a:pt x="0" y="54227"/>
                  </a:cubicBezTo>
                  <a:lnTo>
                    <a:pt x="11182" y="69657"/>
                  </a:lnTo>
                  <a:cubicBezTo>
                    <a:pt x="130620" y="-16632"/>
                    <a:pt x="297394" y="10240"/>
                    <a:pt x="383683" y="129677"/>
                  </a:cubicBezTo>
                  <a:cubicBezTo>
                    <a:pt x="437645" y="204369"/>
                    <a:pt x="449245" y="301618"/>
                    <a:pt x="414366" y="386906"/>
                  </a:cubicBezTo>
                  <a:lnTo>
                    <a:pt x="431987" y="394145"/>
                  </a:lnTo>
                  <a:cubicBezTo>
                    <a:pt x="491763" y="247992"/>
                    <a:pt x="421739" y="81054"/>
                    <a:pt x="275586" y="21278"/>
                  </a:cubicBezTo>
                  <a:cubicBezTo>
                    <a:pt x="241282" y="7249"/>
                    <a:pt x="204578" y="22"/>
                    <a:pt x="167516" y="1"/>
                  </a:cubicBez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87" name="Freeform: Shape 86">
              <a:extLst>
                <a:ext uri="{FF2B5EF4-FFF2-40B4-BE49-F238E27FC236}">
                  <a16:creationId xmlns:a16="http://schemas.microsoft.com/office/drawing/2014/main" id="{A8B34E9B-EF49-40B7-B897-AE963277CA6F}"/>
                </a:ext>
              </a:extLst>
            </p:cNvPr>
            <p:cNvSpPr/>
            <p:nvPr/>
          </p:nvSpPr>
          <p:spPr>
            <a:xfrm>
              <a:off x="4113405" y="1885605"/>
              <a:ext cx="423771" cy="360406"/>
            </a:xfrm>
            <a:custGeom>
              <a:avLst/>
              <a:gdLst>
                <a:gd name="connsiteX0" fmla="*/ 285821 w 423771"/>
                <a:gd name="connsiteY0" fmla="*/ 360407 h 360406"/>
                <a:gd name="connsiteX1" fmla="*/ 423772 w 423771"/>
                <a:gd name="connsiteY1" fmla="*/ 324955 h 360406"/>
                <a:gd name="connsiteX2" fmla="*/ 414570 w 423771"/>
                <a:gd name="connsiteY2" fmla="*/ 308277 h 360406"/>
                <a:gd name="connsiteX3" fmla="*/ 52132 w 423771"/>
                <a:gd name="connsiteY3" fmla="*/ 202972 h 360406"/>
                <a:gd name="connsiteX4" fmla="*/ 28313 w 423771"/>
                <a:gd name="connsiteY4" fmla="*/ 4972 h 360406"/>
                <a:gd name="connsiteX5" fmla="*/ 9929 w 423771"/>
                <a:gd name="connsiteY5" fmla="*/ 0 h 360406"/>
                <a:gd name="connsiteX6" fmla="*/ 211602 w 423771"/>
                <a:gd name="connsiteY6" fmla="*/ 350549 h 360406"/>
                <a:gd name="connsiteX7" fmla="*/ 285821 w 423771"/>
                <a:gd name="connsiteY7" fmla="*/ 360407 h 3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771" h="360406">
                  <a:moveTo>
                    <a:pt x="285821" y="360407"/>
                  </a:moveTo>
                  <a:cubicBezTo>
                    <a:pt x="334059" y="360414"/>
                    <a:pt x="381514" y="348218"/>
                    <a:pt x="423772" y="324955"/>
                  </a:cubicBezTo>
                  <a:lnTo>
                    <a:pt x="414570" y="308277"/>
                  </a:lnTo>
                  <a:cubicBezTo>
                    <a:pt x="285407" y="379282"/>
                    <a:pt x="123137" y="332136"/>
                    <a:pt x="52132" y="202972"/>
                  </a:cubicBezTo>
                  <a:cubicBezTo>
                    <a:pt x="18904" y="142530"/>
                    <a:pt x="10368" y="71570"/>
                    <a:pt x="28313" y="4972"/>
                  </a:cubicBezTo>
                  <a:lnTo>
                    <a:pt x="9929" y="0"/>
                  </a:lnTo>
                  <a:cubicBezTo>
                    <a:pt x="-31182" y="152492"/>
                    <a:pt x="59110" y="309438"/>
                    <a:pt x="211602" y="350549"/>
                  </a:cubicBezTo>
                  <a:cubicBezTo>
                    <a:pt x="235803" y="357073"/>
                    <a:pt x="260756" y="360388"/>
                    <a:pt x="285821" y="360407"/>
                  </a:cubicBez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88" name="Freeform: Shape 87">
              <a:extLst>
                <a:ext uri="{FF2B5EF4-FFF2-40B4-BE49-F238E27FC236}">
                  <a16:creationId xmlns:a16="http://schemas.microsoft.com/office/drawing/2014/main" id="{B794361A-C457-4BB9-8529-7599FF1180E5}"/>
                </a:ext>
              </a:extLst>
            </p:cNvPr>
            <p:cNvSpPr/>
            <p:nvPr/>
          </p:nvSpPr>
          <p:spPr>
            <a:xfrm>
              <a:off x="4208618" y="1769761"/>
              <a:ext cx="381261" cy="363340"/>
            </a:xfrm>
            <a:custGeom>
              <a:avLst/>
              <a:gdLst>
                <a:gd name="connsiteX0" fmla="*/ 190608 w 381261"/>
                <a:gd name="connsiteY0" fmla="*/ 0 h 363340"/>
                <a:gd name="connsiteX1" fmla="*/ 0 w 381261"/>
                <a:gd name="connsiteY1" fmla="*/ 190392 h 363340"/>
                <a:gd name="connsiteX2" fmla="*/ 110398 w 381261"/>
                <a:gd name="connsiteY2" fmla="*/ 363341 h 363340"/>
                <a:gd name="connsiteX3" fmla="*/ 118418 w 381261"/>
                <a:gd name="connsiteY3" fmla="*/ 346062 h 363340"/>
                <a:gd name="connsiteX4" fmla="*/ 35097 w 381261"/>
                <a:gd name="connsiteY4" fmla="*/ 118361 h 363340"/>
                <a:gd name="connsiteX5" fmla="*/ 262798 w 381261"/>
                <a:gd name="connsiteY5" fmla="*/ 35040 h 363340"/>
                <a:gd name="connsiteX6" fmla="*/ 346119 w 381261"/>
                <a:gd name="connsiteY6" fmla="*/ 262741 h 363340"/>
                <a:gd name="connsiteX7" fmla="*/ 262798 w 381261"/>
                <a:gd name="connsiteY7" fmla="*/ 346062 h 363340"/>
                <a:gd name="connsiteX8" fmla="*/ 270818 w 381261"/>
                <a:gd name="connsiteY8" fmla="*/ 363341 h 363340"/>
                <a:gd name="connsiteX9" fmla="*/ 363557 w 381261"/>
                <a:gd name="connsiteY9" fmla="*/ 110398 h 363340"/>
                <a:gd name="connsiteX10" fmla="*/ 190608 w 381261"/>
                <a:gd name="connsiteY10" fmla="*/ 0 h 36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261" h="363340">
                  <a:moveTo>
                    <a:pt x="190608" y="0"/>
                  </a:moveTo>
                  <a:cubicBezTo>
                    <a:pt x="85398" y="-60"/>
                    <a:pt x="60" y="85182"/>
                    <a:pt x="0" y="190392"/>
                  </a:cubicBezTo>
                  <a:cubicBezTo>
                    <a:pt x="-42" y="264628"/>
                    <a:pt x="43044" y="332126"/>
                    <a:pt x="110398" y="363341"/>
                  </a:cubicBezTo>
                  <a:lnTo>
                    <a:pt x="118418" y="346062"/>
                  </a:lnTo>
                  <a:cubicBezTo>
                    <a:pt x="32532" y="306193"/>
                    <a:pt x="-4773" y="204248"/>
                    <a:pt x="35097" y="118361"/>
                  </a:cubicBezTo>
                  <a:cubicBezTo>
                    <a:pt x="74966" y="32475"/>
                    <a:pt x="176911" y="-4829"/>
                    <a:pt x="262798" y="35040"/>
                  </a:cubicBezTo>
                  <a:cubicBezTo>
                    <a:pt x="348684" y="74910"/>
                    <a:pt x="385988" y="176855"/>
                    <a:pt x="346119" y="262741"/>
                  </a:cubicBezTo>
                  <a:cubicBezTo>
                    <a:pt x="329061" y="299487"/>
                    <a:pt x="299543" y="329005"/>
                    <a:pt x="262798" y="346062"/>
                  </a:cubicBezTo>
                  <a:lnTo>
                    <a:pt x="270818" y="363341"/>
                  </a:lnTo>
                  <a:cubicBezTo>
                    <a:pt x="366275" y="319102"/>
                    <a:pt x="407796" y="205855"/>
                    <a:pt x="363557" y="110398"/>
                  </a:cubicBezTo>
                  <a:cubicBezTo>
                    <a:pt x="332342" y="43044"/>
                    <a:pt x="264843" y="-42"/>
                    <a:pt x="190608" y="0"/>
                  </a:cubicBez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89" name="Freeform: Shape 88">
              <a:extLst>
                <a:ext uri="{FF2B5EF4-FFF2-40B4-BE49-F238E27FC236}">
                  <a16:creationId xmlns:a16="http://schemas.microsoft.com/office/drawing/2014/main" id="{E525243E-537A-4197-8EEA-9651378D71D8}"/>
                </a:ext>
              </a:extLst>
            </p:cNvPr>
            <p:cNvSpPr/>
            <p:nvPr/>
          </p:nvSpPr>
          <p:spPr>
            <a:xfrm>
              <a:off x="4551626" y="2053108"/>
              <a:ext cx="104775" cy="192903"/>
            </a:xfrm>
            <a:custGeom>
              <a:avLst/>
              <a:gdLst>
                <a:gd name="connsiteX0" fmla="*/ 84411 w 104775"/>
                <a:gd name="connsiteY0" fmla="*/ 23492 h 192903"/>
                <a:gd name="connsiteX1" fmla="*/ 61141 w 104775"/>
                <a:gd name="connsiteY1" fmla="*/ 1128 h 192903"/>
                <a:gd name="connsiteX2" fmla="*/ 31680 w 104775"/>
                <a:gd name="connsiteY2" fmla="*/ 7090 h 192903"/>
                <a:gd name="connsiteX3" fmla="*/ 20669 w 104775"/>
                <a:gd name="connsiteY3" fmla="*/ 42818 h 192903"/>
                <a:gd name="connsiteX4" fmla="*/ 0 w 104775"/>
                <a:gd name="connsiteY4" fmla="*/ 69784 h 192903"/>
                <a:gd name="connsiteX5" fmla="*/ 0 w 104775"/>
                <a:gd name="connsiteY5" fmla="*/ 125391 h 192903"/>
                <a:gd name="connsiteX6" fmla="*/ 9525 w 104775"/>
                <a:gd name="connsiteY6" fmla="*/ 134916 h 192903"/>
                <a:gd name="connsiteX7" fmla="*/ 19050 w 104775"/>
                <a:gd name="connsiteY7" fmla="*/ 134916 h 192903"/>
                <a:gd name="connsiteX8" fmla="*/ 19050 w 104775"/>
                <a:gd name="connsiteY8" fmla="*/ 183379 h 192903"/>
                <a:gd name="connsiteX9" fmla="*/ 28575 w 104775"/>
                <a:gd name="connsiteY9" fmla="*/ 192904 h 192903"/>
                <a:gd name="connsiteX10" fmla="*/ 76200 w 104775"/>
                <a:gd name="connsiteY10" fmla="*/ 192904 h 192903"/>
                <a:gd name="connsiteX11" fmla="*/ 85725 w 104775"/>
                <a:gd name="connsiteY11" fmla="*/ 183379 h 192903"/>
                <a:gd name="connsiteX12" fmla="*/ 85725 w 104775"/>
                <a:gd name="connsiteY12" fmla="*/ 134916 h 192903"/>
                <a:gd name="connsiteX13" fmla="*/ 95250 w 104775"/>
                <a:gd name="connsiteY13" fmla="*/ 134916 h 192903"/>
                <a:gd name="connsiteX14" fmla="*/ 104775 w 104775"/>
                <a:gd name="connsiteY14" fmla="*/ 125391 h 192903"/>
                <a:gd name="connsiteX15" fmla="*/ 104775 w 104775"/>
                <a:gd name="connsiteY15" fmla="*/ 69784 h 192903"/>
                <a:gd name="connsiteX16" fmla="*/ 84068 w 104775"/>
                <a:gd name="connsiteY16" fmla="*/ 42809 h 192903"/>
                <a:gd name="connsiteX17" fmla="*/ 84411 w 104775"/>
                <a:gd name="connsiteY17" fmla="*/ 23492 h 192903"/>
                <a:gd name="connsiteX18" fmla="*/ 85725 w 104775"/>
                <a:gd name="connsiteY18" fmla="*/ 69784 h 192903"/>
                <a:gd name="connsiteX19" fmla="*/ 85725 w 104775"/>
                <a:gd name="connsiteY19" fmla="*/ 115866 h 192903"/>
                <a:gd name="connsiteX20" fmla="*/ 76200 w 104775"/>
                <a:gd name="connsiteY20" fmla="*/ 115866 h 192903"/>
                <a:gd name="connsiteX21" fmla="*/ 66675 w 104775"/>
                <a:gd name="connsiteY21" fmla="*/ 125391 h 192903"/>
                <a:gd name="connsiteX22" fmla="*/ 66675 w 104775"/>
                <a:gd name="connsiteY22" fmla="*/ 173854 h 192903"/>
                <a:gd name="connsiteX23" fmla="*/ 38100 w 104775"/>
                <a:gd name="connsiteY23" fmla="*/ 173854 h 192903"/>
                <a:gd name="connsiteX24" fmla="*/ 38100 w 104775"/>
                <a:gd name="connsiteY24" fmla="*/ 125391 h 192903"/>
                <a:gd name="connsiteX25" fmla="*/ 28575 w 104775"/>
                <a:gd name="connsiteY25" fmla="*/ 115866 h 192903"/>
                <a:gd name="connsiteX26" fmla="*/ 19050 w 104775"/>
                <a:gd name="connsiteY26" fmla="*/ 115866 h 192903"/>
                <a:gd name="connsiteX27" fmla="*/ 19050 w 104775"/>
                <a:gd name="connsiteY27" fmla="*/ 69784 h 192903"/>
                <a:gd name="connsiteX28" fmla="*/ 28575 w 104775"/>
                <a:gd name="connsiteY28" fmla="*/ 60773 h 192903"/>
                <a:gd name="connsiteX29" fmla="*/ 38233 w 104775"/>
                <a:gd name="connsiteY29" fmla="*/ 60773 h 192903"/>
                <a:gd name="connsiteX30" fmla="*/ 47751 w 104775"/>
                <a:gd name="connsiteY30" fmla="*/ 51240 h 192903"/>
                <a:gd name="connsiteX31" fmla="*/ 43825 w 104775"/>
                <a:gd name="connsiteY31" fmla="*/ 43542 h 192903"/>
                <a:gd name="connsiteX32" fmla="*/ 40405 w 104775"/>
                <a:gd name="connsiteY32" fmla="*/ 25229 h 192903"/>
                <a:gd name="connsiteX33" fmla="*/ 43377 w 104775"/>
                <a:gd name="connsiteY33" fmla="*/ 22130 h 192903"/>
                <a:gd name="connsiteX34" fmla="*/ 56455 w 104775"/>
                <a:gd name="connsiteY34" fmla="*/ 19597 h 192903"/>
                <a:gd name="connsiteX35" fmla="*/ 66094 w 104775"/>
                <a:gd name="connsiteY35" fmla="*/ 28740 h 192903"/>
                <a:gd name="connsiteX36" fmla="*/ 60950 w 104775"/>
                <a:gd name="connsiteY36" fmla="*/ 43542 h 192903"/>
                <a:gd name="connsiteX37" fmla="*/ 58844 w 104775"/>
                <a:gd name="connsiteY37" fmla="*/ 56847 h 192903"/>
                <a:gd name="connsiteX38" fmla="*/ 66542 w 104775"/>
                <a:gd name="connsiteY38" fmla="*/ 60773 h 192903"/>
                <a:gd name="connsiteX39" fmla="*/ 76200 w 104775"/>
                <a:gd name="connsiteY39" fmla="*/ 60773 h 192903"/>
                <a:gd name="connsiteX40" fmla="*/ 85725 w 104775"/>
                <a:gd name="connsiteY40" fmla="*/ 69784 h 19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775" h="192903">
                  <a:moveTo>
                    <a:pt x="84411" y="23492"/>
                  </a:moveTo>
                  <a:cubicBezTo>
                    <a:pt x="81090" y="12487"/>
                    <a:pt x="72270" y="4009"/>
                    <a:pt x="61141" y="1128"/>
                  </a:cubicBezTo>
                  <a:cubicBezTo>
                    <a:pt x="50928" y="-1570"/>
                    <a:pt x="40041" y="633"/>
                    <a:pt x="31680" y="7090"/>
                  </a:cubicBezTo>
                  <a:cubicBezTo>
                    <a:pt x="20795" y="15453"/>
                    <a:pt x="16380" y="29779"/>
                    <a:pt x="20669" y="42818"/>
                  </a:cubicBezTo>
                  <a:cubicBezTo>
                    <a:pt x="8525" y="46175"/>
                    <a:pt x="86" y="57185"/>
                    <a:pt x="0" y="69784"/>
                  </a:cubicBezTo>
                  <a:lnTo>
                    <a:pt x="0" y="125391"/>
                  </a:lnTo>
                  <a:cubicBezTo>
                    <a:pt x="0" y="130651"/>
                    <a:pt x="4264" y="134916"/>
                    <a:pt x="9525" y="134916"/>
                  </a:cubicBezTo>
                  <a:lnTo>
                    <a:pt x="19050" y="134916"/>
                  </a:lnTo>
                  <a:lnTo>
                    <a:pt x="19050" y="183379"/>
                  </a:lnTo>
                  <a:cubicBezTo>
                    <a:pt x="19050" y="188639"/>
                    <a:pt x="23314" y="192904"/>
                    <a:pt x="28575" y="192904"/>
                  </a:cubicBezTo>
                  <a:lnTo>
                    <a:pt x="76200" y="192904"/>
                  </a:lnTo>
                  <a:cubicBezTo>
                    <a:pt x="81461" y="192904"/>
                    <a:pt x="85725" y="188639"/>
                    <a:pt x="85725" y="183379"/>
                  </a:cubicBezTo>
                  <a:lnTo>
                    <a:pt x="85725" y="134916"/>
                  </a:lnTo>
                  <a:lnTo>
                    <a:pt x="95250" y="134916"/>
                  </a:lnTo>
                  <a:cubicBezTo>
                    <a:pt x="100511" y="134916"/>
                    <a:pt x="104775" y="130651"/>
                    <a:pt x="104775" y="125391"/>
                  </a:cubicBezTo>
                  <a:lnTo>
                    <a:pt x="104775" y="69784"/>
                  </a:lnTo>
                  <a:cubicBezTo>
                    <a:pt x="104686" y="57172"/>
                    <a:pt x="96228" y="46155"/>
                    <a:pt x="84068" y="42809"/>
                  </a:cubicBezTo>
                  <a:cubicBezTo>
                    <a:pt x="86131" y="36553"/>
                    <a:pt x="86251" y="29818"/>
                    <a:pt x="84411" y="23492"/>
                  </a:cubicBezTo>
                  <a:close/>
                  <a:moveTo>
                    <a:pt x="85725" y="69784"/>
                  </a:moveTo>
                  <a:lnTo>
                    <a:pt x="85725" y="115866"/>
                  </a:lnTo>
                  <a:lnTo>
                    <a:pt x="76200" y="115866"/>
                  </a:lnTo>
                  <a:cubicBezTo>
                    <a:pt x="70939" y="115866"/>
                    <a:pt x="66675" y="120130"/>
                    <a:pt x="66675" y="125391"/>
                  </a:cubicBezTo>
                  <a:lnTo>
                    <a:pt x="66675" y="173854"/>
                  </a:lnTo>
                  <a:lnTo>
                    <a:pt x="38100" y="173854"/>
                  </a:lnTo>
                  <a:lnTo>
                    <a:pt x="38100" y="125391"/>
                  </a:lnTo>
                  <a:cubicBezTo>
                    <a:pt x="38100" y="120130"/>
                    <a:pt x="33836" y="115866"/>
                    <a:pt x="28575" y="115866"/>
                  </a:cubicBezTo>
                  <a:lnTo>
                    <a:pt x="19050" y="115866"/>
                  </a:lnTo>
                  <a:lnTo>
                    <a:pt x="19050" y="69784"/>
                  </a:lnTo>
                  <a:cubicBezTo>
                    <a:pt x="19206" y="64671"/>
                    <a:pt x="23462" y="60645"/>
                    <a:pt x="28575" y="60773"/>
                  </a:cubicBezTo>
                  <a:lnTo>
                    <a:pt x="38233" y="60773"/>
                  </a:lnTo>
                  <a:cubicBezTo>
                    <a:pt x="43494" y="60769"/>
                    <a:pt x="47755" y="56501"/>
                    <a:pt x="47751" y="51240"/>
                  </a:cubicBezTo>
                  <a:cubicBezTo>
                    <a:pt x="47748" y="48194"/>
                    <a:pt x="46289" y="45333"/>
                    <a:pt x="43825" y="43542"/>
                  </a:cubicBezTo>
                  <a:cubicBezTo>
                    <a:pt x="37823" y="39430"/>
                    <a:pt x="36292" y="31231"/>
                    <a:pt x="40405" y="25229"/>
                  </a:cubicBezTo>
                  <a:cubicBezTo>
                    <a:pt x="41219" y="24041"/>
                    <a:pt x="42223" y="22994"/>
                    <a:pt x="43377" y="22130"/>
                  </a:cubicBezTo>
                  <a:cubicBezTo>
                    <a:pt x="47091" y="19268"/>
                    <a:pt x="51940" y="18329"/>
                    <a:pt x="56455" y="19597"/>
                  </a:cubicBezTo>
                  <a:cubicBezTo>
                    <a:pt x="61026" y="20784"/>
                    <a:pt x="64667" y="24238"/>
                    <a:pt x="66094" y="28740"/>
                  </a:cubicBezTo>
                  <a:cubicBezTo>
                    <a:pt x="67816" y="34269"/>
                    <a:pt x="65730" y="40273"/>
                    <a:pt x="60950" y="43542"/>
                  </a:cubicBezTo>
                  <a:cubicBezTo>
                    <a:pt x="56695" y="46635"/>
                    <a:pt x="55751" y="52591"/>
                    <a:pt x="58844" y="56847"/>
                  </a:cubicBezTo>
                  <a:cubicBezTo>
                    <a:pt x="60634" y="59311"/>
                    <a:pt x="63495" y="60771"/>
                    <a:pt x="66542" y="60773"/>
                  </a:cubicBezTo>
                  <a:lnTo>
                    <a:pt x="76200" y="60773"/>
                  </a:lnTo>
                  <a:cubicBezTo>
                    <a:pt x="81313" y="60645"/>
                    <a:pt x="85569" y="64671"/>
                    <a:pt x="85725" y="69784"/>
                  </a:cubicBez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90" name="Freeform: Shape 89">
              <a:extLst>
                <a:ext uri="{FF2B5EF4-FFF2-40B4-BE49-F238E27FC236}">
                  <a16:creationId xmlns:a16="http://schemas.microsoft.com/office/drawing/2014/main" id="{D736F421-DDE9-4B35-B381-6D3A067B8EF3}"/>
                </a:ext>
              </a:extLst>
            </p:cNvPr>
            <p:cNvSpPr/>
            <p:nvPr/>
          </p:nvSpPr>
          <p:spPr>
            <a:xfrm>
              <a:off x="4113476" y="1674484"/>
              <a:ext cx="104775" cy="200052"/>
            </a:xfrm>
            <a:custGeom>
              <a:avLst/>
              <a:gdLst>
                <a:gd name="connsiteX0" fmla="*/ 9525 w 104775"/>
                <a:gd name="connsiteY0" fmla="*/ 134921 h 200052"/>
                <a:gd name="connsiteX1" fmla="*/ 19050 w 104775"/>
                <a:gd name="connsiteY1" fmla="*/ 134921 h 200052"/>
                <a:gd name="connsiteX2" fmla="*/ 19050 w 104775"/>
                <a:gd name="connsiteY2" fmla="*/ 190528 h 200052"/>
                <a:gd name="connsiteX3" fmla="*/ 28575 w 104775"/>
                <a:gd name="connsiteY3" fmla="*/ 200053 h 200052"/>
                <a:gd name="connsiteX4" fmla="*/ 76200 w 104775"/>
                <a:gd name="connsiteY4" fmla="*/ 200053 h 200052"/>
                <a:gd name="connsiteX5" fmla="*/ 85725 w 104775"/>
                <a:gd name="connsiteY5" fmla="*/ 190528 h 200052"/>
                <a:gd name="connsiteX6" fmla="*/ 85725 w 104775"/>
                <a:gd name="connsiteY6" fmla="*/ 134921 h 200052"/>
                <a:gd name="connsiteX7" fmla="*/ 95250 w 104775"/>
                <a:gd name="connsiteY7" fmla="*/ 134921 h 200052"/>
                <a:gd name="connsiteX8" fmla="*/ 104775 w 104775"/>
                <a:gd name="connsiteY8" fmla="*/ 125396 h 200052"/>
                <a:gd name="connsiteX9" fmla="*/ 104775 w 104775"/>
                <a:gd name="connsiteY9" fmla="*/ 69789 h 200052"/>
                <a:gd name="connsiteX10" fmla="*/ 84068 w 104775"/>
                <a:gd name="connsiteY10" fmla="*/ 42814 h 200052"/>
                <a:gd name="connsiteX11" fmla="*/ 84411 w 104775"/>
                <a:gd name="connsiteY11" fmla="*/ 23498 h 200052"/>
                <a:gd name="connsiteX12" fmla="*/ 61141 w 104775"/>
                <a:gd name="connsiteY12" fmla="*/ 1133 h 200052"/>
                <a:gd name="connsiteX13" fmla="*/ 31680 w 104775"/>
                <a:gd name="connsiteY13" fmla="*/ 7096 h 200052"/>
                <a:gd name="connsiteX14" fmla="*/ 20669 w 104775"/>
                <a:gd name="connsiteY14" fmla="*/ 42824 h 200052"/>
                <a:gd name="connsiteX15" fmla="*/ 0 w 104775"/>
                <a:gd name="connsiteY15" fmla="*/ 69789 h 200052"/>
                <a:gd name="connsiteX16" fmla="*/ 0 w 104775"/>
                <a:gd name="connsiteY16" fmla="*/ 125396 h 200052"/>
                <a:gd name="connsiteX17" fmla="*/ 9525 w 104775"/>
                <a:gd name="connsiteY17" fmla="*/ 134921 h 200052"/>
                <a:gd name="connsiteX18" fmla="*/ 19050 w 104775"/>
                <a:gd name="connsiteY18" fmla="*/ 69789 h 200052"/>
                <a:gd name="connsiteX19" fmla="*/ 28575 w 104775"/>
                <a:gd name="connsiteY19" fmla="*/ 60778 h 200052"/>
                <a:gd name="connsiteX20" fmla="*/ 38233 w 104775"/>
                <a:gd name="connsiteY20" fmla="*/ 60778 h 200052"/>
                <a:gd name="connsiteX21" fmla="*/ 47741 w 104775"/>
                <a:gd name="connsiteY21" fmla="*/ 51236 h 200052"/>
                <a:gd name="connsiteX22" fmla="*/ 43815 w 104775"/>
                <a:gd name="connsiteY22" fmla="*/ 43548 h 200052"/>
                <a:gd name="connsiteX23" fmla="*/ 40395 w 104775"/>
                <a:gd name="connsiteY23" fmla="*/ 25235 h 200052"/>
                <a:gd name="connsiteX24" fmla="*/ 43367 w 104775"/>
                <a:gd name="connsiteY24" fmla="*/ 22136 h 200052"/>
                <a:gd name="connsiteX25" fmla="*/ 56445 w 104775"/>
                <a:gd name="connsiteY25" fmla="*/ 19602 h 200052"/>
                <a:gd name="connsiteX26" fmla="*/ 66084 w 104775"/>
                <a:gd name="connsiteY26" fmla="*/ 28746 h 200052"/>
                <a:gd name="connsiteX27" fmla="*/ 60960 w 104775"/>
                <a:gd name="connsiteY27" fmla="*/ 43548 h 200052"/>
                <a:gd name="connsiteX28" fmla="*/ 58853 w 104775"/>
                <a:gd name="connsiteY28" fmla="*/ 56852 h 200052"/>
                <a:gd name="connsiteX29" fmla="*/ 66551 w 104775"/>
                <a:gd name="connsiteY29" fmla="*/ 60778 h 200052"/>
                <a:gd name="connsiteX30" fmla="*/ 76200 w 104775"/>
                <a:gd name="connsiteY30" fmla="*/ 60778 h 200052"/>
                <a:gd name="connsiteX31" fmla="*/ 85725 w 104775"/>
                <a:gd name="connsiteY31" fmla="*/ 69789 h 200052"/>
                <a:gd name="connsiteX32" fmla="*/ 85725 w 104775"/>
                <a:gd name="connsiteY32" fmla="*/ 115871 h 200052"/>
                <a:gd name="connsiteX33" fmla="*/ 76200 w 104775"/>
                <a:gd name="connsiteY33" fmla="*/ 115871 h 200052"/>
                <a:gd name="connsiteX34" fmla="*/ 66675 w 104775"/>
                <a:gd name="connsiteY34" fmla="*/ 125396 h 200052"/>
                <a:gd name="connsiteX35" fmla="*/ 66675 w 104775"/>
                <a:gd name="connsiteY35" fmla="*/ 181003 h 200052"/>
                <a:gd name="connsiteX36" fmla="*/ 38100 w 104775"/>
                <a:gd name="connsiteY36" fmla="*/ 181003 h 200052"/>
                <a:gd name="connsiteX37" fmla="*/ 38100 w 104775"/>
                <a:gd name="connsiteY37" fmla="*/ 125396 h 200052"/>
                <a:gd name="connsiteX38" fmla="*/ 28575 w 104775"/>
                <a:gd name="connsiteY38" fmla="*/ 115871 h 200052"/>
                <a:gd name="connsiteX39" fmla="*/ 19050 w 104775"/>
                <a:gd name="connsiteY39" fmla="*/ 115871 h 20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775" h="200052">
                  <a:moveTo>
                    <a:pt x="9525" y="134921"/>
                  </a:moveTo>
                  <a:lnTo>
                    <a:pt x="19050" y="134921"/>
                  </a:lnTo>
                  <a:lnTo>
                    <a:pt x="19050" y="190528"/>
                  </a:lnTo>
                  <a:cubicBezTo>
                    <a:pt x="19050" y="195788"/>
                    <a:pt x="23314" y="200053"/>
                    <a:pt x="28575" y="200053"/>
                  </a:cubicBezTo>
                  <a:lnTo>
                    <a:pt x="76200" y="200053"/>
                  </a:lnTo>
                  <a:cubicBezTo>
                    <a:pt x="81461" y="200053"/>
                    <a:pt x="85725" y="195788"/>
                    <a:pt x="85725" y="190528"/>
                  </a:cubicBezTo>
                  <a:lnTo>
                    <a:pt x="85725" y="134921"/>
                  </a:lnTo>
                  <a:lnTo>
                    <a:pt x="95250" y="134921"/>
                  </a:lnTo>
                  <a:cubicBezTo>
                    <a:pt x="100511" y="134921"/>
                    <a:pt x="104775" y="130657"/>
                    <a:pt x="104775" y="125396"/>
                  </a:cubicBezTo>
                  <a:lnTo>
                    <a:pt x="104775" y="69789"/>
                  </a:lnTo>
                  <a:cubicBezTo>
                    <a:pt x="104686" y="57177"/>
                    <a:pt x="96228" y="46160"/>
                    <a:pt x="84068" y="42814"/>
                  </a:cubicBezTo>
                  <a:cubicBezTo>
                    <a:pt x="86131" y="36558"/>
                    <a:pt x="86251" y="29823"/>
                    <a:pt x="84411" y="23498"/>
                  </a:cubicBezTo>
                  <a:cubicBezTo>
                    <a:pt x="81090" y="12492"/>
                    <a:pt x="72270" y="4015"/>
                    <a:pt x="61141" y="1133"/>
                  </a:cubicBezTo>
                  <a:cubicBezTo>
                    <a:pt x="50928" y="-1574"/>
                    <a:pt x="40037" y="630"/>
                    <a:pt x="31680" y="7096"/>
                  </a:cubicBezTo>
                  <a:cubicBezTo>
                    <a:pt x="20795" y="15458"/>
                    <a:pt x="16380" y="29785"/>
                    <a:pt x="20669" y="42824"/>
                  </a:cubicBezTo>
                  <a:cubicBezTo>
                    <a:pt x="8525" y="46180"/>
                    <a:pt x="86" y="57190"/>
                    <a:pt x="0" y="69789"/>
                  </a:cubicBezTo>
                  <a:lnTo>
                    <a:pt x="0" y="125396"/>
                  </a:lnTo>
                  <a:cubicBezTo>
                    <a:pt x="0" y="130657"/>
                    <a:pt x="4264" y="134921"/>
                    <a:pt x="9525" y="134921"/>
                  </a:cubicBezTo>
                  <a:close/>
                  <a:moveTo>
                    <a:pt x="19050" y="69789"/>
                  </a:moveTo>
                  <a:cubicBezTo>
                    <a:pt x="19206" y="64677"/>
                    <a:pt x="23462" y="60650"/>
                    <a:pt x="28575" y="60778"/>
                  </a:cubicBezTo>
                  <a:lnTo>
                    <a:pt x="38233" y="60778"/>
                  </a:lnTo>
                  <a:cubicBezTo>
                    <a:pt x="43494" y="60769"/>
                    <a:pt x="47751" y="56497"/>
                    <a:pt x="47741" y="51236"/>
                  </a:cubicBezTo>
                  <a:cubicBezTo>
                    <a:pt x="47736" y="48193"/>
                    <a:pt x="46277" y="45336"/>
                    <a:pt x="43815" y="43548"/>
                  </a:cubicBezTo>
                  <a:cubicBezTo>
                    <a:pt x="37814" y="39435"/>
                    <a:pt x="36282" y="31236"/>
                    <a:pt x="40395" y="25235"/>
                  </a:cubicBezTo>
                  <a:cubicBezTo>
                    <a:pt x="41210" y="24046"/>
                    <a:pt x="42214" y="22999"/>
                    <a:pt x="43367" y="22136"/>
                  </a:cubicBezTo>
                  <a:cubicBezTo>
                    <a:pt x="47078" y="19263"/>
                    <a:pt x="51931" y="18323"/>
                    <a:pt x="56445" y="19602"/>
                  </a:cubicBezTo>
                  <a:cubicBezTo>
                    <a:pt x="61017" y="20790"/>
                    <a:pt x="64657" y="24243"/>
                    <a:pt x="66084" y="28746"/>
                  </a:cubicBezTo>
                  <a:cubicBezTo>
                    <a:pt x="67811" y="34270"/>
                    <a:pt x="65732" y="40274"/>
                    <a:pt x="60960" y="43548"/>
                  </a:cubicBezTo>
                  <a:cubicBezTo>
                    <a:pt x="56704" y="46640"/>
                    <a:pt x="55761" y="52597"/>
                    <a:pt x="58853" y="56852"/>
                  </a:cubicBezTo>
                  <a:cubicBezTo>
                    <a:pt x="60644" y="59317"/>
                    <a:pt x="63505" y="60776"/>
                    <a:pt x="66551" y="60778"/>
                  </a:cubicBezTo>
                  <a:lnTo>
                    <a:pt x="76200" y="60778"/>
                  </a:lnTo>
                  <a:cubicBezTo>
                    <a:pt x="81313" y="60650"/>
                    <a:pt x="85569" y="64677"/>
                    <a:pt x="85725" y="69789"/>
                  </a:cubicBezTo>
                  <a:lnTo>
                    <a:pt x="85725" y="115871"/>
                  </a:lnTo>
                  <a:lnTo>
                    <a:pt x="76200" y="115871"/>
                  </a:lnTo>
                  <a:cubicBezTo>
                    <a:pt x="70939" y="115871"/>
                    <a:pt x="66675" y="120136"/>
                    <a:pt x="66675" y="125396"/>
                  </a:cubicBezTo>
                  <a:lnTo>
                    <a:pt x="66675" y="181003"/>
                  </a:lnTo>
                  <a:lnTo>
                    <a:pt x="38100" y="181003"/>
                  </a:lnTo>
                  <a:lnTo>
                    <a:pt x="38100" y="125396"/>
                  </a:lnTo>
                  <a:cubicBezTo>
                    <a:pt x="38100" y="120136"/>
                    <a:pt x="33836" y="115871"/>
                    <a:pt x="28575" y="115871"/>
                  </a:cubicBezTo>
                  <a:lnTo>
                    <a:pt x="19050" y="115871"/>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91" name="Freeform: Shape 90">
              <a:extLst>
                <a:ext uri="{FF2B5EF4-FFF2-40B4-BE49-F238E27FC236}">
                  <a16:creationId xmlns:a16="http://schemas.microsoft.com/office/drawing/2014/main" id="{43AE9643-D426-4E4B-96D5-C3B91CB98B22}"/>
                </a:ext>
              </a:extLst>
            </p:cNvPr>
            <p:cNvSpPr/>
            <p:nvPr/>
          </p:nvSpPr>
          <p:spPr>
            <a:xfrm>
              <a:off x="4665926" y="1674512"/>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92" name="Freeform: Shape 91">
              <a:extLst>
                <a:ext uri="{FF2B5EF4-FFF2-40B4-BE49-F238E27FC236}">
                  <a16:creationId xmlns:a16="http://schemas.microsoft.com/office/drawing/2014/main" id="{D9611B97-FF02-4546-99A3-FAA6A4A718CD}"/>
                </a:ext>
              </a:extLst>
            </p:cNvPr>
            <p:cNvSpPr/>
            <p:nvPr/>
          </p:nvSpPr>
          <p:spPr>
            <a:xfrm>
              <a:off x="4637351" y="170308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93" name="Freeform: Shape 92">
              <a:extLst>
                <a:ext uri="{FF2B5EF4-FFF2-40B4-BE49-F238E27FC236}">
                  <a16:creationId xmlns:a16="http://schemas.microsoft.com/office/drawing/2014/main" id="{49DB4E5E-B6B7-4879-B40D-C11E6BB23B3A}"/>
                </a:ext>
              </a:extLst>
            </p:cNvPr>
            <p:cNvSpPr/>
            <p:nvPr/>
          </p:nvSpPr>
          <p:spPr>
            <a:xfrm>
              <a:off x="4142051" y="219838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94" name="Freeform: Shape 93">
              <a:extLst>
                <a:ext uri="{FF2B5EF4-FFF2-40B4-BE49-F238E27FC236}">
                  <a16:creationId xmlns:a16="http://schemas.microsoft.com/office/drawing/2014/main" id="{3A494739-DD75-4037-B039-60BC52A6B945}"/>
                </a:ext>
              </a:extLst>
            </p:cNvPr>
            <p:cNvSpPr/>
            <p:nvPr/>
          </p:nvSpPr>
          <p:spPr>
            <a:xfrm>
              <a:off x="4113476" y="2226962"/>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grpSp>
      <p:cxnSp>
        <p:nvCxnSpPr>
          <p:cNvPr id="96" name="Straight Connector 95">
            <a:extLst>
              <a:ext uri="{FF2B5EF4-FFF2-40B4-BE49-F238E27FC236}">
                <a16:creationId xmlns:a16="http://schemas.microsoft.com/office/drawing/2014/main" id="{9D88F56E-150E-4DD0-9D43-C734A5AA26BE}"/>
              </a:ext>
            </a:extLst>
          </p:cNvPr>
          <p:cNvCxnSpPr>
            <a:cxnSpLocks/>
          </p:cNvCxnSpPr>
          <p:nvPr/>
        </p:nvCxnSpPr>
        <p:spPr>
          <a:xfrm>
            <a:off x="814919" y="3932766"/>
            <a:ext cx="0" cy="2298700"/>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98D6F81-ED00-4B59-A0D8-4CC03B4CB343}"/>
              </a:ext>
            </a:extLst>
          </p:cNvPr>
          <p:cNvCxnSpPr>
            <a:cxnSpLocks/>
          </p:cNvCxnSpPr>
          <p:nvPr/>
        </p:nvCxnSpPr>
        <p:spPr>
          <a:xfrm>
            <a:off x="814919" y="2330435"/>
            <a:ext cx="0" cy="590565"/>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D1E19A0E-53F7-42B4-9B8B-ACF6DBAD1E67}"/>
              </a:ext>
            </a:extLst>
          </p:cNvPr>
          <p:cNvCxnSpPr>
            <a:cxnSpLocks/>
          </p:cNvCxnSpPr>
          <p:nvPr/>
        </p:nvCxnSpPr>
        <p:spPr>
          <a:xfrm>
            <a:off x="3351364" y="2330435"/>
            <a:ext cx="0" cy="590565"/>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2A478890-0C6E-4E86-AC7E-7AC2FAE29F29}"/>
              </a:ext>
            </a:extLst>
          </p:cNvPr>
          <p:cNvCxnSpPr>
            <a:cxnSpLocks/>
          </p:cNvCxnSpPr>
          <p:nvPr/>
        </p:nvCxnSpPr>
        <p:spPr>
          <a:xfrm>
            <a:off x="5875109" y="2330435"/>
            <a:ext cx="0" cy="590565"/>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83536AF-07B1-4EC5-95A9-38C6F0E0432F}"/>
              </a:ext>
            </a:extLst>
          </p:cNvPr>
          <p:cNvCxnSpPr>
            <a:cxnSpLocks/>
          </p:cNvCxnSpPr>
          <p:nvPr/>
        </p:nvCxnSpPr>
        <p:spPr>
          <a:xfrm>
            <a:off x="8398855" y="2330435"/>
            <a:ext cx="0" cy="590565"/>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031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2D29-05A0-4E56-AA20-13128E7C0A48}"/>
              </a:ext>
            </a:extLst>
          </p:cNvPr>
          <p:cNvSpPr>
            <a:spLocks noGrp="1"/>
          </p:cNvSpPr>
          <p:nvPr>
            <p:ph type="title"/>
          </p:nvPr>
        </p:nvSpPr>
        <p:spPr/>
        <p:txBody>
          <a:bodyPr/>
          <a:lstStyle/>
          <a:p>
            <a:r>
              <a:rPr lang="en-GB" dirty="0"/>
              <a:t>Programme update: Eastern region</a:t>
            </a:r>
          </a:p>
        </p:txBody>
      </p:sp>
      <p:sp>
        <p:nvSpPr>
          <p:cNvPr id="43" name="Content Placeholder 2">
            <a:extLst>
              <a:ext uri="{FF2B5EF4-FFF2-40B4-BE49-F238E27FC236}">
                <a16:creationId xmlns:a16="http://schemas.microsoft.com/office/drawing/2014/main" id="{F379F33D-FEAB-4A58-8B39-A2B2A9233F91}"/>
              </a:ext>
            </a:extLst>
          </p:cNvPr>
          <p:cNvSpPr txBox="1">
            <a:spLocks/>
          </p:cNvSpPr>
          <p:nvPr/>
        </p:nvSpPr>
        <p:spPr>
          <a:xfrm>
            <a:off x="-357397" y="5193299"/>
            <a:ext cx="2111209" cy="574415"/>
          </a:xfrm>
          <a:prstGeom prst="rect">
            <a:avLst/>
          </a:prstGeom>
        </p:spPr>
        <p:txBody>
          <a:bodyPr/>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East &amp; </a:t>
            </a:r>
          </a:p>
          <a:p>
            <a:pPr marL="0" indent="0" algn="ctr" defTabSz="609585" fontAlgn="base">
              <a:spcAft>
                <a:spcPct val="0"/>
              </a:spcAft>
              <a:buNone/>
            </a:pPr>
            <a:r>
              <a:rPr lang="en-US" sz="1600" dirty="0">
                <a:latin typeface="Verdana"/>
              </a:rPr>
              <a:t>North Herts</a:t>
            </a:r>
          </a:p>
        </p:txBody>
      </p:sp>
      <p:sp>
        <p:nvSpPr>
          <p:cNvPr id="75" name="Arrow: Chevron 74">
            <a:extLst>
              <a:ext uri="{FF2B5EF4-FFF2-40B4-BE49-F238E27FC236}">
                <a16:creationId xmlns:a16="http://schemas.microsoft.com/office/drawing/2014/main" id="{02EACE26-5197-472C-8E0E-E5E6CB919006}"/>
              </a:ext>
            </a:extLst>
          </p:cNvPr>
          <p:cNvSpPr/>
          <p:nvPr/>
        </p:nvSpPr>
        <p:spPr>
          <a:xfrm>
            <a:off x="8267766" y="3424883"/>
            <a:ext cx="1410053"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Dec ‘19 – Feb ‘20</a:t>
            </a:r>
          </a:p>
        </p:txBody>
      </p:sp>
      <p:grpSp>
        <p:nvGrpSpPr>
          <p:cNvPr id="76" name="Group 75">
            <a:extLst>
              <a:ext uri="{FF2B5EF4-FFF2-40B4-BE49-F238E27FC236}">
                <a16:creationId xmlns:a16="http://schemas.microsoft.com/office/drawing/2014/main" id="{BA76A8D9-E1EF-4E70-861E-BDDC87528AAD}"/>
              </a:ext>
            </a:extLst>
          </p:cNvPr>
          <p:cNvGrpSpPr/>
          <p:nvPr/>
        </p:nvGrpSpPr>
        <p:grpSpPr>
          <a:xfrm>
            <a:off x="8907510" y="2252707"/>
            <a:ext cx="929373" cy="951532"/>
            <a:chOff x="1279208" y="3110922"/>
            <a:chExt cx="929373" cy="951532"/>
          </a:xfrm>
        </p:grpSpPr>
        <p:grpSp>
          <p:nvGrpSpPr>
            <p:cNvPr id="77" name="Group 76">
              <a:extLst>
                <a:ext uri="{FF2B5EF4-FFF2-40B4-BE49-F238E27FC236}">
                  <a16:creationId xmlns:a16="http://schemas.microsoft.com/office/drawing/2014/main" id="{E68F9BA5-F849-4620-8361-2D42761E48D8}"/>
                </a:ext>
              </a:extLst>
            </p:cNvPr>
            <p:cNvGrpSpPr/>
            <p:nvPr/>
          </p:nvGrpSpPr>
          <p:grpSpPr>
            <a:xfrm rot="10800000">
              <a:off x="1279208" y="3110922"/>
              <a:ext cx="929373" cy="951532"/>
              <a:chOff x="1405867" y="3937583"/>
              <a:chExt cx="929373" cy="951532"/>
            </a:xfrm>
          </p:grpSpPr>
          <p:sp>
            <p:nvSpPr>
              <p:cNvPr id="79" name="Teardrop 78">
                <a:extLst>
                  <a:ext uri="{FF2B5EF4-FFF2-40B4-BE49-F238E27FC236}">
                    <a16:creationId xmlns:a16="http://schemas.microsoft.com/office/drawing/2014/main" id="{79008EF4-013E-4066-B1D0-5695D6D7027E}"/>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80" name="Oval 79">
                <a:extLst>
                  <a:ext uri="{FF2B5EF4-FFF2-40B4-BE49-F238E27FC236}">
                    <a16:creationId xmlns:a16="http://schemas.microsoft.com/office/drawing/2014/main" id="{80CCC571-30E9-479B-8731-4A854A1EEFA1}"/>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78" name="Picture 77">
              <a:extLst>
                <a:ext uri="{FF2B5EF4-FFF2-40B4-BE49-F238E27FC236}">
                  <a16:creationId xmlns:a16="http://schemas.microsoft.com/office/drawing/2014/main" id="{90BFDC2C-6FDB-45D0-8438-92BFFE807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82" y="3289404"/>
              <a:ext cx="579050" cy="579050"/>
            </a:xfrm>
            <a:prstGeom prst="rect">
              <a:avLst/>
            </a:prstGeom>
          </p:spPr>
        </p:pic>
      </p:grpSp>
      <p:grpSp>
        <p:nvGrpSpPr>
          <p:cNvPr id="81" name="Group 80">
            <a:extLst>
              <a:ext uri="{FF2B5EF4-FFF2-40B4-BE49-F238E27FC236}">
                <a16:creationId xmlns:a16="http://schemas.microsoft.com/office/drawing/2014/main" id="{81E47613-C8BE-4C26-B80C-D77F3526CCBE}"/>
              </a:ext>
            </a:extLst>
          </p:cNvPr>
          <p:cNvGrpSpPr/>
          <p:nvPr/>
        </p:nvGrpSpPr>
        <p:grpSpPr>
          <a:xfrm>
            <a:off x="8907510" y="4135751"/>
            <a:ext cx="929373" cy="951532"/>
            <a:chOff x="1268383" y="5237980"/>
            <a:chExt cx="929373" cy="951532"/>
          </a:xfrm>
        </p:grpSpPr>
        <p:grpSp>
          <p:nvGrpSpPr>
            <p:cNvPr id="82" name="Group 81">
              <a:extLst>
                <a:ext uri="{FF2B5EF4-FFF2-40B4-BE49-F238E27FC236}">
                  <a16:creationId xmlns:a16="http://schemas.microsoft.com/office/drawing/2014/main" id="{076DA744-DB0F-4E52-83A8-D179A9DABB63}"/>
                </a:ext>
              </a:extLst>
            </p:cNvPr>
            <p:cNvGrpSpPr/>
            <p:nvPr/>
          </p:nvGrpSpPr>
          <p:grpSpPr>
            <a:xfrm>
              <a:off x="1268383" y="5237980"/>
              <a:ext cx="929373" cy="951532"/>
              <a:chOff x="1405867" y="3937583"/>
              <a:chExt cx="929373" cy="951532"/>
            </a:xfrm>
          </p:grpSpPr>
          <p:sp>
            <p:nvSpPr>
              <p:cNvPr id="84" name="Teardrop 83">
                <a:extLst>
                  <a:ext uri="{FF2B5EF4-FFF2-40B4-BE49-F238E27FC236}">
                    <a16:creationId xmlns:a16="http://schemas.microsoft.com/office/drawing/2014/main" id="{ED6ADE83-0AA8-4A06-9D85-961054FA8FDB}"/>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85" name="Oval 84">
                <a:extLst>
                  <a:ext uri="{FF2B5EF4-FFF2-40B4-BE49-F238E27FC236}">
                    <a16:creationId xmlns:a16="http://schemas.microsoft.com/office/drawing/2014/main" id="{EF159A23-E941-4234-ABE9-1E98FE309351}"/>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83" name="Picture 82">
              <a:extLst>
                <a:ext uri="{FF2B5EF4-FFF2-40B4-BE49-F238E27FC236}">
                  <a16:creationId xmlns:a16="http://schemas.microsoft.com/office/drawing/2014/main" id="{3B57506E-02D7-4C78-B964-468A873F1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5416462"/>
              <a:ext cx="579050" cy="579050"/>
            </a:xfrm>
            <a:prstGeom prst="rect">
              <a:avLst/>
            </a:prstGeom>
          </p:spPr>
        </p:pic>
      </p:grpSp>
      <p:sp>
        <p:nvSpPr>
          <p:cNvPr id="86" name="Content Placeholder 2">
            <a:extLst>
              <a:ext uri="{FF2B5EF4-FFF2-40B4-BE49-F238E27FC236}">
                <a16:creationId xmlns:a16="http://schemas.microsoft.com/office/drawing/2014/main" id="{739A28D9-E979-4A40-8586-DC069BF31061}"/>
              </a:ext>
            </a:extLst>
          </p:cNvPr>
          <p:cNvSpPr txBox="1">
            <a:spLocks/>
          </p:cNvSpPr>
          <p:nvPr/>
        </p:nvSpPr>
        <p:spPr>
          <a:xfrm>
            <a:off x="8126242" y="1611171"/>
            <a:ext cx="2111209" cy="574415"/>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James Paget</a:t>
            </a:r>
          </a:p>
        </p:txBody>
      </p:sp>
      <p:sp>
        <p:nvSpPr>
          <p:cNvPr id="87" name="Content Placeholder 2">
            <a:extLst>
              <a:ext uri="{FF2B5EF4-FFF2-40B4-BE49-F238E27FC236}">
                <a16:creationId xmlns:a16="http://schemas.microsoft.com/office/drawing/2014/main" id="{F174AA0F-B93F-4A5C-9D59-B470B7E15CFE}"/>
              </a:ext>
            </a:extLst>
          </p:cNvPr>
          <p:cNvSpPr txBox="1">
            <a:spLocks/>
          </p:cNvSpPr>
          <p:nvPr/>
        </p:nvSpPr>
        <p:spPr>
          <a:xfrm>
            <a:off x="8388722" y="5154405"/>
            <a:ext cx="2111209" cy="489236"/>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Norfolk and Norwich</a:t>
            </a:r>
          </a:p>
        </p:txBody>
      </p:sp>
      <p:sp>
        <p:nvSpPr>
          <p:cNvPr id="94" name="Arrow: Chevron 93">
            <a:extLst>
              <a:ext uri="{FF2B5EF4-FFF2-40B4-BE49-F238E27FC236}">
                <a16:creationId xmlns:a16="http://schemas.microsoft.com/office/drawing/2014/main" id="{6CECBFF5-EC24-4000-903E-297347B77999}"/>
              </a:ext>
            </a:extLst>
          </p:cNvPr>
          <p:cNvSpPr/>
          <p:nvPr/>
        </p:nvSpPr>
        <p:spPr>
          <a:xfrm>
            <a:off x="9551394" y="3418821"/>
            <a:ext cx="1410053"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Jan ’21 – Mar ‘21</a:t>
            </a:r>
          </a:p>
        </p:txBody>
      </p:sp>
      <p:grpSp>
        <p:nvGrpSpPr>
          <p:cNvPr id="100" name="Group 99">
            <a:extLst>
              <a:ext uri="{FF2B5EF4-FFF2-40B4-BE49-F238E27FC236}">
                <a16:creationId xmlns:a16="http://schemas.microsoft.com/office/drawing/2014/main" id="{3186EFB1-66E7-46D6-AB2E-7DEB6ED1EFEB}"/>
              </a:ext>
            </a:extLst>
          </p:cNvPr>
          <p:cNvGrpSpPr/>
          <p:nvPr/>
        </p:nvGrpSpPr>
        <p:grpSpPr>
          <a:xfrm>
            <a:off x="10256420" y="4168219"/>
            <a:ext cx="929373" cy="951532"/>
            <a:chOff x="1268383" y="5237980"/>
            <a:chExt cx="929373" cy="951532"/>
          </a:xfrm>
        </p:grpSpPr>
        <p:grpSp>
          <p:nvGrpSpPr>
            <p:cNvPr id="101" name="Group 100">
              <a:extLst>
                <a:ext uri="{FF2B5EF4-FFF2-40B4-BE49-F238E27FC236}">
                  <a16:creationId xmlns:a16="http://schemas.microsoft.com/office/drawing/2014/main" id="{3DFF30C7-1A8B-449A-92E4-596CA00A507B}"/>
                </a:ext>
              </a:extLst>
            </p:cNvPr>
            <p:cNvGrpSpPr/>
            <p:nvPr/>
          </p:nvGrpSpPr>
          <p:grpSpPr>
            <a:xfrm>
              <a:off x="1268383" y="5237980"/>
              <a:ext cx="929373" cy="951532"/>
              <a:chOff x="1405867" y="3937583"/>
              <a:chExt cx="929373" cy="951532"/>
            </a:xfrm>
          </p:grpSpPr>
          <p:sp>
            <p:nvSpPr>
              <p:cNvPr id="103" name="Teardrop 102">
                <a:extLst>
                  <a:ext uri="{FF2B5EF4-FFF2-40B4-BE49-F238E27FC236}">
                    <a16:creationId xmlns:a16="http://schemas.microsoft.com/office/drawing/2014/main" id="{82A8CE13-14A1-4701-BD27-2341486C35C3}"/>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04" name="Oval 103">
                <a:extLst>
                  <a:ext uri="{FF2B5EF4-FFF2-40B4-BE49-F238E27FC236}">
                    <a16:creationId xmlns:a16="http://schemas.microsoft.com/office/drawing/2014/main" id="{AF8B42CE-D46C-4CC3-8905-0902D9438156}"/>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02" name="Picture 101">
              <a:extLst>
                <a:ext uri="{FF2B5EF4-FFF2-40B4-BE49-F238E27FC236}">
                  <a16:creationId xmlns:a16="http://schemas.microsoft.com/office/drawing/2014/main" id="{3772AB99-F4DC-4C31-AAE4-6718A32AB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5416462"/>
              <a:ext cx="579050" cy="579050"/>
            </a:xfrm>
            <a:prstGeom prst="rect">
              <a:avLst/>
            </a:prstGeom>
          </p:spPr>
        </p:pic>
      </p:grpSp>
      <p:sp>
        <p:nvSpPr>
          <p:cNvPr id="118" name="Arrow: Chevron 117">
            <a:extLst>
              <a:ext uri="{FF2B5EF4-FFF2-40B4-BE49-F238E27FC236}">
                <a16:creationId xmlns:a16="http://schemas.microsoft.com/office/drawing/2014/main" id="{6C428986-3C7F-4FE9-9B75-62D42BB87C9F}"/>
              </a:ext>
            </a:extLst>
          </p:cNvPr>
          <p:cNvSpPr/>
          <p:nvPr/>
        </p:nvSpPr>
        <p:spPr>
          <a:xfrm>
            <a:off x="3070145" y="3423267"/>
            <a:ext cx="1490065"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Jan ’19 – Mar ‘19</a:t>
            </a:r>
          </a:p>
        </p:txBody>
      </p:sp>
      <p:sp>
        <p:nvSpPr>
          <p:cNvPr id="119" name="Arrow: Chevron 118">
            <a:extLst>
              <a:ext uri="{FF2B5EF4-FFF2-40B4-BE49-F238E27FC236}">
                <a16:creationId xmlns:a16="http://schemas.microsoft.com/office/drawing/2014/main" id="{F8F44E42-258D-40E0-9549-8B4E810765C1}"/>
              </a:ext>
            </a:extLst>
          </p:cNvPr>
          <p:cNvSpPr/>
          <p:nvPr/>
        </p:nvSpPr>
        <p:spPr>
          <a:xfrm>
            <a:off x="4436072" y="3413407"/>
            <a:ext cx="1336312"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Apr ‘19 – Jun ‘19</a:t>
            </a:r>
          </a:p>
        </p:txBody>
      </p:sp>
      <p:sp>
        <p:nvSpPr>
          <p:cNvPr id="120" name="Arrow: Chevron 119">
            <a:extLst>
              <a:ext uri="{FF2B5EF4-FFF2-40B4-BE49-F238E27FC236}">
                <a16:creationId xmlns:a16="http://schemas.microsoft.com/office/drawing/2014/main" id="{9558F710-9DAE-41DF-9A1F-7A341894BA91}"/>
              </a:ext>
            </a:extLst>
          </p:cNvPr>
          <p:cNvSpPr/>
          <p:nvPr/>
        </p:nvSpPr>
        <p:spPr>
          <a:xfrm>
            <a:off x="307555" y="3411353"/>
            <a:ext cx="1550987"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Jul ‘18 – Sep ‘18</a:t>
            </a:r>
          </a:p>
        </p:txBody>
      </p:sp>
      <p:sp>
        <p:nvSpPr>
          <p:cNvPr id="121" name="Arrow: Chevron 120">
            <a:extLst>
              <a:ext uri="{FF2B5EF4-FFF2-40B4-BE49-F238E27FC236}">
                <a16:creationId xmlns:a16="http://schemas.microsoft.com/office/drawing/2014/main" id="{52B4D9E2-5F21-4DE3-901A-A18F9FFA37F2}"/>
              </a:ext>
            </a:extLst>
          </p:cNvPr>
          <p:cNvSpPr/>
          <p:nvPr/>
        </p:nvSpPr>
        <p:spPr>
          <a:xfrm>
            <a:off x="5667180" y="3423267"/>
            <a:ext cx="1410053"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Jul ‘19 – Sep ‘19</a:t>
            </a:r>
          </a:p>
        </p:txBody>
      </p:sp>
      <p:sp>
        <p:nvSpPr>
          <p:cNvPr id="122" name="Arrow: Chevron 121">
            <a:extLst>
              <a:ext uri="{FF2B5EF4-FFF2-40B4-BE49-F238E27FC236}">
                <a16:creationId xmlns:a16="http://schemas.microsoft.com/office/drawing/2014/main" id="{C549397B-35BE-4D1C-9114-78B82C36FFC8}"/>
              </a:ext>
            </a:extLst>
          </p:cNvPr>
          <p:cNvSpPr/>
          <p:nvPr/>
        </p:nvSpPr>
        <p:spPr>
          <a:xfrm>
            <a:off x="1764129" y="3425848"/>
            <a:ext cx="1410080"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Oct ‘18 – Dec ‘18</a:t>
            </a:r>
          </a:p>
        </p:txBody>
      </p:sp>
      <p:grpSp>
        <p:nvGrpSpPr>
          <p:cNvPr id="123" name="Group 122">
            <a:extLst>
              <a:ext uri="{FF2B5EF4-FFF2-40B4-BE49-F238E27FC236}">
                <a16:creationId xmlns:a16="http://schemas.microsoft.com/office/drawing/2014/main" id="{8BBCE8B7-6626-49E1-9235-E6D80618201F}"/>
              </a:ext>
            </a:extLst>
          </p:cNvPr>
          <p:cNvGrpSpPr/>
          <p:nvPr/>
        </p:nvGrpSpPr>
        <p:grpSpPr>
          <a:xfrm>
            <a:off x="233522" y="2229179"/>
            <a:ext cx="929373" cy="951532"/>
            <a:chOff x="1279208" y="3110922"/>
            <a:chExt cx="929373" cy="951532"/>
          </a:xfrm>
        </p:grpSpPr>
        <p:grpSp>
          <p:nvGrpSpPr>
            <p:cNvPr id="124" name="Group 123">
              <a:extLst>
                <a:ext uri="{FF2B5EF4-FFF2-40B4-BE49-F238E27FC236}">
                  <a16:creationId xmlns:a16="http://schemas.microsoft.com/office/drawing/2014/main" id="{4ABC90E5-2D4D-46E8-B78D-079E37C2B2D2}"/>
                </a:ext>
              </a:extLst>
            </p:cNvPr>
            <p:cNvGrpSpPr/>
            <p:nvPr/>
          </p:nvGrpSpPr>
          <p:grpSpPr>
            <a:xfrm rot="10800000">
              <a:off x="1279208" y="3110922"/>
              <a:ext cx="929373" cy="951532"/>
              <a:chOff x="1405867" y="3937583"/>
              <a:chExt cx="929373" cy="951532"/>
            </a:xfrm>
          </p:grpSpPr>
          <p:sp>
            <p:nvSpPr>
              <p:cNvPr id="126" name="Teardrop 125">
                <a:extLst>
                  <a:ext uri="{FF2B5EF4-FFF2-40B4-BE49-F238E27FC236}">
                    <a16:creationId xmlns:a16="http://schemas.microsoft.com/office/drawing/2014/main" id="{6344EED8-E61A-44A7-BDA7-79E1FB276234}"/>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27" name="Oval 126">
                <a:extLst>
                  <a:ext uri="{FF2B5EF4-FFF2-40B4-BE49-F238E27FC236}">
                    <a16:creationId xmlns:a16="http://schemas.microsoft.com/office/drawing/2014/main" id="{546EDCEF-F1F8-4E23-8C62-364E52168F54}"/>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25" name="Picture 124">
              <a:extLst>
                <a:ext uri="{FF2B5EF4-FFF2-40B4-BE49-F238E27FC236}">
                  <a16:creationId xmlns:a16="http://schemas.microsoft.com/office/drawing/2014/main" id="{AA918D7C-C6D2-4FDA-B590-253D4F7E8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82" y="3289404"/>
              <a:ext cx="579050" cy="579050"/>
            </a:xfrm>
            <a:prstGeom prst="rect">
              <a:avLst/>
            </a:prstGeom>
          </p:spPr>
        </p:pic>
      </p:grpSp>
      <p:sp>
        <p:nvSpPr>
          <p:cNvPr id="128" name="Content Placeholder 2">
            <a:extLst>
              <a:ext uri="{FF2B5EF4-FFF2-40B4-BE49-F238E27FC236}">
                <a16:creationId xmlns:a16="http://schemas.microsoft.com/office/drawing/2014/main" id="{59DFD165-5C29-4C88-9D21-98C549A4C8F8}"/>
              </a:ext>
            </a:extLst>
          </p:cNvPr>
          <p:cNvSpPr txBox="1">
            <a:spLocks/>
          </p:cNvSpPr>
          <p:nvPr/>
        </p:nvSpPr>
        <p:spPr>
          <a:xfrm>
            <a:off x="-313981" y="-1673810"/>
            <a:ext cx="2111209" cy="574415"/>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West Suffolk</a:t>
            </a:r>
          </a:p>
        </p:txBody>
      </p:sp>
      <p:grpSp>
        <p:nvGrpSpPr>
          <p:cNvPr id="129" name="Group 128">
            <a:extLst>
              <a:ext uri="{FF2B5EF4-FFF2-40B4-BE49-F238E27FC236}">
                <a16:creationId xmlns:a16="http://schemas.microsoft.com/office/drawing/2014/main" id="{27824649-B300-4BEE-BBD7-27D52BD6849C}"/>
              </a:ext>
            </a:extLst>
          </p:cNvPr>
          <p:cNvGrpSpPr/>
          <p:nvPr/>
        </p:nvGrpSpPr>
        <p:grpSpPr>
          <a:xfrm>
            <a:off x="212359" y="4188433"/>
            <a:ext cx="929373" cy="951532"/>
            <a:chOff x="1268383" y="5237980"/>
            <a:chExt cx="929373" cy="951532"/>
          </a:xfrm>
        </p:grpSpPr>
        <p:grpSp>
          <p:nvGrpSpPr>
            <p:cNvPr id="130" name="Group 129">
              <a:extLst>
                <a:ext uri="{FF2B5EF4-FFF2-40B4-BE49-F238E27FC236}">
                  <a16:creationId xmlns:a16="http://schemas.microsoft.com/office/drawing/2014/main" id="{17CF7C62-D9FC-4B6D-97C2-010A6C5BD58E}"/>
                </a:ext>
              </a:extLst>
            </p:cNvPr>
            <p:cNvGrpSpPr/>
            <p:nvPr/>
          </p:nvGrpSpPr>
          <p:grpSpPr>
            <a:xfrm>
              <a:off x="1268383" y="5237980"/>
              <a:ext cx="929373" cy="951532"/>
              <a:chOff x="1405867" y="3937583"/>
              <a:chExt cx="929373" cy="951532"/>
            </a:xfrm>
          </p:grpSpPr>
          <p:sp>
            <p:nvSpPr>
              <p:cNvPr id="132" name="Teardrop 131">
                <a:extLst>
                  <a:ext uri="{FF2B5EF4-FFF2-40B4-BE49-F238E27FC236}">
                    <a16:creationId xmlns:a16="http://schemas.microsoft.com/office/drawing/2014/main" id="{B666D754-8333-44B4-B572-151E71F7FC70}"/>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33" name="Oval 132">
                <a:extLst>
                  <a:ext uri="{FF2B5EF4-FFF2-40B4-BE49-F238E27FC236}">
                    <a16:creationId xmlns:a16="http://schemas.microsoft.com/office/drawing/2014/main" id="{EB1B315F-6D3D-44C6-A8BB-1AC4793B2A93}"/>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31" name="Picture 130">
              <a:extLst>
                <a:ext uri="{FF2B5EF4-FFF2-40B4-BE49-F238E27FC236}">
                  <a16:creationId xmlns:a16="http://schemas.microsoft.com/office/drawing/2014/main" id="{D18BF4A8-7A0E-4713-B737-7EBF756C0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5416462"/>
              <a:ext cx="579050" cy="579050"/>
            </a:xfrm>
            <a:prstGeom prst="rect">
              <a:avLst/>
            </a:prstGeom>
          </p:spPr>
        </p:pic>
      </p:grpSp>
      <p:grpSp>
        <p:nvGrpSpPr>
          <p:cNvPr id="134" name="Group 133">
            <a:extLst>
              <a:ext uri="{FF2B5EF4-FFF2-40B4-BE49-F238E27FC236}">
                <a16:creationId xmlns:a16="http://schemas.microsoft.com/office/drawing/2014/main" id="{B021B64F-634F-4DB0-A242-0DDD9BBB0E8C}"/>
              </a:ext>
            </a:extLst>
          </p:cNvPr>
          <p:cNvGrpSpPr/>
          <p:nvPr/>
        </p:nvGrpSpPr>
        <p:grpSpPr>
          <a:xfrm>
            <a:off x="3810158" y="2244341"/>
            <a:ext cx="929373" cy="951532"/>
            <a:chOff x="1279208" y="3110922"/>
            <a:chExt cx="929373" cy="951532"/>
          </a:xfrm>
        </p:grpSpPr>
        <p:grpSp>
          <p:nvGrpSpPr>
            <p:cNvPr id="135" name="Group 134">
              <a:extLst>
                <a:ext uri="{FF2B5EF4-FFF2-40B4-BE49-F238E27FC236}">
                  <a16:creationId xmlns:a16="http://schemas.microsoft.com/office/drawing/2014/main" id="{C95C5BB4-F774-45C4-9E79-01FE8D4E4D89}"/>
                </a:ext>
              </a:extLst>
            </p:cNvPr>
            <p:cNvGrpSpPr/>
            <p:nvPr/>
          </p:nvGrpSpPr>
          <p:grpSpPr>
            <a:xfrm rot="10800000">
              <a:off x="1279208" y="3110922"/>
              <a:ext cx="929373" cy="951532"/>
              <a:chOff x="1405867" y="3937583"/>
              <a:chExt cx="929373" cy="951532"/>
            </a:xfrm>
          </p:grpSpPr>
          <p:sp>
            <p:nvSpPr>
              <p:cNvPr id="137" name="Teardrop 136">
                <a:extLst>
                  <a:ext uri="{FF2B5EF4-FFF2-40B4-BE49-F238E27FC236}">
                    <a16:creationId xmlns:a16="http://schemas.microsoft.com/office/drawing/2014/main" id="{0CD3AFCC-BF3E-4965-B6FC-13446D0DF629}"/>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38" name="Oval 137">
                <a:extLst>
                  <a:ext uri="{FF2B5EF4-FFF2-40B4-BE49-F238E27FC236}">
                    <a16:creationId xmlns:a16="http://schemas.microsoft.com/office/drawing/2014/main" id="{F2D7B692-7B1D-4AFE-9C0B-AE606D19524C}"/>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36" name="Picture 135">
              <a:extLst>
                <a:ext uri="{FF2B5EF4-FFF2-40B4-BE49-F238E27FC236}">
                  <a16:creationId xmlns:a16="http://schemas.microsoft.com/office/drawing/2014/main" id="{0613C69A-5619-472B-86DE-8FD7C61EB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82" y="3289404"/>
              <a:ext cx="579050" cy="579050"/>
            </a:xfrm>
            <a:prstGeom prst="rect">
              <a:avLst/>
            </a:prstGeom>
          </p:spPr>
        </p:pic>
      </p:grpSp>
      <p:sp>
        <p:nvSpPr>
          <p:cNvPr id="139" name="Content Placeholder 2">
            <a:extLst>
              <a:ext uri="{FF2B5EF4-FFF2-40B4-BE49-F238E27FC236}">
                <a16:creationId xmlns:a16="http://schemas.microsoft.com/office/drawing/2014/main" id="{A8523EDC-BD19-4D15-A51D-22247D295BF4}"/>
              </a:ext>
            </a:extLst>
          </p:cNvPr>
          <p:cNvSpPr txBox="1">
            <a:spLocks/>
          </p:cNvSpPr>
          <p:nvPr/>
        </p:nvSpPr>
        <p:spPr>
          <a:xfrm>
            <a:off x="3267413" y="1495458"/>
            <a:ext cx="2111209" cy="574415"/>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Ipswich</a:t>
            </a:r>
          </a:p>
        </p:txBody>
      </p:sp>
      <p:grpSp>
        <p:nvGrpSpPr>
          <p:cNvPr id="140" name="Group 139">
            <a:extLst>
              <a:ext uri="{FF2B5EF4-FFF2-40B4-BE49-F238E27FC236}">
                <a16:creationId xmlns:a16="http://schemas.microsoft.com/office/drawing/2014/main" id="{0960AE76-439C-400A-8601-00DC63AF17B6}"/>
              </a:ext>
            </a:extLst>
          </p:cNvPr>
          <p:cNvGrpSpPr/>
          <p:nvPr/>
        </p:nvGrpSpPr>
        <p:grpSpPr>
          <a:xfrm>
            <a:off x="3769891" y="4199875"/>
            <a:ext cx="929373" cy="951532"/>
            <a:chOff x="1268383" y="5237980"/>
            <a:chExt cx="929373" cy="951532"/>
          </a:xfrm>
        </p:grpSpPr>
        <p:grpSp>
          <p:nvGrpSpPr>
            <p:cNvPr id="141" name="Group 140">
              <a:extLst>
                <a:ext uri="{FF2B5EF4-FFF2-40B4-BE49-F238E27FC236}">
                  <a16:creationId xmlns:a16="http://schemas.microsoft.com/office/drawing/2014/main" id="{081EF20B-993C-420E-9DC4-ED1F84E59F2F}"/>
                </a:ext>
              </a:extLst>
            </p:cNvPr>
            <p:cNvGrpSpPr/>
            <p:nvPr/>
          </p:nvGrpSpPr>
          <p:grpSpPr>
            <a:xfrm>
              <a:off x="1268383" y="5237980"/>
              <a:ext cx="929373" cy="951532"/>
              <a:chOff x="1405867" y="3937583"/>
              <a:chExt cx="929373" cy="951532"/>
            </a:xfrm>
          </p:grpSpPr>
          <p:sp>
            <p:nvSpPr>
              <p:cNvPr id="143" name="Teardrop 142">
                <a:extLst>
                  <a:ext uri="{FF2B5EF4-FFF2-40B4-BE49-F238E27FC236}">
                    <a16:creationId xmlns:a16="http://schemas.microsoft.com/office/drawing/2014/main" id="{42F9EEB1-B3EB-4232-893A-30E7FD422B08}"/>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44" name="Oval 143">
                <a:extLst>
                  <a:ext uri="{FF2B5EF4-FFF2-40B4-BE49-F238E27FC236}">
                    <a16:creationId xmlns:a16="http://schemas.microsoft.com/office/drawing/2014/main" id="{4C193068-A978-4BAE-A6A9-5882D64B79F0}"/>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42" name="Picture 141">
              <a:extLst>
                <a:ext uri="{FF2B5EF4-FFF2-40B4-BE49-F238E27FC236}">
                  <a16:creationId xmlns:a16="http://schemas.microsoft.com/office/drawing/2014/main" id="{43842D02-0D30-44AD-876B-D83896E08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5416462"/>
              <a:ext cx="579050" cy="579050"/>
            </a:xfrm>
            <a:prstGeom prst="rect">
              <a:avLst/>
            </a:prstGeom>
          </p:spPr>
        </p:pic>
      </p:grpSp>
      <p:sp>
        <p:nvSpPr>
          <p:cNvPr id="145" name="Content Placeholder 2">
            <a:extLst>
              <a:ext uri="{FF2B5EF4-FFF2-40B4-BE49-F238E27FC236}">
                <a16:creationId xmlns:a16="http://schemas.microsoft.com/office/drawing/2014/main" id="{C9AE2EE9-9F1E-4E68-A88E-46014DB25E60}"/>
              </a:ext>
            </a:extLst>
          </p:cNvPr>
          <p:cNvSpPr txBox="1">
            <a:spLocks/>
          </p:cNvSpPr>
          <p:nvPr/>
        </p:nvSpPr>
        <p:spPr>
          <a:xfrm>
            <a:off x="3157238" y="5181394"/>
            <a:ext cx="2111209" cy="574415"/>
          </a:xfrm>
          <a:prstGeom prst="rect">
            <a:avLst/>
          </a:prstGeom>
        </p:spPr>
        <p:txBody>
          <a:bodyPr/>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Colchester</a:t>
            </a:r>
          </a:p>
        </p:txBody>
      </p:sp>
      <p:sp>
        <p:nvSpPr>
          <p:cNvPr id="152" name="Arrow: Chevron 151">
            <a:extLst>
              <a:ext uri="{FF2B5EF4-FFF2-40B4-BE49-F238E27FC236}">
                <a16:creationId xmlns:a16="http://schemas.microsoft.com/office/drawing/2014/main" id="{0A326C25-B93F-4BBE-9EF4-E1FBFDA2BFCD}"/>
              </a:ext>
            </a:extLst>
          </p:cNvPr>
          <p:cNvSpPr/>
          <p:nvPr/>
        </p:nvSpPr>
        <p:spPr>
          <a:xfrm>
            <a:off x="6996868" y="3433127"/>
            <a:ext cx="1410053"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Sep ‘19 – Nov ‘19</a:t>
            </a:r>
          </a:p>
        </p:txBody>
      </p:sp>
      <p:grpSp>
        <p:nvGrpSpPr>
          <p:cNvPr id="153" name="Group 152">
            <a:extLst>
              <a:ext uri="{FF2B5EF4-FFF2-40B4-BE49-F238E27FC236}">
                <a16:creationId xmlns:a16="http://schemas.microsoft.com/office/drawing/2014/main" id="{66912D28-CACA-4B89-8A56-553D15EB436C}"/>
              </a:ext>
            </a:extLst>
          </p:cNvPr>
          <p:cNvGrpSpPr/>
          <p:nvPr/>
        </p:nvGrpSpPr>
        <p:grpSpPr>
          <a:xfrm>
            <a:off x="7521018" y="4170499"/>
            <a:ext cx="929373" cy="951532"/>
            <a:chOff x="1268383" y="5237980"/>
            <a:chExt cx="929373" cy="951532"/>
          </a:xfrm>
        </p:grpSpPr>
        <p:grpSp>
          <p:nvGrpSpPr>
            <p:cNvPr id="154" name="Group 153">
              <a:extLst>
                <a:ext uri="{FF2B5EF4-FFF2-40B4-BE49-F238E27FC236}">
                  <a16:creationId xmlns:a16="http://schemas.microsoft.com/office/drawing/2014/main" id="{71734408-2581-4A26-9D66-D2A147833C4E}"/>
                </a:ext>
              </a:extLst>
            </p:cNvPr>
            <p:cNvGrpSpPr/>
            <p:nvPr/>
          </p:nvGrpSpPr>
          <p:grpSpPr>
            <a:xfrm>
              <a:off x="1268383" y="5237980"/>
              <a:ext cx="929373" cy="951532"/>
              <a:chOff x="1405867" y="3937583"/>
              <a:chExt cx="929373" cy="951532"/>
            </a:xfrm>
          </p:grpSpPr>
          <p:sp>
            <p:nvSpPr>
              <p:cNvPr id="156" name="Teardrop 155">
                <a:extLst>
                  <a:ext uri="{FF2B5EF4-FFF2-40B4-BE49-F238E27FC236}">
                    <a16:creationId xmlns:a16="http://schemas.microsoft.com/office/drawing/2014/main" id="{B519309B-4BE4-434B-92C6-763CD1B78480}"/>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57" name="Oval 156">
                <a:extLst>
                  <a:ext uri="{FF2B5EF4-FFF2-40B4-BE49-F238E27FC236}">
                    <a16:creationId xmlns:a16="http://schemas.microsoft.com/office/drawing/2014/main" id="{4859B353-955B-4B7A-90A3-09F8CA270280}"/>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55" name="Picture 154">
              <a:extLst>
                <a:ext uri="{FF2B5EF4-FFF2-40B4-BE49-F238E27FC236}">
                  <a16:creationId xmlns:a16="http://schemas.microsoft.com/office/drawing/2014/main" id="{05C8D885-B82F-44EE-846E-CF325D509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5416462"/>
              <a:ext cx="579050" cy="579050"/>
            </a:xfrm>
            <a:prstGeom prst="rect">
              <a:avLst/>
            </a:prstGeom>
          </p:spPr>
        </p:pic>
      </p:grpSp>
      <p:sp>
        <p:nvSpPr>
          <p:cNvPr id="158" name="Content Placeholder 2">
            <a:extLst>
              <a:ext uri="{FF2B5EF4-FFF2-40B4-BE49-F238E27FC236}">
                <a16:creationId xmlns:a16="http://schemas.microsoft.com/office/drawing/2014/main" id="{B349C3BF-FD17-4438-8057-E5550D05839F}"/>
              </a:ext>
            </a:extLst>
          </p:cNvPr>
          <p:cNvSpPr txBox="1">
            <a:spLocks/>
          </p:cNvSpPr>
          <p:nvPr/>
        </p:nvSpPr>
        <p:spPr>
          <a:xfrm>
            <a:off x="6923718" y="5256873"/>
            <a:ext cx="2111209" cy="574415"/>
          </a:xfrm>
          <a:prstGeom prst="rect">
            <a:avLst/>
          </a:prstGeom>
        </p:spPr>
        <p:txBody>
          <a:bodyPr/>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Bedford</a:t>
            </a:r>
          </a:p>
        </p:txBody>
      </p:sp>
      <p:grpSp>
        <p:nvGrpSpPr>
          <p:cNvPr id="159" name="Group 158">
            <a:extLst>
              <a:ext uri="{FF2B5EF4-FFF2-40B4-BE49-F238E27FC236}">
                <a16:creationId xmlns:a16="http://schemas.microsoft.com/office/drawing/2014/main" id="{E38FCDD3-DEEE-4360-BF66-F9547B5AA6E4}"/>
              </a:ext>
            </a:extLst>
          </p:cNvPr>
          <p:cNvGrpSpPr/>
          <p:nvPr/>
        </p:nvGrpSpPr>
        <p:grpSpPr>
          <a:xfrm>
            <a:off x="6881724" y="2271938"/>
            <a:ext cx="929373" cy="951532"/>
            <a:chOff x="1279208" y="3110922"/>
            <a:chExt cx="929373" cy="951532"/>
          </a:xfrm>
        </p:grpSpPr>
        <p:grpSp>
          <p:nvGrpSpPr>
            <p:cNvPr id="160" name="Group 159">
              <a:extLst>
                <a:ext uri="{FF2B5EF4-FFF2-40B4-BE49-F238E27FC236}">
                  <a16:creationId xmlns:a16="http://schemas.microsoft.com/office/drawing/2014/main" id="{4CF6B038-B28C-4160-9D8E-63732B501778}"/>
                </a:ext>
              </a:extLst>
            </p:cNvPr>
            <p:cNvGrpSpPr/>
            <p:nvPr/>
          </p:nvGrpSpPr>
          <p:grpSpPr>
            <a:xfrm rot="10800000">
              <a:off x="1279208" y="3110922"/>
              <a:ext cx="929373" cy="951532"/>
              <a:chOff x="1405867" y="3937583"/>
              <a:chExt cx="929373" cy="951532"/>
            </a:xfrm>
          </p:grpSpPr>
          <p:sp>
            <p:nvSpPr>
              <p:cNvPr id="162" name="Teardrop 161">
                <a:extLst>
                  <a:ext uri="{FF2B5EF4-FFF2-40B4-BE49-F238E27FC236}">
                    <a16:creationId xmlns:a16="http://schemas.microsoft.com/office/drawing/2014/main" id="{30A03128-D3B1-4759-ADD3-5B617D21A3C7}"/>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63" name="Oval 162">
                <a:extLst>
                  <a:ext uri="{FF2B5EF4-FFF2-40B4-BE49-F238E27FC236}">
                    <a16:creationId xmlns:a16="http://schemas.microsoft.com/office/drawing/2014/main" id="{7EC31C79-4199-40FD-8739-3F042DEC4184}"/>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61" name="Picture 160">
              <a:extLst>
                <a:ext uri="{FF2B5EF4-FFF2-40B4-BE49-F238E27FC236}">
                  <a16:creationId xmlns:a16="http://schemas.microsoft.com/office/drawing/2014/main" id="{A42ED12A-39C1-4805-8FD5-C458BDFEE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82" y="3289404"/>
              <a:ext cx="579050" cy="579050"/>
            </a:xfrm>
            <a:prstGeom prst="rect">
              <a:avLst/>
            </a:prstGeom>
          </p:spPr>
        </p:pic>
      </p:grpSp>
      <p:sp>
        <p:nvSpPr>
          <p:cNvPr id="164" name="Content Placeholder 2">
            <a:extLst>
              <a:ext uri="{FF2B5EF4-FFF2-40B4-BE49-F238E27FC236}">
                <a16:creationId xmlns:a16="http://schemas.microsoft.com/office/drawing/2014/main" id="{B43715C1-9BFE-45FB-A979-17048926526B}"/>
              </a:ext>
            </a:extLst>
          </p:cNvPr>
          <p:cNvSpPr txBox="1">
            <a:spLocks/>
          </p:cNvSpPr>
          <p:nvPr/>
        </p:nvSpPr>
        <p:spPr>
          <a:xfrm>
            <a:off x="6248094" y="1508447"/>
            <a:ext cx="2111209" cy="574415"/>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Luton and Dunstable</a:t>
            </a:r>
          </a:p>
        </p:txBody>
      </p:sp>
      <p:sp>
        <p:nvSpPr>
          <p:cNvPr id="165" name="Content Placeholder 2">
            <a:extLst>
              <a:ext uri="{FF2B5EF4-FFF2-40B4-BE49-F238E27FC236}">
                <a16:creationId xmlns:a16="http://schemas.microsoft.com/office/drawing/2014/main" id="{D56F44A5-555F-4473-B5BB-2087C1D8474E}"/>
              </a:ext>
            </a:extLst>
          </p:cNvPr>
          <p:cNvSpPr txBox="1">
            <a:spLocks/>
          </p:cNvSpPr>
          <p:nvPr/>
        </p:nvSpPr>
        <p:spPr>
          <a:xfrm>
            <a:off x="-243662" y="1570846"/>
            <a:ext cx="2111209" cy="574415"/>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West Suffolk</a:t>
            </a:r>
          </a:p>
        </p:txBody>
      </p:sp>
      <p:sp>
        <p:nvSpPr>
          <p:cNvPr id="166" name="Arrow: Chevron 165">
            <a:extLst>
              <a:ext uri="{FF2B5EF4-FFF2-40B4-BE49-F238E27FC236}">
                <a16:creationId xmlns:a16="http://schemas.microsoft.com/office/drawing/2014/main" id="{2CBB6CDC-5B28-4F29-8CDD-EDF53CB49EB6}"/>
              </a:ext>
            </a:extLst>
          </p:cNvPr>
          <p:cNvSpPr/>
          <p:nvPr/>
        </p:nvSpPr>
        <p:spPr>
          <a:xfrm>
            <a:off x="10835022" y="3421852"/>
            <a:ext cx="1410053"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Apr  ’21 – Jun’21</a:t>
            </a:r>
          </a:p>
        </p:txBody>
      </p:sp>
      <p:sp>
        <p:nvSpPr>
          <p:cNvPr id="173" name="Content Placeholder 2">
            <a:extLst>
              <a:ext uri="{FF2B5EF4-FFF2-40B4-BE49-F238E27FC236}">
                <a16:creationId xmlns:a16="http://schemas.microsoft.com/office/drawing/2014/main" id="{22C99CBC-B700-4F52-ADFB-33F95549D068}"/>
              </a:ext>
            </a:extLst>
          </p:cNvPr>
          <p:cNvSpPr txBox="1">
            <a:spLocks/>
          </p:cNvSpPr>
          <p:nvPr/>
        </p:nvSpPr>
        <p:spPr>
          <a:xfrm>
            <a:off x="9751112" y="5505686"/>
            <a:ext cx="2111209" cy="489236"/>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Queen Elizabeth, King’s Lynn</a:t>
            </a:r>
          </a:p>
        </p:txBody>
      </p:sp>
    </p:spTree>
    <p:extLst>
      <p:ext uri="{BB962C8B-B14F-4D97-AF65-F5344CB8AC3E}">
        <p14:creationId xmlns:p14="http://schemas.microsoft.com/office/powerpoint/2010/main" val="45124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91CB-A887-4D4A-B6BF-380E60D668B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39B3F6-D950-4421-806A-6DC292F5044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F57A18F-276F-4736-843E-4BECA20D62D7}"/>
              </a:ext>
            </a:extLst>
          </p:cNvPr>
          <p:cNvPicPr>
            <a:picLocks noChangeAspect="1"/>
          </p:cNvPicPr>
          <p:nvPr/>
        </p:nvPicPr>
        <p:blipFill>
          <a:blip r:embed="rId3"/>
          <a:stretch>
            <a:fillRect/>
          </a:stretch>
        </p:blipFill>
        <p:spPr>
          <a:xfrm>
            <a:off x="0" y="357567"/>
            <a:ext cx="12192000" cy="6142865"/>
          </a:xfrm>
          <a:prstGeom prst="rect">
            <a:avLst/>
          </a:prstGeom>
        </p:spPr>
      </p:pic>
    </p:spTree>
    <p:extLst>
      <p:ext uri="{BB962C8B-B14F-4D97-AF65-F5344CB8AC3E}">
        <p14:creationId xmlns:p14="http://schemas.microsoft.com/office/powerpoint/2010/main" val="192207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E2A5-7615-44EC-8B3C-3BF1D072BF2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F1C4E52-AE17-44AA-BCD9-9EB12B0283F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3B929CA-E532-474D-9C5B-AF3EA8797F72}"/>
              </a:ext>
            </a:extLst>
          </p:cNvPr>
          <p:cNvPicPr>
            <a:picLocks noChangeAspect="1"/>
          </p:cNvPicPr>
          <p:nvPr/>
        </p:nvPicPr>
        <p:blipFill>
          <a:blip r:embed="rId2"/>
          <a:stretch>
            <a:fillRect/>
          </a:stretch>
        </p:blipFill>
        <p:spPr>
          <a:xfrm>
            <a:off x="0" y="480371"/>
            <a:ext cx="12192000" cy="5897257"/>
          </a:xfrm>
          <a:prstGeom prst="rect">
            <a:avLst/>
          </a:prstGeom>
        </p:spPr>
      </p:pic>
    </p:spTree>
    <p:extLst>
      <p:ext uri="{BB962C8B-B14F-4D97-AF65-F5344CB8AC3E}">
        <p14:creationId xmlns:p14="http://schemas.microsoft.com/office/powerpoint/2010/main" val="917119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779d0b0-9a73-4976-abf8-0088921316af">
      <UserInfo>
        <DisplayName>Tony Dean</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49D44F8FA2084AA964C4E36FB120F4" ma:contentTypeVersion="6" ma:contentTypeDescription="Create a new document." ma:contentTypeScope="" ma:versionID="8369d3b52109fb5e4127f1f94ccc0154">
  <xsd:schema xmlns:xsd="http://www.w3.org/2001/XMLSchema" xmlns:xs="http://www.w3.org/2001/XMLSchema" xmlns:p="http://schemas.microsoft.com/office/2006/metadata/properties" xmlns:ns2="dd70855b-e2b6-43f5-87be-cc199fc416f9" xmlns:ns3="7779d0b0-9a73-4976-abf8-0088921316af" targetNamespace="http://schemas.microsoft.com/office/2006/metadata/properties" ma:root="true" ma:fieldsID="abdf45d46d3a57e6113e6200379efd72" ns2:_="" ns3:_="">
    <xsd:import namespace="dd70855b-e2b6-43f5-87be-cc199fc416f9"/>
    <xsd:import namespace="7779d0b0-9a73-4976-abf8-0088921316a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0855b-e2b6-43f5-87be-cc199fc416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79d0b0-9a73-4976-abf8-0088921316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E867D-7B9C-4867-8FF8-7B514B8FB1AA}">
  <ds:schemaRefs>
    <ds:schemaRef ds:uri="http://schemas.microsoft.com/sharepoint/v3/contenttype/forms"/>
  </ds:schemaRefs>
</ds:datastoreItem>
</file>

<file path=customXml/itemProps2.xml><?xml version="1.0" encoding="utf-8"?>
<ds:datastoreItem xmlns:ds="http://schemas.openxmlformats.org/officeDocument/2006/customXml" ds:itemID="{304A397C-6B62-4986-9C2D-F8A29A45C39B}">
  <ds:schemaRefs>
    <ds:schemaRef ds:uri="7779d0b0-9a73-4976-abf8-0088921316a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dd70855b-e2b6-43f5-87be-cc199fc416f9"/>
    <ds:schemaRef ds:uri="http://www.w3.org/XML/1998/namespace"/>
    <ds:schemaRef ds:uri="http://purl.org/dc/elements/1.1/"/>
  </ds:schemaRefs>
</ds:datastoreItem>
</file>

<file path=customXml/itemProps3.xml><?xml version="1.0" encoding="utf-8"?>
<ds:datastoreItem xmlns:ds="http://schemas.openxmlformats.org/officeDocument/2006/customXml" ds:itemID="{A7308C79-AF19-4F7B-8A38-ACDC40EF3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70855b-e2b6-43f5-87be-cc199fc416f9"/>
    <ds:schemaRef ds:uri="7779d0b0-9a73-4976-abf8-008892131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8945</TotalTime>
  <Words>2214</Words>
  <Application>Microsoft Office PowerPoint</Application>
  <PresentationFormat>Widescreen</PresentationFormat>
  <Paragraphs>216</Paragraphs>
  <Slides>36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Source Sans Pro</vt:lpstr>
      <vt:lpstr>Symbol</vt:lpstr>
      <vt:lpstr>Verdana</vt:lpstr>
      <vt:lpstr>Wingdings</vt:lpstr>
      <vt:lpstr>Office Theme</vt:lpstr>
      <vt:lpstr>Discharge Medicines Service (DMS) Launch of Referrals from Addenbrookes Hospital Cambridge Rita Bali, Executive Officer, Cambs and Peterborough LPC Paul Selby, Lead Pharmacist, CUH Sophie Castle-Clarke, Principal Advisor, EAHSN</vt:lpstr>
      <vt:lpstr>PowerPoint Presentation</vt:lpstr>
      <vt:lpstr>PowerPoint Presentation</vt:lpstr>
      <vt:lpstr>Why Eastern AHSN exists</vt:lpstr>
      <vt:lpstr>Eastern AHSN funders</vt:lpstr>
      <vt:lpstr>How Eastern AHSN works: From insight to implementation</vt:lpstr>
      <vt:lpstr>Programme update: Eastern region</vt:lpstr>
      <vt:lpstr>PowerPoint Presentation</vt:lpstr>
      <vt:lpstr>PowerPoint Presentation</vt:lpstr>
      <vt:lpstr>PowerPoint Presentation</vt:lpstr>
      <vt:lpstr>PowerPoint Presentation</vt:lpstr>
      <vt:lpstr>PowerPoint Presentation</vt:lpstr>
      <vt:lpstr>PowerPoint Presentation</vt:lpstr>
      <vt:lpstr>Discharge Medicines Service (DMS) &amp; Community Pharmacy  Rita Bali, Executive Officer  Cambridgeshire and Peterborough LPC </vt:lpstr>
      <vt:lpstr>PowerPoint Presentation</vt:lpstr>
      <vt:lpstr>PowerPoint Presentation</vt:lpstr>
      <vt:lpstr>PowerPoint Presentation</vt:lpstr>
      <vt:lpstr>PowerPoint Presentation</vt:lpstr>
      <vt:lpstr>PowerPoint Presentation</vt:lpstr>
      <vt:lpstr>DMS Pharmacy Pathway</vt:lpstr>
      <vt:lpstr>How to Complete a Referral on PharmOutcomes</vt:lpstr>
      <vt:lpstr>PowerPoint Presentation</vt:lpstr>
      <vt:lpstr>PowerPoint Presentation</vt:lpstr>
      <vt:lpstr>PowerPoint Presentation</vt:lpstr>
      <vt:lpstr>PowerPoint Presentation</vt:lpstr>
      <vt:lpstr>PowerPoint Presentation</vt:lpstr>
      <vt:lpstr>DMS &amp; Hospital Overview</vt:lpstr>
      <vt:lpstr>Patient benefits</vt:lpstr>
      <vt:lpstr>Trust benefits</vt:lpstr>
      <vt:lpstr>Hospital process: inpatient interaction</vt:lpstr>
      <vt:lpstr>Referral Criteria</vt:lpstr>
      <vt:lpstr>Hospital process: discharge</vt:lpstr>
      <vt:lpstr>PowerPoint Presentation</vt:lpstr>
      <vt:lpstr>Go Live! </vt:lpstr>
      <vt:lpstr>References</vt:lpstr>
      <vt:lpstr>Thank you for attending  If you have any further queries after the session ends please email your LPC  supportofficer@cambslpc.org.uk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HEALTHCHECKS</dc:title>
  <dc:creator>Rachel</dc:creator>
  <cp:lastModifiedBy>Jayne Leckie</cp:lastModifiedBy>
  <cp:revision>465</cp:revision>
  <cp:lastPrinted>2015-12-08T12:37:24Z</cp:lastPrinted>
  <dcterms:created xsi:type="dcterms:W3CDTF">2014-02-04T11:01:16Z</dcterms:created>
  <dcterms:modified xsi:type="dcterms:W3CDTF">2021-06-24T10:15:51Z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0x0101000449D44F8FA2084AA964C4E36FB120F4</vt:lpwstr>
  </property>
</Properties>
</file>