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64" r:id="rId6"/>
    <p:sldId id="284" r:id="rId7"/>
    <p:sldId id="292" r:id="rId8"/>
    <p:sldId id="285" r:id="rId9"/>
    <p:sldId id="287" r:id="rId10"/>
    <p:sldId id="289" r:id="rId11"/>
    <p:sldId id="290" r:id="rId12"/>
    <p:sldId id="291" r:id="rId13"/>
    <p:sldId id="21457077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5C6D"/>
    <a:srgbClr val="425563"/>
    <a:srgbClr val="41B6E6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3788" autoAdjust="0"/>
  </p:normalViewPr>
  <p:slideViewPr>
    <p:cSldViewPr snapToGrid="0">
      <p:cViewPr varScale="1">
        <p:scale>
          <a:sx n="62" d="100"/>
          <a:sy n="62" d="100"/>
        </p:scale>
        <p:origin x="1376" y="56"/>
      </p:cViewPr>
      <p:guideLst/>
    </p:cSldViewPr>
  </p:slideViewPr>
  <p:outlineViewPr>
    <p:cViewPr>
      <p:scale>
        <a:sx n="33" d="100"/>
        <a:sy n="33" d="100"/>
      </p:scale>
      <p:origin x="0" y="-19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B5EB3-360C-4510-843F-FA9730C3E0A0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255C4-02FB-47C7-A721-1C1C74DE8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9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16B087D-0421-48DF-9D8D-5D57B0286F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5783712" cy="5635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4638675" cy="2085975"/>
          </a:xfrm>
        </p:spPr>
        <p:txBody>
          <a:bodyPr anchor="b"/>
          <a:lstStyle>
            <a:lvl1pPr algn="ctr">
              <a:defRPr sz="6000" b="1"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90775"/>
            <a:ext cx="3429000" cy="3244913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400"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6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4619D-F3CA-46EE-A56F-80595E74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1700739"/>
            <a:ext cx="5028009" cy="4931837"/>
          </a:xfrm>
        </p:spPr>
        <p:txBody>
          <a:bodyPr/>
          <a:lstStyle>
            <a:lvl1pPr>
              <a:defRPr sz="3200"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  <a:lvl2pPr>
              <a:defRPr sz="2800">
                <a:solidFill>
                  <a:srgbClr val="475C6D"/>
                </a:solidFill>
                <a:latin typeface="Frutiger LT Pro 55 Roman" panose="020B0602020204020204" pitchFamily="34" charset="0"/>
              </a:defRPr>
            </a:lvl2pPr>
            <a:lvl3pPr>
              <a:defRPr sz="2400">
                <a:solidFill>
                  <a:srgbClr val="475C6D"/>
                </a:solidFill>
                <a:latin typeface="Frutiger LT Pro 55 Roman" panose="020B0602020204020204" pitchFamily="34" charset="0"/>
              </a:defRPr>
            </a:lvl3pPr>
            <a:lvl4pPr>
              <a:defRPr sz="2000">
                <a:solidFill>
                  <a:srgbClr val="475C6D"/>
                </a:solidFill>
                <a:latin typeface="Frutiger LT Pro 55 Roman" panose="020B0602020204020204" pitchFamily="34" charset="0"/>
              </a:defRPr>
            </a:lvl4pPr>
            <a:lvl5pPr>
              <a:defRPr sz="2000">
                <a:solidFill>
                  <a:srgbClr val="475C6D"/>
                </a:solidFill>
                <a:latin typeface="Frutiger LT Pro 55 Roman" panose="020B0602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A8AC7DB-0175-41B7-BEB2-B52C2652C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2828925"/>
            <a:ext cx="3350419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1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870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73AF2BA0-8170-4DE7-96CD-FAF66C0B9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3261" y="4902577"/>
            <a:ext cx="2460739" cy="19554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E43763-332C-45E5-B044-D6DD04FB284B}"/>
              </a:ext>
            </a:extLst>
          </p:cNvPr>
          <p:cNvSpPr/>
          <p:nvPr userDrawn="1"/>
        </p:nvSpPr>
        <p:spPr>
          <a:xfrm>
            <a:off x="7410993" y="1314994"/>
            <a:ext cx="1733007" cy="1465217"/>
          </a:xfrm>
          <a:prstGeom prst="rect">
            <a:avLst/>
          </a:prstGeom>
          <a:solidFill>
            <a:srgbClr val="425563"/>
          </a:solidFill>
          <a:ln>
            <a:solidFill>
              <a:srgbClr val="4255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drawing, ball&#10;&#10;Description automatically generated">
            <a:extLst>
              <a:ext uri="{FF2B5EF4-FFF2-40B4-BE49-F238E27FC236}">
                <a16:creationId xmlns:a16="http://schemas.microsoft.com/office/drawing/2014/main" id="{54A2CAD8-C614-4BD1-9DA5-0DDECC656A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775857"/>
          </a:xfrm>
          <a:prstGeom prst="rect">
            <a:avLst/>
          </a:prstGeom>
        </p:spPr>
      </p:pic>
      <p:pic>
        <p:nvPicPr>
          <p:cNvPr id="5" name="Picture 4" descr="Cambs GP Society">
            <a:extLst>
              <a:ext uri="{FF2B5EF4-FFF2-40B4-BE49-F238E27FC236}">
                <a16:creationId xmlns:a16="http://schemas.microsoft.com/office/drawing/2014/main" id="{D7B07857-19AD-4D19-A988-81837095C8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64553"/>
            <a:ext cx="2063396" cy="1550126"/>
          </a:xfrm>
          <a:prstGeom prst="rect">
            <a:avLst/>
          </a:prstGeom>
        </p:spPr>
      </p:pic>
      <p:pic>
        <p:nvPicPr>
          <p:cNvPr id="6" name="Picture 5" descr="Addenbrooke's BIG conversation">
            <a:extLst>
              <a:ext uri="{FF2B5EF4-FFF2-40B4-BE49-F238E27FC236}">
                <a16:creationId xmlns:a16="http://schemas.microsoft.com/office/drawing/2014/main" id="{4B003E91-3D0A-4D69-BB1D-4350D2EE4DA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89957" y="2942955"/>
            <a:ext cx="2227216" cy="1670412"/>
          </a:xfrm>
          <a:prstGeom prst="rect">
            <a:avLst/>
          </a:prstGeom>
        </p:spPr>
      </p:pic>
      <p:pic>
        <p:nvPicPr>
          <p:cNvPr id="7" name="Picture 6" descr="A picture containing indoor, table, decorated, flower&#10;&#10;Description automatically generated">
            <a:extLst>
              <a:ext uri="{FF2B5EF4-FFF2-40B4-BE49-F238E27FC236}">
                <a16:creationId xmlns:a16="http://schemas.microsoft.com/office/drawing/2014/main" id="{20FD2982-DFCD-4AF7-B3CD-5D1E4704D97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45" y="4450080"/>
            <a:ext cx="2063394" cy="1837711"/>
          </a:xfrm>
          <a:prstGeom prst="rect">
            <a:avLst/>
          </a:prstGeom>
        </p:spPr>
      </p:pic>
      <p:pic>
        <p:nvPicPr>
          <p:cNvPr id="8" name="Picture 7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8398A7D-8C18-4437-BAA7-6901C5FAA2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2420" y="2682105"/>
            <a:ext cx="1660701" cy="1465217"/>
          </a:xfrm>
          <a:prstGeom prst="rect">
            <a:avLst/>
          </a:prstGeom>
        </p:spPr>
      </p:pic>
      <p:pic>
        <p:nvPicPr>
          <p:cNvPr id="9" name="Picture 8" descr="A picture containing man, holding, black, sitting&#10;&#10;Description automatically generated">
            <a:extLst>
              <a:ext uri="{FF2B5EF4-FFF2-40B4-BE49-F238E27FC236}">
                <a16:creationId xmlns:a16="http://schemas.microsoft.com/office/drawing/2014/main" id="{1D7950A7-B151-4E66-A0EB-08E1E84654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028912" y="4481877"/>
            <a:ext cx="1937424" cy="1670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0FCD78-4BAC-4334-AD05-09B50B1E49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9960" y="2682105"/>
            <a:ext cx="2166097" cy="2067234"/>
          </a:xfrm>
          <a:prstGeom prst="rect">
            <a:avLst/>
          </a:prstGeom>
        </p:spPr>
      </p:pic>
      <p:pic>
        <p:nvPicPr>
          <p:cNvPr id="11" name="HEV1576252817660" descr="storage_emulated_0__EmailTempImage_1_RotateImage_20191213_124001_jpg_1576252817660">
            <a:extLst>
              <a:ext uri="{FF2B5EF4-FFF2-40B4-BE49-F238E27FC236}">
                <a16:creationId xmlns:a16="http://schemas.microsoft.com/office/drawing/2014/main" id="{A17AFB92-6089-49B6-8807-2B6093FE3B2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59466" y="4935467"/>
            <a:ext cx="1679305" cy="135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55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2168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696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51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0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16B087D-0421-48DF-9D8D-5D57B0286F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783712" cy="5635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4638675" cy="2085975"/>
          </a:xfrm>
        </p:spPr>
        <p:txBody>
          <a:bodyPr anchor="b"/>
          <a:lstStyle>
            <a:lvl1pPr algn="ctr">
              <a:defRPr sz="6000" b="1"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BC435C90-503D-45BC-B0C8-20F2C53CA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6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3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8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1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FB2EF53-41AB-49B3-9CE9-658E6D5A95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7650" y="1700739"/>
            <a:ext cx="8648699" cy="4919136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  <a:lvl2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2pPr>
            <a:lvl3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3pPr>
            <a:lvl4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4pPr>
            <a:lvl5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6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848D62-1727-40EA-A0F4-1FBD42A472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125" y="1700740"/>
            <a:ext cx="8667750" cy="4919136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7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34E75FFB-E746-4456-ACA3-375502E47E3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219075" y="1700739"/>
            <a:ext cx="8705850" cy="4919136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83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EE5A9CE-17F1-4139-81F9-BDAA398C972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2878" y="0"/>
            <a:ext cx="2860261" cy="12855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993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2149"/>
            <a:ext cx="7886700" cy="4214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72" r:id="rId8"/>
    <p:sldLayoutId id="2147483675" r:id="rId9"/>
    <p:sldLayoutId id="2147483673" r:id="rId10"/>
    <p:sldLayoutId id="2147483667" r:id="rId11"/>
    <p:sldLayoutId id="2147483674" r:id="rId12"/>
    <p:sldLayoutId id="2147483668" r:id="rId13"/>
    <p:sldLayoutId id="2147483669" r:id="rId14"/>
    <p:sldLayoutId id="2147483670" r:id="rId15"/>
    <p:sldLayoutId id="214748367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75C6D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0BED-D279-4FA5-B579-5A5E8FFD4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377" y="609601"/>
            <a:ext cx="3984251" cy="3240112"/>
          </a:xfrm>
        </p:spPr>
        <p:txBody>
          <a:bodyPr>
            <a:noAutofit/>
          </a:bodyPr>
          <a:lstStyle/>
          <a:p>
            <a:r>
              <a:rPr lang="en-GB" sz="4400" dirty="0"/>
              <a:t>System working – Influenza Vaccination 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FED9C-9E14-44D2-8012-108206461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4509247"/>
            <a:ext cx="3429000" cy="1825688"/>
          </a:xfrm>
        </p:spPr>
        <p:txBody>
          <a:bodyPr/>
          <a:lstStyle/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September 2021</a:t>
            </a:r>
          </a:p>
          <a:p>
            <a:r>
              <a:rPr lang="en-GB" dirty="0"/>
              <a:t>Dr Cathy Bennett</a:t>
            </a:r>
          </a:p>
          <a:p>
            <a:r>
              <a:rPr lang="en-GB" dirty="0"/>
              <a:t>Rita Bali</a:t>
            </a:r>
          </a:p>
        </p:txBody>
      </p:sp>
    </p:spTree>
    <p:extLst>
      <p:ext uri="{BB962C8B-B14F-4D97-AF65-F5344CB8AC3E}">
        <p14:creationId xmlns:p14="http://schemas.microsoft.com/office/powerpoint/2010/main" val="63719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25A3-5387-42D9-9CFE-85909AAE9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805" y="995541"/>
            <a:ext cx="7932389" cy="621160"/>
          </a:xfrm>
        </p:spPr>
        <p:txBody>
          <a:bodyPr>
            <a:noAutofit/>
          </a:bodyPr>
          <a:lstStyle/>
          <a:p>
            <a:endParaRPr lang="en-GB" sz="2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2" y="1642499"/>
            <a:ext cx="8097338" cy="3909380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GB" sz="975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975" dirty="0">
              <a:latin typeface="Arial"/>
              <a:cs typeface="Arial"/>
            </a:endParaRPr>
          </a:p>
          <a:p>
            <a:pPr lvl="0"/>
            <a:endParaRPr lang="en-GB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AEF52-04F0-4AEF-BEEC-4664F800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701-BC0B-4311-8B56-ADAD77811329}" type="slidenum">
              <a:rPr lang="en-GB" smtClean="0"/>
              <a:t>10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34E149-7BD1-46AB-84D1-E30A4B5E5F60}"/>
              </a:ext>
            </a:extLst>
          </p:cNvPr>
          <p:cNvSpPr txBox="1">
            <a:spLocks/>
          </p:cNvSpPr>
          <p:nvPr/>
        </p:nvSpPr>
        <p:spPr>
          <a:xfrm>
            <a:off x="878375" y="4851041"/>
            <a:ext cx="2258258" cy="70083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750"/>
              </a:spcBef>
            </a:pPr>
            <a:endParaRPr lang="en-GB" sz="1800" b="1">
              <a:solidFill>
                <a:schemeClr val="accen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50C901-EE6B-4BCE-83B5-3FD5FC207D86}"/>
              </a:ext>
            </a:extLst>
          </p:cNvPr>
          <p:cNvGraphicFramePr>
            <a:graphicFrameLocks noGrp="1"/>
          </p:cNvGraphicFramePr>
          <p:nvPr/>
        </p:nvGraphicFramePr>
        <p:xfrm>
          <a:off x="1" y="857251"/>
          <a:ext cx="9143999" cy="5369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4555">
                  <a:extLst>
                    <a:ext uri="{9D8B030D-6E8A-4147-A177-3AD203B41FA5}">
                      <a16:colId xmlns:a16="http://schemas.microsoft.com/office/drawing/2014/main" val="1062395946"/>
                    </a:ext>
                  </a:extLst>
                </a:gridCol>
                <a:gridCol w="4226165">
                  <a:extLst>
                    <a:ext uri="{9D8B030D-6E8A-4147-A177-3AD203B41FA5}">
                      <a16:colId xmlns:a16="http://schemas.microsoft.com/office/drawing/2014/main" val="1252185847"/>
                    </a:ext>
                  </a:extLst>
                </a:gridCol>
                <a:gridCol w="3433279">
                  <a:extLst>
                    <a:ext uri="{9D8B030D-6E8A-4147-A177-3AD203B41FA5}">
                      <a16:colId xmlns:a16="http://schemas.microsoft.com/office/drawing/2014/main" val="470190215"/>
                    </a:ext>
                  </a:extLst>
                </a:gridCol>
              </a:tblGrid>
              <a:tr h="242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Priorities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CPCF Year 3 Agreement and further implementation of the Year 2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PCN Contract, GP Contract and IIF Incentive focus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75415408"/>
                  </a:ext>
                </a:extLst>
              </a:tr>
              <a:tr h="39385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Improving Prevention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new hypertension case finding service highlights community pharmacy’s role in proactive case finding 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CVD prevention. There is a further opportunity for community pharmacy to be commissioned to target additional areas of need.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October 2021, the requirements on PCNs will focus solely on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improving hypertension case finding and diagnosis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63732144"/>
                  </a:ext>
                </a:extLst>
              </a:tr>
              <a:tr h="586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PQS for 2021/22 includes a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criteria to support prevention 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ill health by raising awareness of ill health due to weight / waist circumference.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Referring suitable patients to the NHS digital weight management services or local services. </a:t>
                      </a:r>
                      <a:endParaRPr lang="en-GB" sz="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 Enhanced Service has been introduced to support GP practices to proactively 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with  patients living with obesity. 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Referring suitable patients to the NHS digital weight management services 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appropriate weight management programmes.</a:t>
                      </a:r>
                      <a:endParaRPr lang="en-GB" sz="8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748648"/>
                  </a:ext>
                </a:extLst>
              </a:tr>
              <a:tr h="5284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Tackling Health Inequalities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Health Inequalities Service Requirement highlights how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LPCs will be asked to co-design the PCN plan along with other stakeholders.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PQS also supports addressing health inequalities, including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update of influenza vaccinations across PCNs.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PCNs will be asked to work from October 2021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identify and engage a population experiencing health inequalities within their area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to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codesign an intervention to address the unmet needs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this population. 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45851104"/>
                  </a:ext>
                </a:extLst>
              </a:tr>
              <a:tr h="4678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IFF indicator areas of focus 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include progress towards national ambitions for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disability health checks and influenza vaccine uptake.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050779368"/>
                  </a:ext>
                </a:extLst>
              </a:tr>
              <a:tr h="685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Improved Patient Access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 is ongoing to support the </a:t>
                      </a:r>
                      <a:r>
                        <a:rPr lang="en-GB" sz="800" b="1" i="0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continued implementation of the GP Community Pharmacist Consultation Service (CPCS) referral pathway </a:t>
                      </a:r>
                      <a:r>
                        <a:rPr lang="en-GB" sz="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during the remainder of 2021 to 2022. 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IIF includes an incentive payment to practices supporting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 of the GP Community Pharmacist Consultation Service and referring 34 patients each week to a pharmacy. 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needs to be brought on stream in October to help us all manage the winter pressures.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78942162"/>
                  </a:ext>
                </a:extLst>
              </a:tr>
              <a:tr h="2131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 better outcomes for patients on medication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NMS therapeutic groups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have been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significantly expanded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22029086"/>
                  </a:ext>
                </a:extLst>
              </a:tr>
              <a:tr h="7974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PQS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focus on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enhancing patient safety / reducing risk, (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upon high risk medicines audits from previous years)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including a anticoagulation medication audit and updated patient safety reports.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PQS also includes quality criteria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supporting improved care for asthma patients.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IFF indicator areas of focus 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include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improved provision of Structured Medicines Reviews (SMRs) 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priority patient groups, and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targeted prescribing behaviours 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know to improve patient safety. This includes the use of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PINCER interventions and prescribing safety measures. 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also a focus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supporting more preventative treatment of asthma. 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87259381"/>
                  </a:ext>
                </a:extLst>
              </a:tr>
              <a:tr h="820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further element of the Community Pharmacy Contract Framework is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medicines safety work being developed under the Discharge Medicines Service 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which was launched in February this year.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your hospital pharmacy team isn’t already working with community pharmacy on implementing this pathway please put it into place before winter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There is a webinar for hospital pharmacy teams on 14</a:t>
                      </a:r>
                      <a:r>
                        <a:rPr lang="en-GB" sz="8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September which will help you understand what to do.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29940042"/>
                  </a:ext>
                </a:extLst>
              </a:tr>
              <a:tr h="505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 create a more sustainable NHS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The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PQS asthma quality criterion </a:t>
                      </a:r>
                      <a:r>
                        <a:rPr lang="en-GB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 the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and appropriate disposal of unwanted / waste inhaler devices.</a:t>
                      </a:r>
                      <a:endParaRPr lang="en-GB" sz="8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IFF indicator areas of focus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encourage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clinically appropriate inhaler switching to low-carbon alternatives</a:t>
                      </a:r>
                      <a:endParaRPr lang="en-GB" sz="8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53602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75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063" y="252132"/>
            <a:ext cx="6296025" cy="1235655"/>
          </a:xfrm>
        </p:spPr>
        <p:txBody>
          <a:bodyPr>
            <a:normAutofit fontScale="90000"/>
          </a:bodyPr>
          <a:lstStyle/>
          <a:p>
            <a:r>
              <a:rPr lang="en-GB" dirty="0"/>
              <a:t>Flu &amp; Winter Pressures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A63D6-F5D0-497C-8D3F-ACC1EEE72E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0306" y="1353770"/>
            <a:ext cx="8283388" cy="526610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Seasonal influenza alongside covid-19 viruses this winter have the potential to add substantially to winter pressures in our system (including pressure on our GPs.)</a:t>
            </a:r>
          </a:p>
          <a:p>
            <a:r>
              <a:rPr lang="en-GB" dirty="0">
                <a:solidFill>
                  <a:schemeClr val="tx1"/>
                </a:solidFill>
              </a:rPr>
              <a:t>Due to low levels of influenza in 2020/21, we expect a lower level of population immunity in 2021/22.</a:t>
            </a:r>
          </a:p>
          <a:p>
            <a:r>
              <a:rPr lang="en-GB" dirty="0">
                <a:solidFill>
                  <a:schemeClr val="tx1"/>
                </a:solidFill>
              </a:rPr>
              <a:t>Research shows that patients are more likely to be seriously ill if they get flu and Covid-19 at the same time.</a:t>
            </a:r>
          </a:p>
          <a:p>
            <a:r>
              <a:rPr lang="en-GB" dirty="0">
                <a:solidFill>
                  <a:schemeClr val="tx1"/>
                </a:solidFill>
              </a:rPr>
              <a:t>Increasing uptake through collaborative working is therefore essential.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17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334" y="248534"/>
            <a:ext cx="6643407" cy="739028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Practices &amp; PCN’s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37D587-EB6E-45E5-BCB0-6226893EFF59}"/>
              </a:ext>
            </a:extLst>
          </p:cNvPr>
          <p:cNvSpPr txBox="1"/>
          <p:nvPr/>
        </p:nvSpPr>
        <p:spPr>
          <a:xfrm>
            <a:off x="443345" y="1168980"/>
            <a:ext cx="7938656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	So who is in your PCN?</a:t>
            </a:r>
          </a:p>
          <a:p>
            <a:pPr>
              <a:spcAft>
                <a:spcPts val="1200"/>
              </a:spcAft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	… It’s more than you think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0334" y="2581504"/>
            <a:ext cx="5473806" cy="31085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-</a:t>
            </a:r>
            <a:r>
              <a:rPr lang="en-GB" sz="2800" b="1" dirty="0">
                <a:solidFill>
                  <a:schemeClr val="accent1"/>
                </a:solidFill>
              </a:rPr>
              <a:t>Community services</a:t>
            </a:r>
          </a:p>
          <a:p>
            <a:r>
              <a:rPr lang="en-GB" sz="2800" b="1" dirty="0">
                <a:solidFill>
                  <a:schemeClr val="accent1"/>
                </a:solidFill>
              </a:rPr>
              <a:t>-Mental Health</a:t>
            </a:r>
          </a:p>
          <a:p>
            <a:r>
              <a:rPr lang="en-GB" sz="2800" b="1" dirty="0">
                <a:solidFill>
                  <a:schemeClr val="accent1"/>
                </a:solidFill>
              </a:rPr>
              <a:t>-Rehab teams</a:t>
            </a:r>
          </a:p>
          <a:p>
            <a:r>
              <a:rPr lang="en-GB" sz="2800" b="1" dirty="0">
                <a:solidFill>
                  <a:schemeClr val="accent1"/>
                </a:solidFill>
              </a:rPr>
              <a:t>-Local authority services</a:t>
            </a:r>
          </a:p>
          <a:p>
            <a:r>
              <a:rPr lang="en-GB" sz="2800" b="1" dirty="0">
                <a:solidFill>
                  <a:schemeClr val="accent1"/>
                </a:solidFill>
              </a:rPr>
              <a:t>…</a:t>
            </a:r>
            <a:r>
              <a:rPr lang="en-GB" sz="2800" b="1" dirty="0" err="1">
                <a:solidFill>
                  <a:schemeClr val="accent1"/>
                </a:solidFill>
              </a:rPr>
              <a:t>etc</a:t>
            </a:r>
            <a:endParaRPr lang="en-GB" sz="2800" b="1" dirty="0">
              <a:solidFill>
                <a:schemeClr val="accent1"/>
              </a:solidFill>
            </a:endParaRP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r>
              <a:rPr lang="en-GB" sz="2800" b="1" dirty="0">
                <a:solidFill>
                  <a:schemeClr val="accent1"/>
                </a:solidFill>
              </a:rPr>
              <a:t>AND- COMMUNITY PHARMACIES!!!</a:t>
            </a:r>
          </a:p>
        </p:txBody>
      </p:sp>
    </p:spTree>
    <p:extLst>
      <p:ext uri="{BB962C8B-B14F-4D97-AF65-F5344CB8AC3E}">
        <p14:creationId xmlns:p14="http://schemas.microsoft.com/office/powerpoint/2010/main" val="290838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334" y="535404"/>
            <a:ext cx="6643407" cy="739028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Eligible Patients for Flu Vaccination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F08F57-9392-4145-A231-17D0D8E3A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30734"/>
              </p:ext>
            </p:extLst>
          </p:nvPr>
        </p:nvGraphicFramePr>
        <p:xfrm>
          <a:off x="860334" y="1896596"/>
          <a:ext cx="6920470" cy="1832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915">
                  <a:extLst>
                    <a:ext uri="{9D8B030D-6E8A-4147-A177-3AD203B41FA5}">
                      <a16:colId xmlns:a16="http://schemas.microsoft.com/office/drawing/2014/main" val="728126646"/>
                    </a:ext>
                  </a:extLst>
                </a:gridCol>
                <a:gridCol w="1746915">
                  <a:extLst>
                    <a:ext uri="{9D8B030D-6E8A-4147-A177-3AD203B41FA5}">
                      <a16:colId xmlns:a16="http://schemas.microsoft.com/office/drawing/2014/main" val="2869361228"/>
                    </a:ext>
                  </a:extLst>
                </a:gridCol>
                <a:gridCol w="1746915">
                  <a:extLst>
                    <a:ext uri="{9D8B030D-6E8A-4147-A177-3AD203B41FA5}">
                      <a16:colId xmlns:a16="http://schemas.microsoft.com/office/drawing/2014/main" val="3487377627"/>
                    </a:ext>
                  </a:extLst>
                </a:gridCol>
                <a:gridCol w="1679725">
                  <a:extLst>
                    <a:ext uri="{9D8B030D-6E8A-4147-A177-3AD203B41FA5}">
                      <a16:colId xmlns:a16="http://schemas.microsoft.com/office/drawing/2014/main" val="3102738950"/>
                    </a:ext>
                  </a:extLst>
                </a:gridCol>
              </a:tblGrid>
              <a:tr h="1105400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</a:rPr>
                        <a:t>2018/19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2019/20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</a:rPr>
                        <a:t>2020/21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</a:rPr>
                        <a:t>2021/22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5318370"/>
                  </a:ext>
                </a:extLst>
              </a:tr>
              <a:tr h="72732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313,983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330,284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497,137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573,696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938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D5E295-3789-416D-8FAB-32608B8B001A}"/>
              </a:ext>
            </a:extLst>
          </p:cNvPr>
          <p:cNvSpPr txBox="1"/>
          <p:nvPr/>
        </p:nvSpPr>
        <p:spPr>
          <a:xfrm>
            <a:off x="860334" y="4473388"/>
            <a:ext cx="526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The numbers do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 include frontline H&amp;SC staff (or school age children who fall under the schools programme)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95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CFF81B4-DF6F-4927-9FC2-08449C3E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122" y="112906"/>
            <a:ext cx="7190254" cy="1235655"/>
          </a:xfrm>
        </p:spPr>
        <p:txBody>
          <a:bodyPr>
            <a:normAutofit/>
          </a:bodyPr>
          <a:lstStyle/>
          <a:p>
            <a:r>
              <a:rPr lang="en-GB" sz="3200" dirty="0"/>
              <a:t>Cornford House numbers of flu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4827" y="1348561"/>
            <a:ext cx="6215903" cy="4919136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Over 65yrs				2048</a:t>
            </a:r>
          </a:p>
          <a:p>
            <a:r>
              <a:rPr lang="en-GB" dirty="0"/>
              <a:t>50-64yr olds			1982</a:t>
            </a:r>
          </a:p>
          <a:p>
            <a:r>
              <a:rPr lang="en-GB" dirty="0"/>
              <a:t>Clinically @ risk under 65	 410</a:t>
            </a:r>
          </a:p>
          <a:p>
            <a:endParaRPr lang="en-GB" dirty="0"/>
          </a:p>
          <a:p>
            <a:r>
              <a:rPr lang="en-GB" dirty="0"/>
              <a:t>Total 4,440</a:t>
            </a:r>
          </a:p>
          <a:p>
            <a:r>
              <a:rPr lang="en-GB" dirty="0"/>
              <a:t>Ordered 2,410</a:t>
            </a:r>
          </a:p>
          <a:p>
            <a:r>
              <a:rPr lang="en-GB" dirty="0"/>
              <a:t>Target for Impact &amp; Investment fund</a:t>
            </a:r>
          </a:p>
          <a:p>
            <a:r>
              <a:rPr lang="en-GB" dirty="0"/>
              <a:t>80-86% 65+</a:t>
            </a:r>
          </a:p>
          <a:p>
            <a:r>
              <a:rPr lang="en-GB" dirty="0"/>
              <a:t>BUT- Everyone contributes!!!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79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16" y="526440"/>
            <a:ext cx="6643407" cy="739028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Community Pharmacy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37D587-EB6E-45E5-BCB0-6226893EFF59}"/>
              </a:ext>
            </a:extLst>
          </p:cNvPr>
          <p:cNvSpPr txBox="1"/>
          <p:nvPr/>
        </p:nvSpPr>
        <p:spPr>
          <a:xfrm>
            <a:off x="452014" y="1179255"/>
            <a:ext cx="8465956" cy="5324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ea typeface="Calibri" panose="020F0502020204030204" pitchFamily="34" charset="0"/>
              </a:rPr>
              <a:t>In 2020/21 our community pharmacies delivered </a:t>
            </a:r>
            <a:r>
              <a:rPr lang="en-GB" sz="4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37,360</a:t>
            </a:r>
            <a:r>
              <a:rPr lang="en-GB" sz="3200" dirty="0">
                <a:effectLst/>
                <a:ea typeface="Calibri" panose="020F0502020204030204" pitchFamily="34" charset="0"/>
              </a:rPr>
              <a:t> flu vaccines.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ea typeface="Calibri" panose="020F0502020204030204" pitchFamily="34" charset="0"/>
              </a:rPr>
              <a:t>The most by any one pharmacy was 1087.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ea typeface="Calibri" panose="020F0502020204030204" pitchFamily="34" charset="0"/>
              </a:rPr>
              <a:t>The average amount was 250.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Flu survey showed that 99% of patients would have their vaccination at a pharmacy again.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05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23" y="598158"/>
            <a:ext cx="6643407" cy="739028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Pharmacy Quality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37D587-EB6E-45E5-BCB0-6226893EFF59}"/>
              </a:ext>
            </a:extLst>
          </p:cNvPr>
          <p:cNvSpPr txBox="1"/>
          <p:nvPr/>
        </p:nvSpPr>
        <p:spPr>
          <a:xfrm>
            <a:off x="339022" y="1561882"/>
            <a:ext cx="8465956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ea typeface="Calibri" panose="020F0502020204030204" pitchFamily="34" charset="0"/>
              </a:rPr>
              <a:t>The PCN Pharmacy Lead must engage with the PCN Clinical Director to agree how community pharmacies in the PCN will collaborate with general practices.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32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3200" i="1" dirty="0">
                <a:solidFill>
                  <a:srgbClr val="C00000"/>
                </a:solidFill>
              </a:rPr>
              <a:t>The PQS will help PCNs to deliver on their Investment &amp; Income Fund (IIF) influenza indicators (VI-01, VI-02 &amp; VI-03)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34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2753"/>
            <a:ext cx="6643407" cy="1868461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Local Examples of Collaborative Working</a:t>
            </a:r>
          </a:p>
        </p:txBody>
      </p:sp>
      <p:pic>
        <p:nvPicPr>
          <p:cNvPr id="2050" name="Picture 2" descr="Free Collaboration Cliparts, Download Free Collaboration Cliparts png  images, Free ClipArts on Clipart Library">
            <a:extLst>
              <a:ext uri="{FF2B5EF4-FFF2-40B4-BE49-F238E27FC236}">
                <a16:creationId xmlns:a16="http://schemas.microsoft.com/office/drawing/2014/main" id="{A699EF2A-8FA6-4E24-A71B-8470C3976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796" y="2334866"/>
            <a:ext cx="3455894" cy="259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8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258807"/>
            <a:ext cx="6643407" cy="1220881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Benefits of System Working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37D587-EB6E-45E5-BCB0-6226893EFF59}"/>
              </a:ext>
            </a:extLst>
          </p:cNvPr>
          <p:cNvSpPr txBox="1"/>
          <p:nvPr/>
        </p:nvSpPr>
        <p:spPr>
          <a:xfrm>
            <a:off x="339022" y="1561882"/>
            <a:ext cx="8465956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3200" dirty="0"/>
              <a:t>Improved outcomes for our population.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3200" dirty="0"/>
              <a:t>Fewer influenza like consultations in general practice reducing pressure.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3200" dirty="0"/>
              <a:t>Achievement of challenging targets for flu vaccinations this year.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3200" dirty="0"/>
              <a:t>Increased income  for PCNs through the IIF.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3200" dirty="0"/>
              <a:t>Convenience for our patients.</a:t>
            </a:r>
          </a:p>
        </p:txBody>
      </p:sp>
    </p:spTree>
    <p:extLst>
      <p:ext uri="{BB962C8B-B14F-4D97-AF65-F5344CB8AC3E}">
        <p14:creationId xmlns:p14="http://schemas.microsoft.com/office/powerpoint/2010/main" val="194269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 BIG conversation">
      <a:dk1>
        <a:sysClr val="windowText" lastClr="000000"/>
      </a:dk1>
      <a:lt1>
        <a:sysClr val="window" lastClr="FFFFFF"/>
      </a:lt1>
      <a:dk2>
        <a:srgbClr val="475C6D"/>
      </a:dk2>
      <a:lt2>
        <a:srgbClr val="E7E6E6"/>
      </a:lt2>
      <a:accent1>
        <a:srgbClr val="BF0078"/>
      </a:accent1>
      <a:accent2>
        <a:srgbClr val="006AB4"/>
      </a:accent2>
      <a:accent3>
        <a:srgbClr val="3FB6E5"/>
      </a:accent3>
      <a:accent4>
        <a:srgbClr val="44257D"/>
      </a:accent4>
      <a:accent5>
        <a:srgbClr val="3FB6E5"/>
      </a:accent5>
      <a:accent6>
        <a:srgbClr val="006AB4"/>
      </a:accent6>
      <a:hlink>
        <a:srgbClr val="BF0078"/>
      </a:hlink>
      <a:folHlink>
        <a:srgbClr val="44257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 BC presentation - white background.potx" id="{F96276B8-38B1-4B39-AC30-2D4CE0AE19E4}" vid="{A990C93B-172E-4FE0-9A90-5328150103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52BF43768CEB469333ADCA25C1656F" ma:contentTypeVersion="10" ma:contentTypeDescription="Create a new document." ma:contentTypeScope="" ma:versionID="5194f162d29ba25c11b0e5d4952b9588">
  <xsd:schema xmlns:xsd="http://www.w3.org/2001/XMLSchema" xmlns:xs="http://www.w3.org/2001/XMLSchema" xmlns:p="http://schemas.microsoft.com/office/2006/metadata/properties" xmlns:ns3="844357e7-1cb1-4734-bd67-71fa0acbe493" targetNamespace="http://schemas.microsoft.com/office/2006/metadata/properties" ma:root="true" ma:fieldsID="406b5e9c2e25c805475c4b09be256d07" ns3:_="">
    <xsd:import namespace="844357e7-1cb1-4734-bd67-71fa0acbe4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357e7-1cb1-4734-bd67-71fa0acbe4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CFCEA3-B497-4C45-AE91-158FD63FD2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57F52B-064F-408E-91B2-328961B5BF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4357e7-1cb1-4734-bd67-71fa0acbe4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AF8CE8-3F11-4549-856A-030F231D0CC2}">
  <ds:schemaRefs>
    <ds:schemaRef ds:uri="844357e7-1cb1-4734-bd67-71fa0acbe493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</TotalTime>
  <Words>913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Frutiger LT Pro 55 Roman</vt:lpstr>
      <vt:lpstr>Roboto Slab</vt:lpstr>
      <vt:lpstr>Wingdings</vt:lpstr>
      <vt:lpstr>Office Theme</vt:lpstr>
      <vt:lpstr>System working – Influenza Vaccination Programme</vt:lpstr>
      <vt:lpstr>Flu &amp; Winter Pressures</vt:lpstr>
      <vt:lpstr>Practices &amp; PCN’s</vt:lpstr>
      <vt:lpstr>Eligible Patients for Flu Vaccination</vt:lpstr>
      <vt:lpstr>Cornford House numbers of flu</vt:lpstr>
      <vt:lpstr>Community Pharmacy</vt:lpstr>
      <vt:lpstr>Pharmacy Quality Scheme</vt:lpstr>
      <vt:lpstr>Local Examples of Collaborative Working</vt:lpstr>
      <vt:lpstr>Benefits of System Working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Kynaston</dc:creator>
  <cp:lastModifiedBy>Sati Ubhi</cp:lastModifiedBy>
  <cp:revision>18</cp:revision>
  <dcterms:created xsi:type="dcterms:W3CDTF">2020-01-14T11:35:10Z</dcterms:created>
  <dcterms:modified xsi:type="dcterms:W3CDTF">2021-09-21T16:55:33Z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0x010100B852BF43768CEB469333ADCA25C1656F</vt:lpwstr>
  </property>
</Properties>
</file>