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6"/>
  </p:notesMasterIdLst>
  <p:sldIdLst>
    <p:sldId id="256" r:id="rId5"/>
    <p:sldId id="264" r:id="rId6"/>
    <p:sldId id="1540" r:id="rId7"/>
    <p:sldId id="284" r:id="rId8"/>
    <p:sldId id="1450" r:id="rId9"/>
    <p:sldId id="1446" r:id="rId10"/>
    <p:sldId id="1541" r:id="rId11"/>
    <p:sldId id="1542" r:id="rId12"/>
    <p:sldId id="291" r:id="rId13"/>
    <p:sldId id="1543" r:id="rId14"/>
    <p:sldId id="1544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00032"/>
    <a:srgbClr val="475C6D"/>
    <a:srgbClr val="425563"/>
    <a:srgbClr val="41B6E6"/>
    <a:srgbClr val="0072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470A247-7EDC-46D2-8A08-78031133EDE5}" v="333" dt="2021-09-21T10:24:51.89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3788" autoAdjust="0"/>
  </p:normalViewPr>
  <p:slideViewPr>
    <p:cSldViewPr snapToGrid="0">
      <p:cViewPr varScale="1">
        <p:scale>
          <a:sx n="107" d="100"/>
          <a:sy n="107" d="100"/>
        </p:scale>
        <p:origin x="996" y="102"/>
      </p:cViewPr>
      <p:guideLst/>
    </p:cSldViewPr>
  </p:slideViewPr>
  <p:outlineViewPr>
    <p:cViewPr>
      <p:scale>
        <a:sx n="33" d="100"/>
        <a:sy n="33" d="100"/>
      </p:scale>
      <p:origin x="0" y="-1944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04216A7-5EAA-4759-A9A6-83F198165192}" type="doc">
      <dgm:prSet loTypeId="urn:microsoft.com/office/officeart/2008/layout/HorizontalMultiLevelHierarchy" loCatId="hierarchy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264879BF-DEB0-4CB6-98B4-DA4DF4187E94}">
      <dgm:prSet phldrT="[Text]" custT="1"/>
      <dgm:spPr/>
      <dgm:t>
        <a:bodyPr/>
        <a:lstStyle/>
        <a:p>
          <a:r>
            <a:rPr lang="en-GB" sz="2800" dirty="0"/>
            <a:t>Pharmacy Services</a:t>
          </a:r>
        </a:p>
      </dgm:t>
    </dgm:pt>
    <dgm:pt modelId="{CA7325BC-DE04-4AA3-814C-69EB78E3B56A}" type="parTrans" cxnId="{CFBABB73-2CD2-42A2-825E-C7E8D189EAFC}">
      <dgm:prSet/>
      <dgm:spPr/>
      <dgm:t>
        <a:bodyPr/>
        <a:lstStyle/>
        <a:p>
          <a:endParaRPr lang="en-GB"/>
        </a:p>
      </dgm:t>
    </dgm:pt>
    <dgm:pt modelId="{56D0293D-B97D-4C3F-BD6B-DFD6DA663DDF}" type="sibTrans" cxnId="{CFBABB73-2CD2-42A2-825E-C7E8D189EAFC}">
      <dgm:prSet/>
      <dgm:spPr/>
      <dgm:t>
        <a:bodyPr/>
        <a:lstStyle/>
        <a:p>
          <a:endParaRPr lang="en-GB"/>
        </a:p>
      </dgm:t>
    </dgm:pt>
    <dgm:pt modelId="{BA30F21A-08EA-4D38-8358-1A1DFA5808A6}">
      <dgm:prSet phldrT="[Text]"/>
      <dgm:spPr/>
      <dgm:t>
        <a:bodyPr/>
        <a:lstStyle/>
        <a:p>
          <a:r>
            <a:rPr lang="en-GB" dirty="0"/>
            <a:t>Prevention</a:t>
          </a:r>
        </a:p>
      </dgm:t>
    </dgm:pt>
    <dgm:pt modelId="{692E21E3-DB98-4980-A238-D1B4AB35F401}" type="parTrans" cxnId="{2460BBA4-52D4-4B02-995B-6814C4074472}">
      <dgm:prSet/>
      <dgm:spPr/>
      <dgm:t>
        <a:bodyPr/>
        <a:lstStyle/>
        <a:p>
          <a:endParaRPr lang="en-GB"/>
        </a:p>
      </dgm:t>
    </dgm:pt>
    <dgm:pt modelId="{A95AAAC7-C81D-4A8B-A4D1-D79747F855E2}" type="sibTrans" cxnId="{2460BBA4-52D4-4B02-995B-6814C4074472}">
      <dgm:prSet/>
      <dgm:spPr/>
      <dgm:t>
        <a:bodyPr/>
        <a:lstStyle/>
        <a:p>
          <a:endParaRPr lang="en-GB"/>
        </a:p>
      </dgm:t>
    </dgm:pt>
    <dgm:pt modelId="{42B5B270-AB93-4426-8451-C91F61788738}">
      <dgm:prSet phldrT="[Text]"/>
      <dgm:spPr/>
      <dgm:t>
        <a:bodyPr/>
        <a:lstStyle/>
        <a:p>
          <a:r>
            <a:rPr lang="en-GB" dirty="0"/>
            <a:t>Early Diagnosis</a:t>
          </a:r>
        </a:p>
      </dgm:t>
    </dgm:pt>
    <dgm:pt modelId="{8A7BE954-2FA0-47B7-B32F-AAC6903EEDA3}" type="parTrans" cxnId="{9F4E7887-313A-43FD-9168-BACDF20C2ADF}">
      <dgm:prSet/>
      <dgm:spPr/>
      <dgm:t>
        <a:bodyPr/>
        <a:lstStyle/>
        <a:p>
          <a:endParaRPr lang="en-GB"/>
        </a:p>
      </dgm:t>
    </dgm:pt>
    <dgm:pt modelId="{A418FA64-FFB5-4634-BCE4-60C84EF62B02}" type="sibTrans" cxnId="{9F4E7887-313A-43FD-9168-BACDF20C2ADF}">
      <dgm:prSet/>
      <dgm:spPr/>
      <dgm:t>
        <a:bodyPr/>
        <a:lstStyle/>
        <a:p>
          <a:endParaRPr lang="en-GB"/>
        </a:p>
      </dgm:t>
    </dgm:pt>
    <dgm:pt modelId="{22CA56E0-6071-4D66-B318-AE627B55F07D}">
      <dgm:prSet phldrT="[Text]"/>
      <dgm:spPr/>
      <dgm:t>
        <a:bodyPr/>
        <a:lstStyle/>
        <a:p>
          <a:r>
            <a:rPr lang="en-GB" dirty="0"/>
            <a:t>Treatment</a:t>
          </a:r>
        </a:p>
      </dgm:t>
    </dgm:pt>
    <dgm:pt modelId="{8BF42210-42DB-431C-B135-48FB3B1FB788}" type="parTrans" cxnId="{0C419071-E9AA-48A5-A811-12635E608DAC}">
      <dgm:prSet/>
      <dgm:spPr/>
      <dgm:t>
        <a:bodyPr/>
        <a:lstStyle/>
        <a:p>
          <a:endParaRPr lang="en-GB"/>
        </a:p>
      </dgm:t>
    </dgm:pt>
    <dgm:pt modelId="{AF7A54D1-6196-45B3-95ED-B8F8DBC9A304}" type="sibTrans" cxnId="{0C419071-E9AA-48A5-A811-12635E608DAC}">
      <dgm:prSet/>
      <dgm:spPr/>
      <dgm:t>
        <a:bodyPr/>
        <a:lstStyle/>
        <a:p>
          <a:endParaRPr lang="en-GB"/>
        </a:p>
      </dgm:t>
    </dgm:pt>
    <dgm:pt modelId="{3FA23C4C-360F-47E8-8102-2336A4E5E943}">
      <dgm:prSet phldrT="[Text]"/>
      <dgm:spPr/>
      <dgm:t>
        <a:bodyPr/>
        <a:lstStyle/>
        <a:p>
          <a:r>
            <a:rPr lang="en-GB" dirty="0"/>
            <a:t>Referral</a:t>
          </a:r>
        </a:p>
      </dgm:t>
    </dgm:pt>
    <dgm:pt modelId="{109DCCF9-25E7-402E-9D82-35F3D93F2B52}" type="parTrans" cxnId="{C71AA9E7-C99D-4F3B-9CE7-BA2D79D02A3A}">
      <dgm:prSet/>
      <dgm:spPr/>
      <dgm:t>
        <a:bodyPr/>
        <a:lstStyle/>
        <a:p>
          <a:endParaRPr lang="en-GB"/>
        </a:p>
      </dgm:t>
    </dgm:pt>
    <dgm:pt modelId="{43327E22-7F54-4DD9-AC68-E3C6F9C657FA}" type="sibTrans" cxnId="{C71AA9E7-C99D-4F3B-9CE7-BA2D79D02A3A}">
      <dgm:prSet/>
      <dgm:spPr/>
      <dgm:t>
        <a:bodyPr/>
        <a:lstStyle/>
        <a:p>
          <a:endParaRPr lang="en-GB"/>
        </a:p>
      </dgm:t>
    </dgm:pt>
    <dgm:pt modelId="{947CE58C-6AC5-4170-B6DF-E944E6B99279}">
      <dgm:prSet phldrT="[Text]"/>
      <dgm:spPr/>
      <dgm:t>
        <a:bodyPr/>
        <a:lstStyle/>
        <a:p>
          <a:r>
            <a:rPr lang="en-GB" dirty="0"/>
            <a:t>Monitoring</a:t>
          </a:r>
        </a:p>
      </dgm:t>
    </dgm:pt>
    <dgm:pt modelId="{5A7A7F28-669E-4802-8889-67181EA22C43}" type="parTrans" cxnId="{CCD05799-E682-46B2-A0B5-6E38827B881B}">
      <dgm:prSet/>
      <dgm:spPr/>
      <dgm:t>
        <a:bodyPr/>
        <a:lstStyle/>
        <a:p>
          <a:endParaRPr lang="en-GB"/>
        </a:p>
      </dgm:t>
    </dgm:pt>
    <dgm:pt modelId="{3E87E7AF-BE38-4879-B681-121D139651FE}" type="sibTrans" cxnId="{CCD05799-E682-46B2-A0B5-6E38827B881B}">
      <dgm:prSet/>
      <dgm:spPr/>
      <dgm:t>
        <a:bodyPr/>
        <a:lstStyle/>
        <a:p>
          <a:endParaRPr lang="en-GB"/>
        </a:p>
      </dgm:t>
    </dgm:pt>
    <dgm:pt modelId="{FBD6543C-C4EA-4B0A-9316-5EEFD0454D4C}" type="pres">
      <dgm:prSet presAssocID="{B04216A7-5EAA-4759-A9A6-83F198165192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A5C203E3-9706-4983-A9C4-C1EFF8B949E1}" type="pres">
      <dgm:prSet presAssocID="{264879BF-DEB0-4CB6-98B4-DA4DF4187E94}" presName="root1" presStyleCnt="0"/>
      <dgm:spPr/>
    </dgm:pt>
    <dgm:pt modelId="{1DDAEDC3-894B-4613-92DE-2BBD50F8C2A0}" type="pres">
      <dgm:prSet presAssocID="{264879BF-DEB0-4CB6-98B4-DA4DF4187E94}" presName="LevelOneTextNode" presStyleLbl="node0" presStyleIdx="0" presStyleCnt="1" custLinFactNeighborX="-62119" custLinFactNeighborY="-441">
        <dgm:presLayoutVars>
          <dgm:chPref val="3"/>
        </dgm:presLayoutVars>
      </dgm:prSet>
      <dgm:spPr/>
    </dgm:pt>
    <dgm:pt modelId="{260286AA-FF2C-488C-81F8-9A748BDD16DE}" type="pres">
      <dgm:prSet presAssocID="{264879BF-DEB0-4CB6-98B4-DA4DF4187E94}" presName="level2hierChild" presStyleCnt="0"/>
      <dgm:spPr/>
    </dgm:pt>
    <dgm:pt modelId="{7D7CC2D1-5A00-482E-8494-65203E0D8634}" type="pres">
      <dgm:prSet presAssocID="{692E21E3-DB98-4980-A238-D1B4AB35F401}" presName="conn2-1" presStyleLbl="parChTrans1D2" presStyleIdx="0" presStyleCnt="5"/>
      <dgm:spPr/>
    </dgm:pt>
    <dgm:pt modelId="{2F3300D3-3A5D-4EE6-9CBD-5608FFE93D29}" type="pres">
      <dgm:prSet presAssocID="{692E21E3-DB98-4980-A238-D1B4AB35F401}" presName="connTx" presStyleLbl="parChTrans1D2" presStyleIdx="0" presStyleCnt="5"/>
      <dgm:spPr/>
    </dgm:pt>
    <dgm:pt modelId="{AEEBDE94-737F-4408-ABE1-FD61D3E13118}" type="pres">
      <dgm:prSet presAssocID="{BA30F21A-08EA-4D38-8358-1A1DFA5808A6}" presName="root2" presStyleCnt="0"/>
      <dgm:spPr/>
    </dgm:pt>
    <dgm:pt modelId="{5AB57858-93AA-4070-8473-D37C39D7C011}" type="pres">
      <dgm:prSet presAssocID="{BA30F21A-08EA-4D38-8358-1A1DFA5808A6}" presName="LevelTwoTextNode" presStyleLbl="node2" presStyleIdx="0" presStyleCnt="5">
        <dgm:presLayoutVars>
          <dgm:chPref val="3"/>
        </dgm:presLayoutVars>
      </dgm:prSet>
      <dgm:spPr/>
    </dgm:pt>
    <dgm:pt modelId="{B740EA79-2000-437E-8093-7E3CFB1BCAAD}" type="pres">
      <dgm:prSet presAssocID="{BA30F21A-08EA-4D38-8358-1A1DFA5808A6}" presName="level3hierChild" presStyleCnt="0"/>
      <dgm:spPr/>
    </dgm:pt>
    <dgm:pt modelId="{3198299D-A650-4B48-9333-D98A56549106}" type="pres">
      <dgm:prSet presAssocID="{8A7BE954-2FA0-47B7-B32F-AAC6903EEDA3}" presName="conn2-1" presStyleLbl="parChTrans1D2" presStyleIdx="1" presStyleCnt="5"/>
      <dgm:spPr/>
    </dgm:pt>
    <dgm:pt modelId="{205FF85E-E2D5-4D64-8C79-4BA4A6175A83}" type="pres">
      <dgm:prSet presAssocID="{8A7BE954-2FA0-47B7-B32F-AAC6903EEDA3}" presName="connTx" presStyleLbl="parChTrans1D2" presStyleIdx="1" presStyleCnt="5"/>
      <dgm:spPr/>
    </dgm:pt>
    <dgm:pt modelId="{DABB2C3A-EAD1-4761-8773-8D6F9A502CA4}" type="pres">
      <dgm:prSet presAssocID="{42B5B270-AB93-4426-8451-C91F61788738}" presName="root2" presStyleCnt="0"/>
      <dgm:spPr/>
    </dgm:pt>
    <dgm:pt modelId="{133E3F63-B410-4A7C-AA73-78A28743A130}" type="pres">
      <dgm:prSet presAssocID="{42B5B270-AB93-4426-8451-C91F61788738}" presName="LevelTwoTextNode" presStyleLbl="node2" presStyleIdx="1" presStyleCnt="5">
        <dgm:presLayoutVars>
          <dgm:chPref val="3"/>
        </dgm:presLayoutVars>
      </dgm:prSet>
      <dgm:spPr/>
    </dgm:pt>
    <dgm:pt modelId="{B4C20D79-D51E-470B-8FE1-5923198D0D3A}" type="pres">
      <dgm:prSet presAssocID="{42B5B270-AB93-4426-8451-C91F61788738}" presName="level3hierChild" presStyleCnt="0"/>
      <dgm:spPr/>
    </dgm:pt>
    <dgm:pt modelId="{74BD5ABB-59DE-468C-BEE0-1ACF0B48793B}" type="pres">
      <dgm:prSet presAssocID="{8BF42210-42DB-431C-B135-48FB3B1FB788}" presName="conn2-1" presStyleLbl="parChTrans1D2" presStyleIdx="2" presStyleCnt="5"/>
      <dgm:spPr/>
    </dgm:pt>
    <dgm:pt modelId="{5D02B4B5-DA5C-412B-B981-49D0189DD682}" type="pres">
      <dgm:prSet presAssocID="{8BF42210-42DB-431C-B135-48FB3B1FB788}" presName="connTx" presStyleLbl="parChTrans1D2" presStyleIdx="2" presStyleCnt="5"/>
      <dgm:spPr/>
    </dgm:pt>
    <dgm:pt modelId="{957A5C7A-8FA7-40A6-AE8D-AAC53D3E49AA}" type="pres">
      <dgm:prSet presAssocID="{22CA56E0-6071-4D66-B318-AE627B55F07D}" presName="root2" presStyleCnt="0"/>
      <dgm:spPr/>
    </dgm:pt>
    <dgm:pt modelId="{A05E42D3-104E-4CDA-85B8-799A43D84B56}" type="pres">
      <dgm:prSet presAssocID="{22CA56E0-6071-4D66-B318-AE627B55F07D}" presName="LevelTwoTextNode" presStyleLbl="node2" presStyleIdx="2" presStyleCnt="5">
        <dgm:presLayoutVars>
          <dgm:chPref val="3"/>
        </dgm:presLayoutVars>
      </dgm:prSet>
      <dgm:spPr/>
    </dgm:pt>
    <dgm:pt modelId="{597427DF-1E90-4383-BF05-2662D5C0E9AA}" type="pres">
      <dgm:prSet presAssocID="{22CA56E0-6071-4D66-B318-AE627B55F07D}" presName="level3hierChild" presStyleCnt="0"/>
      <dgm:spPr/>
    </dgm:pt>
    <dgm:pt modelId="{18EABF7F-0B9C-473A-B1A5-D3993AE1A24D}" type="pres">
      <dgm:prSet presAssocID="{5A7A7F28-669E-4802-8889-67181EA22C43}" presName="conn2-1" presStyleLbl="parChTrans1D2" presStyleIdx="3" presStyleCnt="5"/>
      <dgm:spPr/>
    </dgm:pt>
    <dgm:pt modelId="{F95F6B13-E38F-4C16-A3B8-B03DE88C1100}" type="pres">
      <dgm:prSet presAssocID="{5A7A7F28-669E-4802-8889-67181EA22C43}" presName="connTx" presStyleLbl="parChTrans1D2" presStyleIdx="3" presStyleCnt="5"/>
      <dgm:spPr/>
    </dgm:pt>
    <dgm:pt modelId="{98BED6FA-4BF6-452C-8292-C1B8741E2627}" type="pres">
      <dgm:prSet presAssocID="{947CE58C-6AC5-4170-B6DF-E944E6B99279}" presName="root2" presStyleCnt="0"/>
      <dgm:spPr/>
    </dgm:pt>
    <dgm:pt modelId="{DA74635A-DD32-4A03-BE9B-BAD343448C1E}" type="pres">
      <dgm:prSet presAssocID="{947CE58C-6AC5-4170-B6DF-E944E6B99279}" presName="LevelTwoTextNode" presStyleLbl="node2" presStyleIdx="3" presStyleCnt="5">
        <dgm:presLayoutVars>
          <dgm:chPref val="3"/>
        </dgm:presLayoutVars>
      </dgm:prSet>
      <dgm:spPr/>
    </dgm:pt>
    <dgm:pt modelId="{34A99901-8123-47C6-A190-C457C74BF3A1}" type="pres">
      <dgm:prSet presAssocID="{947CE58C-6AC5-4170-B6DF-E944E6B99279}" presName="level3hierChild" presStyleCnt="0"/>
      <dgm:spPr/>
    </dgm:pt>
    <dgm:pt modelId="{EE731066-C5F1-4639-93F7-ECE75F6BE389}" type="pres">
      <dgm:prSet presAssocID="{109DCCF9-25E7-402E-9D82-35F3D93F2B52}" presName="conn2-1" presStyleLbl="parChTrans1D2" presStyleIdx="4" presStyleCnt="5"/>
      <dgm:spPr/>
    </dgm:pt>
    <dgm:pt modelId="{1ABA4904-D22F-4300-9273-597FE1DC8C1D}" type="pres">
      <dgm:prSet presAssocID="{109DCCF9-25E7-402E-9D82-35F3D93F2B52}" presName="connTx" presStyleLbl="parChTrans1D2" presStyleIdx="4" presStyleCnt="5"/>
      <dgm:spPr/>
    </dgm:pt>
    <dgm:pt modelId="{89D2E6A0-540B-4CD7-B34A-A19FD72E2B99}" type="pres">
      <dgm:prSet presAssocID="{3FA23C4C-360F-47E8-8102-2336A4E5E943}" presName="root2" presStyleCnt="0"/>
      <dgm:spPr/>
    </dgm:pt>
    <dgm:pt modelId="{641EC4D2-7C4E-42A4-9380-47750836473C}" type="pres">
      <dgm:prSet presAssocID="{3FA23C4C-360F-47E8-8102-2336A4E5E943}" presName="LevelTwoTextNode" presStyleLbl="node2" presStyleIdx="4" presStyleCnt="5">
        <dgm:presLayoutVars>
          <dgm:chPref val="3"/>
        </dgm:presLayoutVars>
      </dgm:prSet>
      <dgm:spPr/>
    </dgm:pt>
    <dgm:pt modelId="{2C45B024-E7CD-4901-B6BE-F6FA754F7FB0}" type="pres">
      <dgm:prSet presAssocID="{3FA23C4C-360F-47E8-8102-2336A4E5E943}" presName="level3hierChild" presStyleCnt="0"/>
      <dgm:spPr/>
    </dgm:pt>
  </dgm:ptLst>
  <dgm:cxnLst>
    <dgm:cxn modelId="{BDCC0E06-57D8-4664-8DCE-65E0219B8996}" type="presOf" srcId="{22CA56E0-6071-4D66-B318-AE627B55F07D}" destId="{A05E42D3-104E-4CDA-85B8-799A43D84B56}" srcOrd="0" destOrd="0" presId="urn:microsoft.com/office/officeart/2008/layout/HorizontalMultiLevelHierarchy"/>
    <dgm:cxn modelId="{D80F6B06-1F7E-484D-9C2B-BD1815B87D04}" type="presOf" srcId="{B04216A7-5EAA-4759-A9A6-83F198165192}" destId="{FBD6543C-C4EA-4B0A-9316-5EEFD0454D4C}" srcOrd="0" destOrd="0" presId="urn:microsoft.com/office/officeart/2008/layout/HorizontalMultiLevelHierarchy"/>
    <dgm:cxn modelId="{518EE02C-D111-4C3B-9F10-DD8A0C3708DA}" type="presOf" srcId="{109DCCF9-25E7-402E-9D82-35F3D93F2B52}" destId="{EE731066-C5F1-4639-93F7-ECE75F6BE389}" srcOrd="0" destOrd="0" presId="urn:microsoft.com/office/officeart/2008/layout/HorizontalMultiLevelHierarchy"/>
    <dgm:cxn modelId="{E88CFF2F-6E92-4351-9484-758C68B1F48A}" type="presOf" srcId="{8A7BE954-2FA0-47B7-B32F-AAC6903EEDA3}" destId="{3198299D-A650-4B48-9333-D98A56549106}" srcOrd="0" destOrd="0" presId="urn:microsoft.com/office/officeart/2008/layout/HorizontalMultiLevelHierarchy"/>
    <dgm:cxn modelId="{7EF5D961-4C7D-4E37-B3CC-806923B165AD}" type="presOf" srcId="{8BF42210-42DB-431C-B135-48FB3B1FB788}" destId="{74BD5ABB-59DE-468C-BEE0-1ACF0B48793B}" srcOrd="0" destOrd="0" presId="urn:microsoft.com/office/officeart/2008/layout/HorizontalMultiLevelHierarchy"/>
    <dgm:cxn modelId="{3334BD48-790B-4AAA-82E1-D6D86C535B97}" type="presOf" srcId="{692E21E3-DB98-4980-A238-D1B4AB35F401}" destId="{2F3300D3-3A5D-4EE6-9CBD-5608FFE93D29}" srcOrd="1" destOrd="0" presId="urn:microsoft.com/office/officeart/2008/layout/HorizontalMultiLevelHierarchy"/>
    <dgm:cxn modelId="{1689BE49-BAB3-4258-98E1-C796D8D151C6}" type="presOf" srcId="{947CE58C-6AC5-4170-B6DF-E944E6B99279}" destId="{DA74635A-DD32-4A03-BE9B-BAD343448C1E}" srcOrd="0" destOrd="0" presId="urn:microsoft.com/office/officeart/2008/layout/HorizontalMultiLevelHierarchy"/>
    <dgm:cxn modelId="{0C419071-E9AA-48A5-A811-12635E608DAC}" srcId="{264879BF-DEB0-4CB6-98B4-DA4DF4187E94}" destId="{22CA56E0-6071-4D66-B318-AE627B55F07D}" srcOrd="2" destOrd="0" parTransId="{8BF42210-42DB-431C-B135-48FB3B1FB788}" sibTransId="{AF7A54D1-6196-45B3-95ED-B8F8DBC9A304}"/>
    <dgm:cxn modelId="{CFBABB73-2CD2-42A2-825E-C7E8D189EAFC}" srcId="{B04216A7-5EAA-4759-A9A6-83F198165192}" destId="{264879BF-DEB0-4CB6-98B4-DA4DF4187E94}" srcOrd="0" destOrd="0" parTransId="{CA7325BC-DE04-4AA3-814C-69EB78E3B56A}" sibTransId="{56D0293D-B97D-4C3F-BD6B-DFD6DA663DDF}"/>
    <dgm:cxn modelId="{9DD94F77-80BD-4244-9D43-07496AF06588}" type="presOf" srcId="{109DCCF9-25E7-402E-9D82-35F3D93F2B52}" destId="{1ABA4904-D22F-4300-9273-597FE1DC8C1D}" srcOrd="1" destOrd="0" presId="urn:microsoft.com/office/officeart/2008/layout/HorizontalMultiLevelHierarchy"/>
    <dgm:cxn modelId="{09643582-4378-40DD-B908-36208972EEB5}" type="presOf" srcId="{BA30F21A-08EA-4D38-8358-1A1DFA5808A6}" destId="{5AB57858-93AA-4070-8473-D37C39D7C011}" srcOrd="0" destOrd="0" presId="urn:microsoft.com/office/officeart/2008/layout/HorizontalMultiLevelHierarchy"/>
    <dgm:cxn modelId="{9F4E7887-313A-43FD-9168-BACDF20C2ADF}" srcId="{264879BF-DEB0-4CB6-98B4-DA4DF4187E94}" destId="{42B5B270-AB93-4426-8451-C91F61788738}" srcOrd="1" destOrd="0" parTransId="{8A7BE954-2FA0-47B7-B32F-AAC6903EEDA3}" sibTransId="{A418FA64-FFB5-4634-BCE4-60C84EF62B02}"/>
    <dgm:cxn modelId="{349BA487-F558-4524-BA3A-D5A853F3B374}" type="presOf" srcId="{5A7A7F28-669E-4802-8889-67181EA22C43}" destId="{18EABF7F-0B9C-473A-B1A5-D3993AE1A24D}" srcOrd="0" destOrd="0" presId="urn:microsoft.com/office/officeart/2008/layout/HorizontalMultiLevelHierarchy"/>
    <dgm:cxn modelId="{CCD05799-E682-46B2-A0B5-6E38827B881B}" srcId="{264879BF-DEB0-4CB6-98B4-DA4DF4187E94}" destId="{947CE58C-6AC5-4170-B6DF-E944E6B99279}" srcOrd="3" destOrd="0" parTransId="{5A7A7F28-669E-4802-8889-67181EA22C43}" sibTransId="{3E87E7AF-BE38-4879-B681-121D139651FE}"/>
    <dgm:cxn modelId="{6B15319D-F81B-4CEA-83A1-7D1FF0255348}" type="presOf" srcId="{264879BF-DEB0-4CB6-98B4-DA4DF4187E94}" destId="{1DDAEDC3-894B-4613-92DE-2BBD50F8C2A0}" srcOrd="0" destOrd="0" presId="urn:microsoft.com/office/officeart/2008/layout/HorizontalMultiLevelHierarchy"/>
    <dgm:cxn modelId="{568B5AA4-0CE2-42BD-8A4B-C7E249A89994}" type="presOf" srcId="{5A7A7F28-669E-4802-8889-67181EA22C43}" destId="{F95F6B13-E38F-4C16-A3B8-B03DE88C1100}" srcOrd="1" destOrd="0" presId="urn:microsoft.com/office/officeart/2008/layout/HorizontalMultiLevelHierarchy"/>
    <dgm:cxn modelId="{2460BBA4-52D4-4B02-995B-6814C4074472}" srcId="{264879BF-DEB0-4CB6-98B4-DA4DF4187E94}" destId="{BA30F21A-08EA-4D38-8358-1A1DFA5808A6}" srcOrd="0" destOrd="0" parTransId="{692E21E3-DB98-4980-A238-D1B4AB35F401}" sibTransId="{A95AAAC7-C81D-4A8B-A4D1-D79747F855E2}"/>
    <dgm:cxn modelId="{66635CAC-EA8E-4593-9B13-DEEF2696BA6A}" type="presOf" srcId="{692E21E3-DB98-4980-A238-D1B4AB35F401}" destId="{7D7CC2D1-5A00-482E-8494-65203E0D8634}" srcOrd="0" destOrd="0" presId="urn:microsoft.com/office/officeart/2008/layout/HorizontalMultiLevelHierarchy"/>
    <dgm:cxn modelId="{26ADE6C4-49DA-4725-B55C-032D7CA24431}" type="presOf" srcId="{3FA23C4C-360F-47E8-8102-2336A4E5E943}" destId="{641EC4D2-7C4E-42A4-9380-47750836473C}" srcOrd="0" destOrd="0" presId="urn:microsoft.com/office/officeart/2008/layout/HorizontalMultiLevelHierarchy"/>
    <dgm:cxn modelId="{47C5ADD2-EBFF-4179-85DB-0AC6BA3A41B6}" type="presOf" srcId="{8BF42210-42DB-431C-B135-48FB3B1FB788}" destId="{5D02B4B5-DA5C-412B-B981-49D0189DD682}" srcOrd="1" destOrd="0" presId="urn:microsoft.com/office/officeart/2008/layout/HorizontalMultiLevelHierarchy"/>
    <dgm:cxn modelId="{C71AA9E7-C99D-4F3B-9CE7-BA2D79D02A3A}" srcId="{264879BF-DEB0-4CB6-98B4-DA4DF4187E94}" destId="{3FA23C4C-360F-47E8-8102-2336A4E5E943}" srcOrd="4" destOrd="0" parTransId="{109DCCF9-25E7-402E-9D82-35F3D93F2B52}" sibTransId="{43327E22-7F54-4DD9-AC68-E3C6F9C657FA}"/>
    <dgm:cxn modelId="{AC6A37EC-0D48-4D61-9170-355CBF8865C3}" type="presOf" srcId="{42B5B270-AB93-4426-8451-C91F61788738}" destId="{133E3F63-B410-4A7C-AA73-78A28743A130}" srcOrd="0" destOrd="0" presId="urn:microsoft.com/office/officeart/2008/layout/HorizontalMultiLevelHierarchy"/>
    <dgm:cxn modelId="{5B7E7AF3-8C47-48B6-A715-F6B83E5DB5DA}" type="presOf" srcId="{8A7BE954-2FA0-47B7-B32F-AAC6903EEDA3}" destId="{205FF85E-E2D5-4D64-8C79-4BA4A6175A83}" srcOrd="1" destOrd="0" presId="urn:microsoft.com/office/officeart/2008/layout/HorizontalMultiLevelHierarchy"/>
    <dgm:cxn modelId="{C7A9B753-4FEE-42D9-B5D8-02CAC9B4331D}" type="presParOf" srcId="{FBD6543C-C4EA-4B0A-9316-5EEFD0454D4C}" destId="{A5C203E3-9706-4983-A9C4-C1EFF8B949E1}" srcOrd="0" destOrd="0" presId="urn:microsoft.com/office/officeart/2008/layout/HorizontalMultiLevelHierarchy"/>
    <dgm:cxn modelId="{F252A995-A0BC-4287-A7EC-32778C937627}" type="presParOf" srcId="{A5C203E3-9706-4983-A9C4-C1EFF8B949E1}" destId="{1DDAEDC3-894B-4613-92DE-2BBD50F8C2A0}" srcOrd="0" destOrd="0" presId="urn:microsoft.com/office/officeart/2008/layout/HorizontalMultiLevelHierarchy"/>
    <dgm:cxn modelId="{48DCEE72-8C98-41E7-8CFC-DEA5A145B017}" type="presParOf" srcId="{A5C203E3-9706-4983-A9C4-C1EFF8B949E1}" destId="{260286AA-FF2C-488C-81F8-9A748BDD16DE}" srcOrd="1" destOrd="0" presId="urn:microsoft.com/office/officeart/2008/layout/HorizontalMultiLevelHierarchy"/>
    <dgm:cxn modelId="{BC98746E-3287-4F59-AE7F-F34329E0CA46}" type="presParOf" srcId="{260286AA-FF2C-488C-81F8-9A748BDD16DE}" destId="{7D7CC2D1-5A00-482E-8494-65203E0D8634}" srcOrd="0" destOrd="0" presId="urn:microsoft.com/office/officeart/2008/layout/HorizontalMultiLevelHierarchy"/>
    <dgm:cxn modelId="{0A8C8868-5056-453D-AA03-280FE028DD1D}" type="presParOf" srcId="{7D7CC2D1-5A00-482E-8494-65203E0D8634}" destId="{2F3300D3-3A5D-4EE6-9CBD-5608FFE93D29}" srcOrd="0" destOrd="0" presId="urn:microsoft.com/office/officeart/2008/layout/HorizontalMultiLevelHierarchy"/>
    <dgm:cxn modelId="{F864D2D3-28D5-43D5-AD8C-84911F7A9927}" type="presParOf" srcId="{260286AA-FF2C-488C-81F8-9A748BDD16DE}" destId="{AEEBDE94-737F-4408-ABE1-FD61D3E13118}" srcOrd="1" destOrd="0" presId="urn:microsoft.com/office/officeart/2008/layout/HorizontalMultiLevelHierarchy"/>
    <dgm:cxn modelId="{AE2890D9-89CB-4C97-8851-9C870098CA4B}" type="presParOf" srcId="{AEEBDE94-737F-4408-ABE1-FD61D3E13118}" destId="{5AB57858-93AA-4070-8473-D37C39D7C011}" srcOrd="0" destOrd="0" presId="urn:microsoft.com/office/officeart/2008/layout/HorizontalMultiLevelHierarchy"/>
    <dgm:cxn modelId="{EC304BC4-986A-42E3-B189-3B53B1282897}" type="presParOf" srcId="{AEEBDE94-737F-4408-ABE1-FD61D3E13118}" destId="{B740EA79-2000-437E-8093-7E3CFB1BCAAD}" srcOrd="1" destOrd="0" presId="urn:microsoft.com/office/officeart/2008/layout/HorizontalMultiLevelHierarchy"/>
    <dgm:cxn modelId="{8DF52AF7-02E7-4DDD-9DFD-0C630BAF150B}" type="presParOf" srcId="{260286AA-FF2C-488C-81F8-9A748BDD16DE}" destId="{3198299D-A650-4B48-9333-D98A56549106}" srcOrd="2" destOrd="0" presId="urn:microsoft.com/office/officeart/2008/layout/HorizontalMultiLevelHierarchy"/>
    <dgm:cxn modelId="{6F78AADE-FFC6-4BA8-9C36-4B2EE927E27E}" type="presParOf" srcId="{3198299D-A650-4B48-9333-D98A56549106}" destId="{205FF85E-E2D5-4D64-8C79-4BA4A6175A83}" srcOrd="0" destOrd="0" presId="urn:microsoft.com/office/officeart/2008/layout/HorizontalMultiLevelHierarchy"/>
    <dgm:cxn modelId="{A7F7601B-1831-4AA2-99AA-747C62F2A1B5}" type="presParOf" srcId="{260286AA-FF2C-488C-81F8-9A748BDD16DE}" destId="{DABB2C3A-EAD1-4761-8773-8D6F9A502CA4}" srcOrd="3" destOrd="0" presId="urn:microsoft.com/office/officeart/2008/layout/HorizontalMultiLevelHierarchy"/>
    <dgm:cxn modelId="{53276B9A-2727-4FE7-A099-9724B4E6D709}" type="presParOf" srcId="{DABB2C3A-EAD1-4761-8773-8D6F9A502CA4}" destId="{133E3F63-B410-4A7C-AA73-78A28743A130}" srcOrd="0" destOrd="0" presId="urn:microsoft.com/office/officeart/2008/layout/HorizontalMultiLevelHierarchy"/>
    <dgm:cxn modelId="{18A643E8-10CB-487B-8AEA-7AB6363A9099}" type="presParOf" srcId="{DABB2C3A-EAD1-4761-8773-8D6F9A502CA4}" destId="{B4C20D79-D51E-470B-8FE1-5923198D0D3A}" srcOrd="1" destOrd="0" presId="urn:microsoft.com/office/officeart/2008/layout/HorizontalMultiLevelHierarchy"/>
    <dgm:cxn modelId="{1CC3873D-281B-4564-A98A-9565ED6BD755}" type="presParOf" srcId="{260286AA-FF2C-488C-81F8-9A748BDD16DE}" destId="{74BD5ABB-59DE-468C-BEE0-1ACF0B48793B}" srcOrd="4" destOrd="0" presId="urn:microsoft.com/office/officeart/2008/layout/HorizontalMultiLevelHierarchy"/>
    <dgm:cxn modelId="{EDB0E339-FE11-48DD-BF25-19A51D13F392}" type="presParOf" srcId="{74BD5ABB-59DE-468C-BEE0-1ACF0B48793B}" destId="{5D02B4B5-DA5C-412B-B981-49D0189DD682}" srcOrd="0" destOrd="0" presId="urn:microsoft.com/office/officeart/2008/layout/HorizontalMultiLevelHierarchy"/>
    <dgm:cxn modelId="{515696D6-0DFC-4C98-81A9-5F2BFB0C5B04}" type="presParOf" srcId="{260286AA-FF2C-488C-81F8-9A748BDD16DE}" destId="{957A5C7A-8FA7-40A6-AE8D-AAC53D3E49AA}" srcOrd="5" destOrd="0" presId="urn:microsoft.com/office/officeart/2008/layout/HorizontalMultiLevelHierarchy"/>
    <dgm:cxn modelId="{26184C12-BA25-42E2-95B0-8B3FF4463CF5}" type="presParOf" srcId="{957A5C7A-8FA7-40A6-AE8D-AAC53D3E49AA}" destId="{A05E42D3-104E-4CDA-85B8-799A43D84B56}" srcOrd="0" destOrd="0" presId="urn:microsoft.com/office/officeart/2008/layout/HorizontalMultiLevelHierarchy"/>
    <dgm:cxn modelId="{AA3C6A35-DCC7-47D7-9359-64315503206E}" type="presParOf" srcId="{957A5C7A-8FA7-40A6-AE8D-AAC53D3E49AA}" destId="{597427DF-1E90-4383-BF05-2662D5C0E9AA}" srcOrd="1" destOrd="0" presId="urn:microsoft.com/office/officeart/2008/layout/HorizontalMultiLevelHierarchy"/>
    <dgm:cxn modelId="{28A39DBE-EF06-40B2-866F-672D96697CDA}" type="presParOf" srcId="{260286AA-FF2C-488C-81F8-9A748BDD16DE}" destId="{18EABF7F-0B9C-473A-B1A5-D3993AE1A24D}" srcOrd="6" destOrd="0" presId="urn:microsoft.com/office/officeart/2008/layout/HorizontalMultiLevelHierarchy"/>
    <dgm:cxn modelId="{47BE1ED3-434B-4FA6-944C-1294518BD697}" type="presParOf" srcId="{18EABF7F-0B9C-473A-B1A5-D3993AE1A24D}" destId="{F95F6B13-E38F-4C16-A3B8-B03DE88C1100}" srcOrd="0" destOrd="0" presId="urn:microsoft.com/office/officeart/2008/layout/HorizontalMultiLevelHierarchy"/>
    <dgm:cxn modelId="{1F6E84AB-7B2F-49D2-8481-0F04746B4246}" type="presParOf" srcId="{260286AA-FF2C-488C-81F8-9A748BDD16DE}" destId="{98BED6FA-4BF6-452C-8292-C1B8741E2627}" srcOrd="7" destOrd="0" presId="urn:microsoft.com/office/officeart/2008/layout/HorizontalMultiLevelHierarchy"/>
    <dgm:cxn modelId="{5B6FECE0-3E73-48DA-86AE-7C862FA36F38}" type="presParOf" srcId="{98BED6FA-4BF6-452C-8292-C1B8741E2627}" destId="{DA74635A-DD32-4A03-BE9B-BAD343448C1E}" srcOrd="0" destOrd="0" presId="urn:microsoft.com/office/officeart/2008/layout/HorizontalMultiLevelHierarchy"/>
    <dgm:cxn modelId="{EC2F0FB6-CCA0-4AE2-ADAE-105DECA6C68F}" type="presParOf" srcId="{98BED6FA-4BF6-452C-8292-C1B8741E2627}" destId="{34A99901-8123-47C6-A190-C457C74BF3A1}" srcOrd="1" destOrd="0" presId="urn:microsoft.com/office/officeart/2008/layout/HorizontalMultiLevelHierarchy"/>
    <dgm:cxn modelId="{988136FC-47F1-43F8-A388-895D3545D4FE}" type="presParOf" srcId="{260286AA-FF2C-488C-81F8-9A748BDD16DE}" destId="{EE731066-C5F1-4639-93F7-ECE75F6BE389}" srcOrd="8" destOrd="0" presId="urn:microsoft.com/office/officeart/2008/layout/HorizontalMultiLevelHierarchy"/>
    <dgm:cxn modelId="{54A99994-F52E-4E0A-A06E-715A70762BD5}" type="presParOf" srcId="{EE731066-C5F1-4639-93F7-ECE75F6BE389}" destId="{1ABA4904-D22F-4300-9273-597FE1DC8C1D}" srcOrd="0" destOrd="0" presId="urn:microsoft.com/office/officeart/2008/layout/HorizontalMultiLevelHierarchy"/>
    <dgm:cxn modelId="{D8A61455-2AFF-4789-BB67-EFD5D3BBD724}" type="presParOf" srcId="{260286AA-FF2C-488C-81F8-9A748BDD16DE}" destId="{89D2E6A0-540B-4CD7-B34A-A19FD72E2B99}" srcOrd="9" destOrd="0" presId="urn:microsoft.com/office/officeart/2008/layout/HorizontalMultiLevelHierarchy"/>
    <dgm:cxn modelId="{4AE65BE6-C614-43CC-AC5F-B5E09A3BD7C7}" type="presParOf" srcId="{89D2E6A0-540B-4CD7-B34A-A19FD72E2B99}" destId="{641EC4D2-7C4E-42A4-9380-47750836473C}" srcOrd="0" destOrd="0" presId="urn:microsoft.com/office/officeart/2008/layout/HorizontalMultiLevelHierarchy"/>
    <dgm:cxn modelId="{9043A7D8-2F33-474C-8991-A85945E38BFF}" type="presParOf" srcId="{89D2E6A0-540B-4CD7-B34A-A19FD72E2B99}" destId="{2C45B024-E7CD-4901-B6BE-F6FA754F7FB0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6464D59-CC7B-4099-A667-B56F536F5958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C62CB55E-1931-453B-97ED-E4B50920B4A2}">
      <dgm:prSet phldrT="[Text]"/>
      <dgm:spPr/>
      <dgm:t>
        <a:bodyPr/>
        <a:lstStyle/>
        <a:p>
          <a:r>
            <a:rPr lang="en-GB" dirty="0"/>
            <a:t>Community Pharmacy</a:t>
          </a:r>
        </a:p>
      </dgm:t>
    </dgm:pt>
    <dgm:pt modelId="{70906222-73AF-4FB2-97A6-E9090802F47F}" type="parTrans" cxnId="{8684EA09-83E1-48E3-A49A-24F7217A6DB5}">
      <dgm:prSet/>
      <dgm:spPr/>
      <dgm:t>
        <a:bodyPr/>
        <a:lstStyle/>
        <a:p>
          <a:endParaRPr lang="en-GB"/>
        </a:p>
      </dgm:t>
    </dgm:pt>
    <dgm:pt modelId="{3B568489-7392-4CA6-BD9B-FFC19645A52D}" type="sibTrans" cxnId="{8684EA09-83E1-48E3-A49A-24F7217A6DB5}">
      <dgm:prSet/>
      <dgm:spPr/>
      <dgm:t>
        <a:bodyPr/>
        <a:lstStyle/>
        <a:p>
          <a:endParaRPr lang="en-GB"/>
        </a:p>
      </dgm:t>
    </dgm:pt>
    <dgm:pt modelId="{853A0DC9-BAD0-4071-87D7-7AEE598FABFE}">
      <dgm:prSet phldrT="[Text]"/>
      <dgm:spPr/>
      <dgm:t>
        <a:bodyPr/>
        <a:lstStyle/>
        <a:p>
          <a:r>
            <a:rPr lang="en-GB" dirty="0"/>
            <a:t>Hospitals</a:t>
          </a:r>
        </a:p>
      </dgm:t>
    </dgm:pt>
    <dgm:pt modelId="{E7E4AE06-B24F-4E1F-A06F-2CDEB83363FE}" type="parTrans" cxnId="{C8C78541-ED65-4FF4-BDE6-4A5CE4095CCE}">
      <dgm:prSet/>
      <dgm:spPr/>
      <dgm:t>
        <a:bodyPr/>
        <a:lstStyle/>
        <a:p>
          <a:endParaRPr lang="en-GB"/>
        </a:p>
      </dgm:t>
    </dgm:pt>
    <dgm:pt modelId="{2D4643C0-4472-4999-ACE4-7A0285BA3C59}" type="sibTrans" cxnId="{C8C78541-ED65-4FF4-BDE6-4A5CE4095CCE}">
      <dgm:prSet/>
      <dgm:spPr/>
      <dgm:t>
        <a:bodyPr/>
        <a:lstStyle/>
        <a:p>
          <a:endParaRPr lang="en-GB"/>
        </a:p>
      </dgm:t>
    </dgm:pt>
    <dgm:pt modelId="{0FFC4881-AF61-49BA-8726-3D882B22D43B}">
      <dgm:prSet phldrT="[Text]"/>
      <dgm:spPr/>
      <dgm:t>
        <a:bodyPr/>
        <a:lstStyle/>
        <a:p>
          <a:r>
            <a:rPr lang="en-GB" dirty="0"/>
            <a:t>PCNs</a:t>
          </a:r>
        </a:p>
      </dgm:t>
    </dgm:pt>
    <dgm:pt modelId="{332A4EA7-8B4E-4456-B54E-5821C0006F14}" type="parTrans" cxnId="{6D6FD947-5CC3-4E7B-9B3B-3A66976BAC66}">
      <dgm:prSet/>
      <dgm:spPr/>
      <dgm:t>
        <a:bodyPr/>
        <a:lstStyle/>
        <a:p>
          <a:endParaRPr lang="en-GB"/>
        </a:p>
      </dgm:t>
    </dgm:pt>
    <dgm:pt modelId="{AD948BE2-0B5B-442B-9E4E-EF702F61CEB9}" type="sibTrans" cxnId="{6D6FD947-5CC3-4E7B-9B3B-3A66976BAC66}">
      <dgm:prSet/>
      <dgm:spPr/>
      <dgm:t>
        <a:bodyPr/>
        <a:lstStyle/>
        <a:p>
          <a:endParaRPr lang="en-GB"/>
        </a:p>
      </dgm:t>
    </dgm:pt>
    <dgm:pt modelId="{2E86E309-237A-4EA7-AB56-7FB2969EA689}">
      <dgm:prSet phldrT="[Text]"/>
      <dgm:spPr/>
      <dgm:t>
        <a:bodyPr/>
        <a:lstStyle/>
        <a:p>
          <a:r>
            <a:rPr lang="en-GB" dirty="0"/>
            <a:t>Urgent Care</a:t>
          </a:r>
        </a:p>
      </dgm:t>
    </dgm:pt>
    <dgm:pt modelId="{D68CF7EA-23AA-47DD-ACE9-0C22731348F3}" type="parTrans" cxnId="{DACFD4AE-C860-40C0-9387-7969C17A0D1C}">
      <dgm:prSet/>
      <dgm:spPr/>
      <dgm:t>
        <a:bodyPr/>
        <a:lstStyle/>
        <a:p>
          <a:endParaRPr lang="en-GB"/>
        </a:p>
      </dgm:t>
    </dgm:pt>
    <dgm:pt modelId="{56B6CA6E-D30A-4F4B-A096-698514A5E429}" type="sibTrans" cxnId="{DACFD4AE-C860-40C0-9387-7969C17A0D1C}">
      <dgm:prSet/>
      <dgm:spPr/>
      <dgm:t>
        <a:bodyPr/>
        <a:lstStyle/>
        <a:p>
          <a:endParaRPr lang="en-GB"/>
        </a:p>
      </dgm:t>
    </dgm:pt>
    <dgm:pt modelId="{C7AC8EE8-E2BD-4C75-987C-05F3218F0B35}">
      <dgm:prSet phldrT="[Text]"/>
      <dgm:spPr/>
      <dgm:t>
        <a:bodyPr/>
        <a:lstStyle/>
        <a:p>
          <a:r>
            <a:rPr lang="en-GB" dirty="0"/>
            <a:t>CCG</a:t>
          </a:r>
        </a:p>
      </dgm:t>
    </dgm:pt>
    <dgm:pt modelId="{6053BE4E-6BDA-40D7-9577-379B59BDBE65}" type="sibTrans" cxnId="{23194CEE-F32C-4E47-8A9B-8BDBEDA3EC99}">
      <dgm:prSet/>
      <dgm:spPr/>
      <dgm:t>
        <a:bodyPr/>
        <a:lstStyle/>
        <a:p>
          <a:endParaRPr lang="en-GB"/>
        </a:p>
      </dgm:t>
    </dgm:pt>
    <dgm:pt modelId="{7533687B-C5AD-4AB6-B374-81F59B07C64C}" type="parTrans" cxnId="{23194CEE-F32C-4E47-8A9B-8BDBEDA3EC99}">
      <dgm:prSet/>
      <dgm:spPr/>
      <dgm:t>
        <a:bodyPr/>
        <a:lstStyle/>
        <a:p>
          <a:endParaRPr lang="en-GB"/>
        </a:p>
      </dgm:t>
    </dgm:pt>
    <dgm:pt modelId="{AADD9E2B-7C48-4557-8938-68D107A45682}" type="pres">
      <dgm:prSet presAssocID="{46464D59-CC7B-4099-A667-B56F536F5958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18366664-3DAC-40FB-9259-2613C72577F4}" type="pres">
      <dgm:prSet presAssocID="{C62CB55E-1931-453B-97ED-E4B50920B4A2}" presName="centerShape" presStyleLbl="node0" presStyleIdx="0" presStyleCnt="1"/>
      <dgm:spPr/>
    </dgm:pt>
    <dgm:pt modelId="{19FD7519-31C7-4DBD-8BA2-6975DE1D8C54}" type="pres">
      <dgm:prSet presAssocID="{853A0DC9-BAD0-4071-87D7-7AEE598FABFE}" presName="node" presStyleLbl="node1" presStyleIdx="0" presStyleCnt="4">
        <dgm:presLayoutVars>
          <dgm:bulletEnabled val="1"/>
        </dgm:presLayoutVars>
      </dgm:prSet>
      <dgm:spPr/>
    </dgm:pt>
    <dgm:pt modelId="{574DDC45-324C-45ED-8BAF-F7636A0815CE}" type="pres">
      <dgm:prSet presAssocID="{853A0DC9-BAD0-4071-87D7-7AEE598FABFE}" presName="dummy" presStyleCnt="0"/>
      <dgm:spPr/>
    </dgm:pt>
    <dgm:pt modelId="{C55B5BC6-1993-4626-A6E9-E15C1678DDAA}" type="pres">
      <dgm:prSet presAssocID="{2D4643C0-4472-4999-ACE4-7A0285BA3C59}" presName="sibTrans" presStyleLbl="sibTrans2D1" presStyleIdx="0" presStyleCnt="4"/>
      <dgm:spPr/>
    </dgm:pt>
    <dgm:pt modelId="{FFB8BB5B-894C-4458-B256-132F74CADCE4}" type="pres">
      <dgm:prSet presAssocID="{0FFC4881-AF61-49BA-8726-3D882B22D43B}" presName="node" presStyleLbl="node1" presStyleIdx="1" presStyleCnt="4">
        <dgm:presLayoutVars>
          <dgm:bulletEnabled val="1"/>
        </dgm:presLayoutVars>
      </dgm:prSet>
      <dgm:spPr/>
    </dgm:pt>
    <dgm:pt modelId="{8C8BBCEA-C6B9-4A15-BC18-1B62EABB2322}" type="pres">
      <dgm:prSet presAssocID="{0FFC4881-AF61-49BA-8726-3D882B22D43B}" presName="dummy" presStyleCnt="0"/>
      <dgm:spPr/>
    </dgm:pt>
    <dgm:pt modelId="{EF2B2FC9-2E99-4CF1-84F3-0255D181D273}" type="pres">
      <dgm:prSet presAssocID="{AD948BE2-0B5B-442B-9E4E-EF702F61CEB9}" presName="sibTrans" presStyleLbl="sibTrans2D1" presStyleIdx="1" presStyleCnt="4"/>
      <dgm:spPr/>
    </dgm:pt>
    <dgm:pt modelId="{54D710E1-38FF-44C1-90E2-1A673AAFB83E}" type="pres">
      <dgm:prSet presAssocID="{2E86E309-237A-4EA7-AB56-7FB2969EA689}" presName="node" presStyleLbl="node1" presStyleIdx="2" presStyleCnt="4">
        <dgm:presLayoutVars>
          <dgm:bulletEnabled val="1"/>
        </dgm:presLayoutVars>
      </dgm:prSet>
      <dgm:spPr/>
    </dgm:pt>
    <dgm:pt modelId="{486A74A3-070D-4AD7-84B0-7927FFFA529B}" type="pres">
      <dgm:prSet presAssocID="{2E86E309-237A-4EA7-AB56-7FB2969EA689}" presName="dummy" presStyleCnt="0"/>
      <dgm:spPr/>
    </dgm:pt>
    <dgm:pt modelId="{59CA6D9E-4360-4E9E-AA0B-C3E23714203B}" type="pres">
      <dgm:prSet presAssocID="{56B6CA6E-D30A-4F4B-A096-698514A5E429}" presName="sibTrans" presStyleLbl="sibTrans2D1" presStyleIdx="2" presStyleCnt="4"/>
      <dgm:spPr/>
    </dgm:pt>
    <dgm:pt modelId="{E70D1D8E-54D4-48BC-9060-627E97FAE966}" type="pres">
      <dgm:prSet presAssocID="{C7AC8EE8-E2BD-4C75-987C-05F3218F0B35}" presName="node" presStyleLbl="node1" presStyleIdx="3" presStyleCnt="4">
        <dgm:presLayoutVars>
          <dgm:bulletEnabled val="1"/>
        </dgm:presLayoutVars>
      </dgm:prSet>
      <dgm:spPr/>
    </dgm:pt>
    <dgm:pt modelId="{7C80C1E2-9FE7-4726-A486-D22AC06D772A}" type="pres">
      <dgm:prSet presAssocID="{C7AC8EE8-E2BD-4C75-987C-05F3218F0B35}" presName="dummy" presStyleCnt="0"/>
      <dgm:spPr/>
    </dgm:pt>
    <dgm:pt modelId="{621A6BD8-4DF6-4C58-B815-E899E2189241}" type="pres">
      <dgm:prSet presAssocID="{6053BE4E-6BDA-40D7-9577-379B59BDBE65}" presName="sibTrans" presStyleLbl="sibTrans2D1" presStyleIdx="3" presStyleCnt="4"/>
      <dgm:spPr/>
    </dgm:pt>
  </dgm:ptLst>
  <dgm:cxnLst>
    <dgm:cxn modelId="{8684EA09-83E1-48E3-A49A-24F7217A6DB5}" srcId="{46464D59-CC7B-4099-A667-B56F536F5958}" destId="{C62CB55E-1931-453B-97ED-E4B50920B4A2}" srcOrd="0" destOrd="0" parTransId="{70906222-73AF-4FB2-97A6-E9090802F47F}" sibTransId="{3B568489-7392-4CA6-BD9B-FFC19645A52D}"/>
    <dgm:cxn modelId="{8C36BA1E-A061-4172-AEB1-BC114F3BD4E2}" type="presOf" srcId="{46464D59-CC7B-4099-A667-B56F536F5958}" destId="{AADD9E2B-7C48-4557-8938-68D107A45682}" srcOrd="0" destOrd="0" presId="urn:microsoft.com/office/officeart/2005/8/layout/radial6"/>
    <dgm:cxn modelId="{C8C78541-ED65-4FF4-BDE6-4A5CE4095CCE}" srcId="{C62CB55E-1931-453B-97ED-E4B50920B4A2}" destId="{853A0DC9-BAD0-4071-87D7-7AEE598FABFE}" srcOrd="0" destOrd="0" parTransId="{E7E4AE06-B24F-4E1F-A06F-2CDEB83363FE}" sibTransId="{2D4643C0-4472-4999-ACE4-7A0285BA3C59}"/>
    <dgm:cxn modelId="{12AA1C43-C72A-4543-8F4D-07FE4FC26F71}" type="presOf" srcId="{56B6CA6E-D30A-4F4B-A096-698514A5E429}" destId="{59CA6D9E-4360-4E9E-AA0B-C3E23714203B}" srcOrd="0" destOrd="0" presId="urn:microsoft.com/office/officeart/2005/8/layout/radial6"/>
    <dgm:cxn modelId="{6D6FD947-5CC3-4E7B-9B3B-3A66976BAC66}" srcId="{C62CB55E-1931-453B-97ED-E4B50920B4A2}" destId="{0FFC4881-AF61-49BA-8726-3D882B22D43B}" srcOrd="1" destOrd="0" parTransId="{332A4EA7-8B4E-4456-B54E-5821C0006F14}" sibTransId="{AD948BE2-0B5B-442B-9E4E-EF702F61CEB9}"/>
    <dgm:cxn modelId="{FD51CA50-2F1D-4C0B-9707-269994A7C3AE}" type="presOf" srcId="{6053BE4E-6BDA-40D7-9577-379B59BDBE65}" destId="{621A6BD8-4DF6-4C58-B815-E899E2189241}" srcOrd="0" destOrd="0" presId="urn:microsoft.com/office/officeart/2005/8/layout/radial6"/>
    <dgm:cxn modelId="{974C6278-C4DC-4D1D-B5BD-76E4C10C7149}" type="presOf" srcId="{853A0DC9-BAD0-4071-87D7-7AEE598FABFE}" destId="{19FD7519-31C7-4DBD-8BA2-6975DE1D8C54}" srcOrd="0" destOrd="0" presId="urn:microsoft.com/office/officeart/2005/8/layout/radial6"/>
    <dgm:cxn modelId="{C328AB7F-F6DD-4C1E-845C-EDA1D3536BAC}" type="presOf" srcId="{2D4643C0-4472-4999-ACE4-7A0285BA3C59}" destId="{C55B5BC6-1993-4626-A6E9-E15C1678DDAA}" srcOrd="0" destOrd="0" presId="urn:microsoft.com/office/officeart/2005/8/layout/radial6"/>
    <dgm:cxn modelId="{3CA4BA93-8750-4607-8F9F-0D914A28CEB9}" type="presOf" srcId="{AD948BE2-0B5B-442B-9E4E-EF702F61CEB9}" destId="{EF2B2FC9-2E99-4CF1-84F3-0255D181D273}" srcOrd="0" destOrd="0" presId="urn:microsoft.com/office/officeart/2005/8/layout/radial6"/>
    <dgm:cxn modelId="{8C023398-4CEA-4C71-9490-259D52174D78}" type="presOf" srcId="{0FFC4881-AF61-49BA-8726-3D882B22D43B}" destId="{FFB8BB5B-894C-4458-B256-132F74CADCE4}" srcOrd="0" destOrd="0" presId="urn:microsoft.com/office/officeart/2005/8/layout/radial6"/>
    <dgm:cxn modelId="{DACFD4AE-C860-40C0-9387-7969C17A0D1C}" srcId="{C62CB55E-1931-453B-97ED-E4B50920B4A2}" destId="{2E86E309-237A-4EA7-AB56-7FB2969EA689}" srcOrd="2" destOrd="0" parTransId="{D68CF7EA-23AA-47DD-ACE9-0C22731348F3}" sibTransId="{56B6CA6E-D30A-4F4B-A096-698514A5E429}"/>
    <dgm:cxn modelId="{CF289AC6-D09D-4E03-AD68-BFB0EEA4E26E}" type="presOf" srcId="{C62CB55E-1931-453B-97ED-E4B50920B4A2}" destId="{18366664-3DAC-40FB-9259-2613C72577F4}" srcOrd="0" destOrd="0" presId="urn:microsoft.com/office/officeart/2005/8/layout/radial6"/>
    <dgm:cxn modelId="{D268C8CF-24E7-4726-9948-CFF4BAB76CE3}" type="presOf" srcId="{2E86E309-237A-4EA7-AB56-7FB2969EA689}" destId="{54D710E1-38FF-44C1-90E2-1A673AAFB83E}" srcOrd="0" destOrd="0" presId="urn:microsoft.com/office/officeart/2005/8/layout/radial6"/>
    <dgm:cxn modelId="{23194CEE-F32C-4E47-8A9B-8BDBEDA3EC99}" srcId="{C62CB55E-1931-453B-97ED-E4B50920B4A2}" destId="{C7AC8EE8-E2BD-4C75-987C-05F3218F0B35}" srcOrd="3" destOrd="0" parTransId="{7533687B-C5AD-4AB6-B374-81F59B07C64C}" sibTransId="{6053BE4E-6BDA-40D7-9577-379B59BDBE65}"/>
    <dgm:cxn modelId="{06D995F5-F37C-4093-B1FF-6AD3E18EE85F}" type="presOf" srcId="{C7AC8EE8-E2BD-4C75-987C-05F3218F0B35}" destId="{E70D1D8E-54D4-48BC-9060-627E97FAE966}" srcOrd="0" destOrd="0" presId="urn:microsoft.com/office/officeart/2005/8/layout/radial6"/>
    <dgm:cxn modelId="{0C8FB547-17E2-40B7-B280-A227E6860480}" type="presParOf" srcId="{AADD9E2B-7C48-4557-8938-68D107A45682}" destId="{18366664-3DAC-40FB-9259-2613C72577F4}" srcOrd="0" destOrd="0" presId="urn:microsoft.com/office/officeart/2005/8/layout/radial6"/>
    <dgm:cxn modelId="{D85F7B85-FA22-4796-BD89-C99F6C816219}" type="presParOf" srcId="{AADD9E2B-7C48-4557-8938-68D107A45682}" destId="{19FD7519-31C7-4DBD-8BA2-6975DE1D8C54}" srcOrd="1" destOrd="0" presId="urn:microsoft.com/office/officeart/2005/8/layout/radial6"/>
    <dgm:cxn modelId="{1180AB51-6654-4D0A-937E-DE32FE261300}" type="presParOf" srcId="{AADD9E2B-7C48-4557-8938-68D107A45682}" destId="{574DDC45-324C-45ED-8BAF-F7636A0815CE}" srcOrd="2" destOrd="0" presId="urn:microsoft.com/office/officeart/2005/8/layout/radial6"/>
    <dgm:cxn modelId="{984E6419-F47B-4690-9887-D9A9CB623DD8}" type="presParOf" srcId="{AADD9E2B-7C48-4557-8938-68D107A45682}" destId="{C55B5BC6-1993-4626-A6E9-E15C1678DDAA}" srcOrd="3" destOrd="0" presId="urn:microsoft.com/office/officeart/2005/8/layout/radial6"/>
    <dgm:cxn modelId="{20ED4A58-21D4-4CA4-8273-46315AAF02F1}" type="presParOf" srcId="{AADD9E2B-7C48-4557-8938-68D107A45682}" destId="{FFB8BB5B-894C-4458-B256-132F74CADCE4}" srcOrd="4" destOrd="0" presId="urn:microsoft.com/office/officeart/2005/8/layout/radial6"/>
    <dgm:cxn modelId="{5F1C6885-4F21-4896-91AA-5CD8F5F10DB7}" type="presParOf" srcId="{AADD9E2B-7C48-4557-8938-68D107A45682}" destId="{8C8BBCEA-C6B9-4A15-BC18-1B62EABB2322}" srcOrd="5" destOrd="0" presId="urn:microsoft.com/office/officeart/2005/8/layout/radial6"/>
    <dgm:cxn modelId="{DBEEABC2-8FEE-4264-B588-A8EDD41B6C8A}" type="presParOf" srcId="{AADD9E2B-7C48-4557-8938-68D107A45682}" destId="{EF2B2FC9-2E99-4CF1-84F3-0255D181D273}" srcOrd="6" destOrd="0" presId="urn:microsoft.com/office/officeart/2005/8/layout/radial6"/>
    <dgm:cxn modelId="{CA7DC6FF-FDB4-4C21-9D06-8545AE5C2182}" type="presParOf" srcId="{AADD9E2B-7C48-4557-8938-68D107A45682}" destId="{54D710E1-38FF-44C1-90E2-1A673AAFB83E}" srcOrd="7" destOrd="0" presId="urn:microsoft.com/office/officeart/2005/8/layout/radial6"/>
    <dgm:cxn modelId="{4FB75F5E-467B-4499-8FA1-9D5902752B9D}" type="presParOf" srcId="{AADD9E2B-7C48-4557-8938-68D107A45682}" destId="{486A74A3-070D-4AD7-84B0-7927FFFA529B}" srcOrd="8" destOrd="0" presId="urn:microsoft.com/office/officeart/2005/8/layout/radial6"/>
    <dgm:cxn modelId="{F2BB9F80-5441-41E5-A41E-A7E7AD61BDD0}" type="presParOf" srcId="{AADD9E2B-7C48-4557-8938-68D107A45682}" destId="{59CA6D9E-4360-4E9E-AA0B-C3E23714203B}" srcOrd="9" destOrd="0" presId="urn:microsoft.com/office/officeart/2005/8/layout/radial6"/>
    <dgm:cxn modelId="{C3127EF6-2F4C-4030-8985-2593A57B44F8}" type="presParOf" srcId="{AADD9E2B-7C48-4557-8938-68D107A45682}" destId="{E70D1D8E-54D4-48BC-9060-627E97FAE966}" srcOrd="10" destOrd="0" presId="urn:microsoft.com/office/officeart/2005/8/layout/radial6"/>
    <dgm:cxn modelId="{C3456DC6-8BBF-4FDD-96DD-6DC660DAAEF2}" type="presParOf" srcId="{AADD9E2B-7C48-4557-8938-68D107A45682}" destId="{7C80C1E2-9FE7-4726-A486-D22AC06D772A}" srcOrd="11" destOrd="0" presId="urn:microsoft.com/office/officeart/2005/8/layout/radial6"/>
    <dgm:cxn modelId="{ECCA6C5D-E89C-451B-90C6-8518C5098310}" type="presParOf" srcId="{AADD9E2B-7C48-4557-8938-68D107A45682}" destId="{621A6BD8-4DF6-4C58-B815-E899E2189241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731066-C5F1-4639-93F7-ECE75F6BE389}">
      <dsp:nvSpPr>
        <dsp:cNvPr id="0" name=""/>
        <dsp:cNvSpPr/>
      </dsp:nvSpPr>
      <dsp:spPr>
        <a:xfrm>
          <a:off x="1176108" y="2016283"/>
          <a:ext cx="864846" cy="170858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32423" y="0"/>
              </a:lnTo>
              <a:lnTo>
                <a:pt x="432423" y="1708587"/>
              </a:lnTo>
              <a:lnTo>
                <a:pt x="864846" y="170858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600" kern="1200"/>
        </a:p>
      </dsp:txBody>
      <dsp:txXfrm>
        <a:off x="1560656" y="2822701"/>
        <a:ext cx="95750" cy="95750"/>
      </dsp:txXfrm>
    </dsp:sp>
    <dsp:sp modelId="{18EABF7F-0B9C-473A-B1A5-D3993AE1A24D}">
      <dsp:nvSpPr>
        <dsp:cNvPr id="0" name=""/>
        <dsp:cNvSpPr/>
      </dsp:nvSpPr>
      <dsp:spPr>
        <a:xfrm>
          <a:off x="1176108" y="2016283"/>
          <a:ext cx="864846" cy="8621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32423" y="0"/>
              </a:lnTo>
              <a:lnTo>
                <a:pt x="432423" y="862152"/>
              </a:lnTo>
              <a:lnTo>
                <a:pt x="864846" y="86215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1578002" y="2416829"/>
        <a:ext cx="61058" cy="61058"/>
      </dsp:txXfrm>
    </dsp:sp>
    <dsp:sp modelId="{74BD5ABB-59DE-468C-BEE0-1ACF0B48793B}">
      <dsp:nvSpPr>
        <dsp:cNvPr id="0" name=""/>
        <dsp:cNvSpPr/>
      </dsp:nvSpPr>
      <dsp:spPr>
        <a:xfrm>
          <a:off x="1176108" y="1970563"/>
          <a:ext cx="86484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32423" y="45720"/>
              </a:lnTo>
              <a:lnTo>
                <a:pt x="432423" y="61436"/>
              </a:lnTo>
              <a:lnTo>
                <a:pt x="864846" y="6143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1586907" y="1994658"/>
        <a:ext cx="43249" cy="43249"/>
      </dsp:txXfrm>
    </dsp:sp>
    <dsp:sp modelId="{3198299D-A650-4B48-9333-D98A56549106}">
      <dsp:nvSpPr>
        <dsp:cNvPr id="0" name=""/>
        <dsp:cNvSpPr/>
      </dsp:nvSpPr>
      <dsp:spPr>
        <a:xfrm>
          <a:off x="1176108" y="1185564"/>
          <a:ext cx="864846" cy="830718"/>
        </a:xfrm>
        <a:custGeom>
          <a:avLst/>
          <a:gdLst/>
          <a:ahLst/>
          <a:cxnLst/>
          <a:rect l="0" t="0" r="0" b="0"/>
          <a:pathLst>
            <a:path>
              <a:moveTo>
                <a:pt x="0" y="830718"/>
              </a:moveTo>
              <a:lnTo>
                <a:pt x="432423" y="830718"/>
              </a:lnTo>
              <a:lnTo>
                <a:pt x="432423" y="0"/>
              </a:lnTo>
              <a:lnTo>
                <a:pt x="864846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1578552" y="1570944"/>
        <a:ext cx="59959" cy="59959"/>
      </dsp:txXfrm>
    </dsp:sp>
    <dsp:sp modelId="{7D7CC2D1-5A00-482E-8494-65203E0D8634}">
      <dsp:nvSpPr>
        <dsp:cNvPr id="0" name=""/>
        <dsp:cNvSpPr/>
      </dsp:nvSpPr>
      <dsp:spPr>
        <a:xfrm>
          <a:off x="1176108" y="339129"/>
          <a:ext cx="864846" cy="1677153"/>
        </a:xfrm>
        <a:custGeom>
          <a:avLst/>
          <a:gdLst/>
          <a:ahLst/>
          <a:cxnLst/>
          <a:rect l="0" t="0" r="0" b="0"/>
          <a:pathLst>
            <a:path>
              <a:moveTo>
                <a:pt x="0" y="1677153"/>
              </a:moveTo>
              <a:lnTo>
                <a:pt x="432423" y="1677153"/>
              </a:lnTo>
              <a:lnTo>
                <a:pt x="432423" y="0"/>
              </a:lnTo>
              <a:lnTo>
                <a:pt x="864846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600" kern="1200"/>
        </a:p>
      </dsp:txBody>
      <dsp:txXfrm>
        <a:off x="1561356" y="1130531"/>
        <a:ext cx="94350" cy="94350"/>
      </dsp:txXfrm>
    </dsp:sp>
    <dsp:sp modelId="{1DDAEDC3-894B-4613-92DE-2BBD50F8C2A0}">
      <dsp:nvSpPr>
        <dsp:cNvPr id="0" name=""/>
        <dsp:cNvSpPr/>
      </dsp:nvSpPr>
      <dsp:spPr>
        <a:xfrm rot="16200000">
          <a:off x="-944434" y="1677708"/>
          <a:ext cx="3563937" cy="67714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/>
            <a:t>Pharmacy Services</a:t>
          </a:r>
        </a:p>
      </dsp:txBody>
      <dsp:txXfrm>
        <a:off x="-944434" y="1677708"/>
        <a:ext cx="3563937" cy="677148"/>
      </dsp:txXfrm>
    </dsp:sp>
    <dsp:sp modelId="{5AB57858-93AA-4070-8473-D37C39D7C011}">
      <dsp:nvSpPr>
        <dsp:cNvPr id="0" name=""/>
        <dsp:cNvSpPr/>
      </dsp:nvSpPr>
      <dsp:spPr>
        <a:xfrm>
          <a:off x="2040955" y="555"/>
          <a:ext cx="2221045" cy="67714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/>
            <a:t>Prevention</a:t>
          </a:r>
        </a:p>
      </dsp:txBody>
      <dsp:txXfrm>
        <a:off x="2040955" y="555"/>
        <a:ext cx="2221045" cy="677148"/>
      </dsp:txXfrm>
    </dsp:sp>
    <dsp:sp modelId="{133E3F63-B410-4A7C-AA73-78A28743A130}">
      <dsp:nvSpPr>
        <dsp:cNvPr id="0" name=""/>
        <dsp:cNvSpPr/>
      </dsp:nvSpPr>
      <dsp:spPr>
        <a:xfrm>
          <a:off x="2040955" y="846990"/>
          <a:ext cx="2221045" cy="67714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/>
            <a:t>Early Diagnosis</a:t>
          </a:r>
        </a:p>
      </dsp:txBody>
      <dsp:txXfrm>
        <a:off x="2040955" y="846990"/>
        <a:ext cx="2221045" cy="677148"/>
      </dsp:txXfrm>
    </dsp:sp>
    <dsp:sp modelId="{A05E42D3-104E-4CDA-85B8-799A43D84B56}">
      <dsp:nvSpPr>
        <dsp:cNvPr id="0" name=""/>
        <dsp:cNvSpPr/>
      </dsp:nvSpPr>
      <dsp:spPr>
        <a:xfrm>
          <a:off x="2040955" y="1693425"/>
          <a:ext cx="2221045" cy="67714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/>
            <a:t>Treatment</a:t>
          </a:r>
        </a:p>
      </dsp:txBody>
      <dsp:txXfrm>
        <a:off x="2040955" y="1693425"/>
        <a:ext cx="2221045" cy="677148"/>
      </dsp:txXfrm>
    </dsp:sp>
    <dsp:sp modelId="{DA74635A-DD32-4A03-BE9B-BAD343448C1E}">
      <dsp:nvSpPr>
        <dsp:cNvPr id="0" name=""/>
        <dsp:cNvSpPr/>
      </dsp:nvSpPr>
      <dsp:spPr>
        <a:xfrm>
          <a:off x="2040955" y="2539861"/>
          <a:ext cx="2221045" cy="67714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/>
            <a:t>Monitoring</a:t>
          </a:r>
        </a:p>
      </dsp:txBody>
      <dsp:txXfrm>
        <a:off x="2040955" y="2539861"/>
        <a:ext cx="2221045" cy="677148"/>
      </dsp:txXfrm>
    </dsp:sp>
    <dsp:sp modelId="{641EC4D2-7C4E-42A4-9380-47750836473C}">
      <dsp:nvSpPr>
        <dsp:cNvPr id="0" name=""/>
        <dsp:cNvSpPr/>
      </dsp:nvSpPr>
      <dsp:spPr>
        <a:xfrm>
          <a:off x="2040955" y="3386296"/>
          <a:ext cx="2221045" cy="67714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/>
            <a:t>Referral</a:t>
          </a:r>
        </a:p>
      </dsp:txBody>
      <dsp:txXfrm>
        <a:off x="2040955" y="3386296"/>
        <a:ext cx="2221045" cy="67714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1A6BD8-4DF6-4C58-B815-E899E2189241}">
      <dsp:nvSpPr>
        <dsp:cNvPr id="0" name=""/>
        <dsp:cNvSpPr/>
      </dsp:nvSpPr>
      <dsp:spPr>
        <a:xfrm>
          <a:off x="1485285" y="469285"/>
          <a:ext cx="3125428" cy="3125428"/>
        </a:xfrm>
        <a:prstGeom prst="blockArc">
          <a:avLst>
            <a:gd name="adj1" fmla="val 10800000"/>
            <a:gd name="adj2" fmla="val 16200000"/>
            <a:gd name="adj3" fmla="val 464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CA6D9E-4360-4E9E-AA0B-C3E23714203B}">
      <dsp:nvSpPr>
        <dsp:cNvPr id="0" name=""/>
        <dsp:cNvSpPr/>
      </dsp:nvSpPr>
      <dsp:spPr>
        <a:xfrm>
          <a:off x="1485285" y="469285"/>
          <a:ext cx="3125428" cy="3125428"/>
        </a:xfrm>
        <a:prstGeom prst="blockArc">
          <a:avLst>
            <a:gd name="adj1" fmla="val 5400000"/>
            <a:gd name="adj2" fmla="val 10800000"/>
            <a:gd name="adj3" fmla="val 464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F2B2FC9-2E99-4CF1-84F3-0255D181D273}">
      <dsp:nvSpPr>
        <dsp:cNvPr id="0" name=""/>
        <dsp:cNvSpPr/>
      </dsp:nvSpPr>
      <dsp:spPr>
        <a:xfrm>
          <a:off x="1485285" y="469285"/>
          <a:ext cx="3125428" cy="3125428"/>
        </a:xfrm>
        <a:prstGeom prst="blockArc">
          <a:avLst>
            <a:gd name="adj1" fmla="val 0"/>
            <a:gd name="adj2" fmla="val 5400000"/>
            <a:gd name="adj3" fmla="val 464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5B5BC6-1993-4626-A6E9-E15C1678DDAA}">
      <dsp:nvSpPr>
        <dsp:cNvPr id="0" name=""/>
        <dsp:cNvSpPr/>
      </dsp:nvSpPr>
      <dsp:spPr>
        <a:xfrm>
          <a:off x="1485285" y="469285"/>
          <a:ext cx="3125428" cy="3125428"/>
        </a:xfrm>
        <a:prstGeom prst="blockArc">
          <a:avLst>
            <a:gd name="adj1" fmla="val 16200000"/>
            <a:gd name="adj2" fmla="val 0"/>
            <a:gd name="adj3" fmla="val 464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366664-3DAC-40FB-9259-2613C72577F4}">
      <dsp:nvSpPr>
        <dsp:cNvPr id="0" name=""/>
        <dsp:cNvSpPr/>
      </dsp:nvSpPr>
      <dsp:spPr>
        <a:xfrm>
          <a:off x="2328416" y="1312416"/>
          <a:ext cx="1439167" cy="143916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Community Pharmacy</a:t>
          </a:r>
        </a:p>
      </dsp:txBody>
      <dsp:txXfrm>
        <a:off x="2539177" y="1523177"/>
        <a:ext cx="1017645" cy="1017645"/>
      </dsp:txXfrm>
    </dsp:sp>
    <dsp:sp modelId="{19FD7519-31C7-4DBD-8BA2-6975DE1D8C54}">
      <dsp:nvSpPr>
        <dsp:cNvPr id="0" name=""/>
        <dsp:cNvSpPr/>
      </dsp:nvSpPr>
      <dsp:spPr>
        <a:xfrm>
          <a:off x="2544291" y="1843"/>
          <a:ext cx="1007417" cy="100741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Hospitals</a:t>
          </a:r>
        </a:p>
      </dsp:txBody>
      <dsp:txXfrm>
        <a:off x="2691824" y="149376"/>
        <a:ext cx="712351" cy="712351"/>
      </dsp:txXfrm>
    </dsp:sp>
    <dsp:sp modelId="{FFB8BB5B-894C-4458-B256-132F74CADCE4}">
      <dsp:nvSpPr>
        <dsp:cNvPr id="0" name=""/>
        <dsp:cNvSpPr/>
      </dsp:nvSpPr>
      <dsp:spPr>
        <a:xfrm>
          <a:off x="4070738" y="1528291"/>
          <a:ext cx="1007417" cy="100741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PCNs</a:t>
          </a:r>
        </a:p>
      </dsp:txBody>
      <dsp:txXfrm>
        <a:off x="4218271" y="1675824"/>
        <a:ext cx="712351" cy="712351"/>
      </dsp:txXfrm>
    </dsp:sp>
    <dsp:sp modelId="{54D710E1-38FF-44C1-90E2-1A673AAFB83E}">
      <dsp:nvSpPr>
        <dsp:cNvPr id="0" name=""/>
        <dsp:cNvSpPr/>
      </dsp:nvSpPr>
      <dsp:spPr>
        <a:xfrm>
          <a:off x="2544291" y="3054738"/>
          <a:ext cx="1007417" cy="100741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Urgent Care</a:t>
          </a:r>
        </a:p>
      </dsp:txBody>
      <dsp:txXfrm>
        <a:off x="2691824" y="3202271"/>
        <a:ext cx="712351" cy="712351"/>
      </dsp:txXfrm>
    </dsp:sp>
    <dsp:sp modelId="{E70D1D8E-54D4-48BC-9060-627E97FAE966}">
      <dsp:nvSpPr>
        <dsp:cNvPr id="0" name=""/>
        <dsp:cNvSpPr/>
      </dsp:nvSpPr>
      <dsp:spPr>
        <a:xfrm>
          <a:off x="1017843" y="1528291"/>
          <a:ext cx="1007417" cy="100741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CCG</a:t>
          </a:r>
        </a:p>
      </dsp:txBody>
      <dsp:txXfrm>
        <a:off x="1165376" y="1675824"/>
        <a:ext cx="712351" cy="71235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7B5EB3-360C-4510-843F-FA9730C3E0A0}" type="datetimeFigureOut">
              <a:rPr lang="en-GB" smtClean="0"/>
              <a:t>20/09/2021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7255C4-02FB-47C7-A721-1C1C74DE83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90933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57A7B8-EAD2-9846-9761-91C91B5D58B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38295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10" Type="http://schemas.openxmlformats.org/officeDocument/2006/relationships/image" Target="../media/image13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drawing, clock&#10;&#10;Description automatically generated">
            <a:extLst>
              <a:ext uri="{FF2B5EF4-FFF2-40B4-BE49-F238E27FC236}">
                <a16:creationId xmlns:a16="http://schemas.microsoft.com/office/drawing/2014/main" id="{116B087D-0421-48DF-9D8D-5D57B0286F9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5783712" cy="563568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914400"/>
            <a:ext cx="4638675" cy="2085975"/>
          </a:xfrm>
        </p:spPr>
        <p:txBody>
          <a:bodyPr anchor="b"/>
          <a:lstStyle>
            <a:lvl1pPr algn="ctr">
              <a:defRPr sz="6000" b="1">
                <a:solidFill>
                  <a:srgbClr val="475C6D"/>
                </a:solidFill>
                <a:latin typeface="Roboto Slab" pitchFamily="2" charset="0"/>
                <a:ea typeface="Roboto Slab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86400" y="2390775"/>
            <a:ext cx="3429000" cy="3244913"/>
          </a:xfrm>
        </p:spPr>
        <p:txBody>
          <a:bodyPr anchor="b" anchorCtr="0">
            <a:normAutofit/>
          </a:bodyPr>
          <a:lstStyle>
            <a:lvl1pPr marL="0" indent="0" algn="ctr">
              <a:buNone/>
              <a:defRPr sz="2400">
                <a:solidFill>
                  <a:srgbClr val="475C6D"/>
                </a:solidFill>
                <a:latin typeface="Roboto Slab" pitchFamily="2" charset="0"/>
                <a:ea typeface="Roboto Slab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05665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8" descr="A picture containing drawing, clock&#10;&#10;Description automatically generated">
            <a:extLst>
              <a:ext uri="{FF2B5EF4-FFF2-40B4-BE49-F238E27FC236}">
                <a16:creationId xmlns:a16="http://schemas.microsoft.com/office/drawing/2014/main" id="{8498906C-93B8-4F5F-A829-4471C5D0782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-1"/>
            <a:ext cx="752475" cy="748665"/>
          </a:xfrm>
          <a:prstGeom prst="rect">
            <a:avLst/>
          </a:prstGeom>
        </p:spPr>
      </p:pic>
      <p:pic>
        <p:nvPicPr>
          <p:cNvPr id="8" name="Content Placeholder 8" descr="A picture containing drawing, clock&#10;&#10;Description automatically generated">
            <a:extLst>
              <a:ext uri="{FF2B5EF4-FFF2-40B4-BE49-F238E27FC236}">
                <a16:creationId xmlns:a16="http://schemas.microsoft.com/office/drawing/2014/main" id="{EC021234-075A-4116-A976-6418DDC3B41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91220" y="4044573"/>
            <a:ext cx="2752780" cy="281342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2475" y="238125"/>
            <a:ext cx="6296025" cy="1235655"/>
          </a:xfrm>
        </p:spPr>
        <p:txBody>
          <a:bodyPr/>
          <a:lstStyle>
            <a:lvl1pPr>
              <a:defRPr>
                <a:solidFill>
                  <a:srgbClr val="475C6D"/>
                </a:solidFill>
                <a:latin typeface="Roboto Slab" pitchFamily="2" charset="0"/>
                <a:ea typeface="Roboto Slab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184619D-F3CA-46EE-A56F-80595E7483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0" y="1700739"/>
            <a:ext cx="5028009" cy="4931837"/>
          </a:xfrm>
        </p:spPr>
        <p:txBody>
          <a:bodyPr/>
          <a:lstStyle>
            <a:lvl1pPr>
              <a:defRPr sz="3200">
                <a:solidFill>
                  <a:srgbClr val="475C6D"/>
                </a:solidFill>
                <a:latin typeface="Frutiger LT Pro 55 Roman" panose="020B0602020204020204" pitchFamily="34" charset="0"/>
              </a:defRPr>
            </a:lvl1pPr>
            <a:lvl2pPr>
              <a:defRPr sz="2800">
                <a:solidFill>
                  <a:srgbClr val="475C6D"/>
                </a:solidFill>
                <a:latin typeface="Frutiger LT Pro 55 Roman" panose="020B0602020204020204" pitchFamily="34" charset="0"/>
              </a:defRPr>
            </a:lvl2pPr>
            <a:lvl3pPr>
              <a:defRPr sz="2400">
                <a:solidFill>
                  <a:srgbClr val="475C6D"/>
                </a:solidFill>
                <a:latin typeface="Frutiger LT Pro 55 Roman" panose="020B0602020204020204" pitchFamily="34" charset="0"/>
              </a:defRPr>
            </a:lvl3pPr>
            <a:lvl4pPr>
              <a:defRPr sz="2000">
                <a:solidFill>
                  <a:srgbClr val="475C6D"/>
                </a:solidFill>
                <a:latin typeface="Frutiger LT Pro 55 Roman" panose="020B0602020204020204" pitchFamily="34" charset="0"/>
              </a:defRPr>
            </a:lvl4pPr>
            <a:lvl5pPr>
              <a:defRPr sz="2000">
                <a:solidFill>
                  <a:srgbClr val="475C6D"/>
                </a:solidFill>
                <a:latin typeface="Frutiger LT Pro 55 Roman" panose="020B0602020204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9A8AC7DB-0175-41B7-BEB2-B52C2652CA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28600" y="2828925"/>
            <a:ext cx="3350419" cy="3811588"/>
          </a:xfrm>
        </p:spPr>
        <p:txBody>
          <a:bodyPr/>
          <a:lstStyle>
            <a:lvl1pPr marL="0" indent="0">
              <a:buNone/>
              <a:defRPr sz="1600">
                <a:solidFill>
                  <a:srgbClr val="475C6D"/>
                </a:solidFill>
                <a:latin typeface="Frutiger LT Pro 55 Roman" panose="020B0602020204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021232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68709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drawing, clock&#10;&#10;Description automatically generated">
            <a:extLst>
              <a:ext uri="{FF2B5EF4-FFF2-40B4-BE49-F238E27FC236}">
                <a16:creationId xmlns:a16="http://schemas.microsoft.com/office/drawing/2014/main" id="{73AF2BA0-8170-4DE7-96CD-FAF66C0B9E3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83261" y="4902577"/>
            <a:ext cx="2460739" cy="195542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4E43763-332C-45E5-B044-D6DD04FB284B}"/>
              </a:ext>
            </a:extLst>
          </p:cNvPr>
          <p:cNvSpPr/>
          <p:nvPr userDrawn="1"/>
        </p:nvSpPr>
        <p:spPr>
          <a:xfrm>
            <a:off x="7410993" y="1314994"/>
            <a:ext cx="1733007" cy="1465217"/>
          </a:xfrm>
          <a:prstGeom prst="rect">
            <a:avLst/>
          </a:prstGeom>
          <a:solidFill>
            <a:srgbClr val="425563"/>
          </a:solidFill>
          <a:ln>
            <a:solidFill>
              <a:srgbClr val="42556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 descr="A picture containing drawing, ball&#10;&#10;Description automatically generated">
            <a:extLst>
              <a:ext uri="{FF2B5EF4-FFF2-40B4-BE49-F238E27FC236}">
                <a16:creationId xmlns:a16="http://schemas.microsoft.com/office/drawing/2014/main" id="{54A2CAD8-C614-4BD1-9DA5-0DDECC656A8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2775857"/>
          </a:xfrm>
          <a:prstGeom prst="rect">
            <a:avLst/>
          </a:prstGeom>
        </p:spPr>
      </p:pic>
      <p:pic>
        <p:nvPicPr>
          <p:cNvPr id="5" name="Picture 4" descr="Cambs GP Society">
            <a:extLst>
              <a:ext uri="{FF2B5EF4-FFF2-40B4-BE49-F238E27FC236}">
                <a16:creationId xmlns:a16="http://schemas.microsoft.com/office/drawing/2014/main" id="{D7B07857-19AD-4D19-A988-81837095C8F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664553"/>
            <a:ext cx="2063396" cy="1550126"/>
          </a:xfrm>
          <a:prstGeom prst="rect">
            <a:avLst/>
          </a:prstGeom>
        </p:spPr>
      </p:pic>
      <p:pic>
        <p:nvPicPr>
          <p:cNvPr id="6" name="Picture 5" descr="Addenbrooke's BIG conversation">
            <a:extLst>
              <a:ext uri="{FF2B5EF4-FFF2-40B4-BE49-F238E27FC236}">
                <a16:creationId xmlns:a16="http://schemas.microsoft.com/office/drawing/2014/main" id="{4B003E91-3D0A-4D69-BB1D-4350D2EE4DA5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989957" y="2942955"/>
            <a:ext cx="2227216" cy="1670412"/>
          </a:xfrm>
          <a:prstGeom prst="rect">
            <a:avLst/>
          </a:prstGeom>
        </p:spPr>
      </p:pic>
      <p:pic>
        <p:nvPicPr>
          <p:cNvPr id="7" name="Picture 6" descr="A picture containing indoor, table, decorated, flower&#10;&#10;Description automatically generated">
            <a:extLst>
              <a:ext uri="{FF2B5EF4-FFF2-40B4-BE49-F238E27FC236}">
                <a16:creationId xmlns:a16="http://schemas.microsoft.com/office/drawing/2014/main" id="{20FD2982-DFCD-4AF7-B3CD-5D1E4704D979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45" y="4450080"/>
            <a:ext cx="2063394" cy="1837711"/>
          </a:xfrm>
          <a:prstGeom prst="rect">
            <a:avLst/>
          </a:prstGeom>
        </p:spPr>
      </p:pic>
      <p:pic>
        <p:nvPicPr>
          <p:cNvPr id="8" name="Picture 7" descr="A group of people posing for the camera&#10;&#10;Description automatically generated">
            <a:extLst>
              <a:ext uri="{FF2B5EF4-FFF2-40B4-BE49-F238E27FC236}">
                <a16:creationId xmlns:a16="http://schemas.microsoft.com/office/drawing/2014/main" id="{18398A7D-8C18-4437-BAA7-6901C5FAA2A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62420" y="2682105"/>
            <a:ext cx="1660701" cy="1465217"/>
          </a:xfrm>
          <a:prstGeom prst="rect">
            <a:avLst/>
          </a:prstGeom>
        </p:spPr>
      </p:pic>
      <p:pic>
        <p:nvPicPr>
          <p:cNvPr id="9" name="Picture 8" descr="A picture containing man, holding, black, sitting&#10;&#10;Description automatically generated">
            <a:extLst>
              <a:ext uri="{FF2B5EF4-FFF2-40B4-BE49-F238E27FC236}">
                <a16:creationId xmlns:a16="http://schemas.microsoft.com/office/drawing/2014/main" id="{1D7950A7-B151-4E66-A0EB-08E1E84654A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4028912" y="4481877"/>
            <a:ext cx="1937424" cy="167041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C0FCD78-4BAC-4334-AD05-09B50B1E497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19960" y="2682105"/>
            <a:ext cx="2166097" cy="2067234"/>
          </a:xfrm>
          <a:prstGeom prst="rect">
            <a:avLst/>
          </a:prstGeom>
        </p:spPr>
      </p:pic>
      <p:pic>
        <p:nvPicPr>
          <p:cNvPr id="11" name="HEV1576252817660" descr="storage_emulated_0__EmailTempImage_1_RotateImage_20191213_124001_jpg_1576252817660">
            <a:extLst>
              <a:ext uri="{FF2B5EF4-FFF2-40B4-BE49-F238E27FC236}">
                <a16:creationId xmlns:a16="http://schemas.microsoft.com/office/drawing/2014/main" id="{A17AFB92-6089-49B6-8807-2B6093FE3B26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259466" y="4935467"/>
            <a:ext cx="1679305" cy="1357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55558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521685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EDDA34D-B258-414E-BE56-2C8D3820CE2D}" type="datetimeFigureOut">
              <a:rPr lang="en-GB" smtClean="0"/>
              <a:t>20/09/2021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DB570C3-4802-407B-BEDD-B8EF27BB7C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86966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EDDA34D-B258-414E-BE56-2C8D3820CE2D}" type="datetimeFigureOut">
              <a:rPr lang="en-GB" smtClean="0"/>
              <a:t>20/09/2021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DB570C3-4802-407B-BEDD-B8EF27BB7C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38515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EDDA34D-B258-414E-BE56-2C8D3820CE2D}" type="datetimeFigureOut">
              <a:rPr lang="en-GB" smtClean="0"/>
              <a:t>20/09/2021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DB570C3-4802-407B-BEDD-B8EF27BB7C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70067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eading Only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FD349DD4-8B99-4671-9300-F4CFE77293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240000"/>
            <a:ext cx="8424655" cy="801400"/>
          </a:xfrm>
          <a:prstGeom prst="rect">
            <a:avLst/>
          </a:prstGeom>
        </p:spPr>
        <p:txBody>
          <a:bodyPr anchor="t" anchorCtr="0"/>
          <a:lstStyle>
            <a:lvl1pPr>
              <a:defRPr sz="1800"/>
            </a:lvl1pPr>
          </a:lstStyle>
          <a:p>
            <a:r>
              <a:rPr lang="en-GB" dirty="0"/>
              <a:t>Click to edit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96218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drawing, clock&#10;&#10;Description automatically generated">
            <a:extLst>
              <a:ext uri="{FF2B5EF4-FFF2-40B4-BE49-F238E27FC236}">
                <a16:creationId xmlns:a16="http://schemas.microsoft.com/office/drawing/2014/main" id="{116B087D-0421-48DF-9D8D-5D57B0286F9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5783712" cy="5635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914400"/>
            <a:ext cx="4638675" cy="2085975"/>
          </a:xfrm>
        </p:spPr>
        <p:txBody>
          <a:bodyPr anchor="b"/>
          <a:lstStyle>
            <a:lvl1pPr algn="ctr">
              <a:defRPr sz="6000" b="1">
                <a:solidFill>
                  <a:srgbClr val="475C6D"/>
                </a:solidFill>
                <a:latin typeface="Roboto Slab" pitchFamily="2" charset="0"/>
                <a:ea typeface="Roboto Slab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5" name="Content Placeholder 8" descr="A picture containing drawing, clock&#10;&#10;Description automatically generated">
            <a:extLst>
              <a:ext uri="{FF2B5EF4-FFF2-40B4-BE49-F238E27FC236}">
                <a16:creationId xmlns:a16="http://schemas.microsoft.com/office/drawing/2014/main" id="{BC435C90-503D-45BC-B0C8-20F2C53CA76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91220" y="4044573"/>
            <a:ext cx="2752780" cy="2813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2681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EDDA34D-B258-414E-BE56-2C8D3820CE2D}" type="datetimeFigureOut">
              <a:rPr lang="en-GB" smtClean="0"/>
              <a:t>20/09/2021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DB570C3-4802-407B-BEDD-B8EF27BB7C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60372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EDDA34D-B258-414E-BE56-2C8D3820CE2D}" type="datetimeFigureOut">
              <a:rPr lang="en-GB" smtClean="0"/>
              <a:t>20/09/2021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DB570C3-4802-407B-BEDD-B8EF27BB7C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51874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EDDA34D-B258-414E-BE56-2C8D3820CE2D}" type="datetimeFigureOut">
              <a:rPr lang="en-GB" smtClean="0"/>
              <a:t>20/09/2021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DB570C3-4802-407B-BEDD-B8EF27BB7C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762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EDDA34D-B258-414E-BE56-2C8D3820CE2D}" type="datetimeFigureOut">
              <a:rPr lang="en-GB" smtClean="0"/>
              <a:t>20/09/2021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DB570C3-4802-407B-BEDD-B8EF27BB7C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33126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8" descr="A picture containing drawing, clock&#10;&#10;Description automatically generated">
            <a:extLst>
              <a:ext uri="{FF2B5EF4-FFF2-40B4-BE49-F238E27FC236}">
                <a16:creationId xmlns:a16="http://schemas.microsoft.com/office/drawing/2014/main" id="{8498906C-93B8-4F5F-A829-4471C5D0782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-1"/>
            <a:ext cx="752475" cy="748665"/>
          </a:xfrm>
          <a:prstGeom prst="rect">
            <a:avLst/>
          </a:prstGeom>
        </p:spPr>
      </p:pic>
      <p:pic>
        <p:nvPicPr>
          <p:cNvPr id="8" name="Content Placeholder 8" descr="A picture containing drawing, clock&#10;&#10;Description automatically generated">
            <a:extLst>
              <a:ext uri="{FF2B5EF4-FFF2-40B4-BE49-F238E27FC236}">
                <a16:creationId xmlns:a16="http://schemas.microsoft.com/office/drawing/2014/main" id="{EC021234-075A-4116-A976-6418DDC3B41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91220" y="4044573"/>
            <a:ext cx="2752780" cy="281342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2475" y="238125"/>
            <a:ext cx="6296025" cy="1235655"/>
          </a:xfrm>
        </p:spPr>
        <p:txBody>
          <a:bodyPr/>
          <a:lstStyle>
            <a:lvl1pPr>
              <a:defRPr>
                <a:solidFill>
                  <a:srgbClr val="475C6D"/>
                </a:solidFill>
                <a:latin typeface="Roboto Slab" pitchFamily="2" charset="0"/>
                <a:ea typeface="Roboto Slab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BFB2EF53-41AB-49B3-9CE9-658E6D5A95F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47650" y="1700739"/>
            <a:ext cx="8648699" cy="4919136"/>
          </a:xfrm>
        </p:spPr>
        <p:txBody>
          <a:bodyPr/>
          <a:lstStyle>
            <a:lvl1pPr>
              <a:defRPr>
                <a:solidFill>
                  <a:srgbClr val="475C6D"/>
                </a:solidFill>
                <a:latin typeface="Frutiger LT Pro 55 Roman" panose="020B0602020204020204" pitchFamily="34" charset="0"/>
              </a:defRPr>
            </a:lvl1pPr>
            <a:lvl2pPr>
              <a:defRPr>
                <a:solidFill>
                  <a:srgbClr val="475C6D"/>
                </a:solidFill>
                <a:latin typeface="Frutiger LT Pro 55 Roman" panose="020B0602020204020204" pitchFamily="34" charset="0"/>
              </a:defRPr>
            </a:lvl2pPr>
            <a:lvl3pPr>
              <a:defRPr>
                <a:solidFill>
                  <a:srgbClr val="475C6D"/>
                </a:solidFill>
                <a:latin typeface="Frutiger LT Pro 55 Roman" panose="020B0602020204020204" pitchFamily="34" charset="0"/>
              </a:defRPr>
            </a:lvl3pPr>
            <a:lvl4pPr>
              <a:defRPr>
                <a:solidFill>
                  <a:srgbClr val="475C6D"/>
                </a:solidFill>
                <a:latin typeface="Frutiger LT Pro 55 Roman" panose="020B0602020204020204" pitchFamily="34" charset="0"/>
              </a:defRPr>
            </a:lvl4pPr>
            <a:lvl5pPr>
              <a:defRPr>
                <a:solidFill>
                  <a:srgbClr val="475C6D"/>
                </a:solidFill>
                <a:latin typeface="Frutiger LT Pro 55 Roman" panose="020B06020202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466388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8" descr="A picture containing drawing, clock&#10;&#10;Description automatically generated">
            <a:extLst>
              <a:ext uri="{FF2B5EF4-FFF2-40B4-BE49-F238E27FC236}">
                <a16:creationId xmlns:a16="http://schemas.microsoft.com/office/drawing/2014/main" id="{8498906C-93B8-4F5F-A829-4471C5D0782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-1"/>
            <a:ext cx="752475" cy="748665"/>
          </a:xfrm>
          <a:prstGeom prst="rect">
            <a:avLst/>
          </a:prstGeom>
        </p:spPr>
      </p:pic>
      <p:pic>
        <p:nvPicPr>
          <p:cNvPr id="8" name="Content Placeholder 8" descr="A picture containing drawing, clock&#10;&#10;Description automatically generated">
            <a:extLst>
              <a:ext uri="{FF2B5EF4-FFF2-40B4-BE49-F238E27FC236}">
                <a16:creationId xmlns:a16="http://schemas.microsoft.com/office/drawing/2014/main" id="{EC021234-075A-4116-A976-6418DDC3B41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91220" y="4044573"/>
            <a:ext cx="2752780" cy="281342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2475" y="238125"/>
            <a:ext cx="6296025" cy="1235655"/>
          </a:xfrm>
        </p:spPr>
        <p:txBody>
          <a:bodyPr/>
          <a:lstStyle>
            <a:lvl1pPr>
              <a:defRPr>
                <a:solidFill>
                  <a:srgbClr val="475C6D"/>
                </a:solidFill>
                <a:latin typeface="Roboto Slab" pitchFamily="2" charset="0"/>
                <a:ea typeface="Roboto Slab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EB848D62-1727-40EA-A0F4-1FBD42A472A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38125" y="1700740"/>
            <a:ext cx="8667750" cy="4919136"/>
          </a:xfrm>
        </p:spPr>
        <p:txBody>
          <a:bodyPr/>
          <a:lstStyle>
            <a:lvl1pPr>
              <a:defRPr>
                <a:solidFill>
                  <a:srgbClr val="475C6D"/>
                </a:solidFill>
                <a:latin typeface="Frutiger LT Pro 55 Roman" panose="020B0602020204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09738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8" descr="A picture containing drawing, clock&#10;&#10;Description automatically generated">
            <a:extLst>
              <a:ext uri="{FF2B5EF4-FFF2-40B4-BE49-F238E27FC236}">
                <a16:creationId xmlns:a16="http://schemas.microsoft.com/office/drawing/2014/main" id="{8498906C-93B8-4F5F-A829-4471C5D0782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-1"/>
            <a:ext cx="752475" cy="748665"/>
          </a:xfrm>
          <a:prstGeom prst="rect">
            <a:avLst/>
          </a:prstGeom>
        </p:spPr>
      </p:pic>
      <p:pic>
        <p:nvPicPr>
          <p:cNvPr id="8" name="Content Placeholder 8" descr="A picture containing drawing, clock&#10;&#10;Description automatically generated">
            <a:extLst>
              <a:ext uri="{FF2B5EF4-FFF2-40B4-BE49-F238E27FC236}">
                <a16:creationId xmlns:a16="http://schemas.microsoft.com/office/drawing/2014/main" id="{EC021234-075A-4116-A976-6418DDC3B41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91220" y="4044573"/>
            <a:ext cx="2752780" cy="281342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2475" y="238125"/>
            <a:ext cx="6296025" cy="1235655"/>
          </a:xfrm>
        </p:spPr>
        <p:txBody>
          <a:bodyPr/>
          <a:lstStyle>
            <a:lvl1pPr>
              <a:defRPr>
                <a:solidFill>
                  <a:srgbClr val="475C6D"/>
                </a:solidFill>
                <a:latin typeface="Roboto Slab" pitchFamily="2" charset="0"/>
                <a:ea typeface="Roboto Slab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able Placeholder 4">
            <a:extLst>
              <a:ext uri="{FF2B5EF4-FFF2-40B4-BE49-F238E27FC236}">
                <a16:creationId xmlns:a16="http://schemas.microsoft.com/office/drawing/2014/main" id="{34E75FFB-E746-4456-ACA3-375502E47E33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219075" y="1700739"/>
            <a:ext cx="8705850" cy="4919136"/>
          </a:xfrm>
        </p:spPr>
        <p:txBody>
          <a:bodyPr/>
          <a:lstStyle>
            <a:lvl1pPr>
              <a:defRPr>
                <a:solidFill>
                  <a:srgbClr val="475C6D"/>
                </a:solidFill>
                <a:latin typeface="Frutiger LT Pro 55 Roman" panose="020B0602020204020204" pitchFamily="34" charset="0"/>
              </a:defRPr>
            </a:lvl1pPr>
          </a:lstStyle>
          <a:p>
            <a:r>
              <a:rPr lang="en-US"/>
              <a:t>Click icon to add table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858393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5EE5A9CE-17F1-4139-81F9-BDAA398C972B}"/>
              </a:ext>
            </a:extLst>
          </p:cNvPr>
          <p:cNvPicPr>
            <a:picLocks noChangeAspect="1"/>
          </p:cNvPicPr>
          <p:nvPr userDrawn="1"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82878" y="0"/>
            <a:ext cx="2860261" cy="128557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629937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962149"/>
            <a:ext cx="7886700" cy="42148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95528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6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72" r:id="rId8"/>
    <p:sldLayoutId id="2147483675" r:id="rId9"/>
    <p:sldLayoutId id="2147483673" r:id="rId10"/>
    <p:sldLayoutId id="2147483667" r:id="rId11"/>
    <p:sldLayoutId id="2147483674" r:id="rId12"/>
    <p:sldLayoutId id="2147483668" r:id="rId13"/>
    <p:sldLayoutId id="2147483669" r:id="rId14"/>
    <p:sldLayoutId id="2147483670" r:id="rId15"/>
    <p:sldLayoutId id="2147483671" r:id="rId16"/>
    <p:sldLayoutId id="2147483678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475C6D"/>
          </a:solidFill>
          <a:latin typeface="Roboto Slab" pitchFamily="2" charset="0"/>
          <a:ea typeface="Roboto Slab" pitchFamily="2" charset="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475C6D"/>
          </a:solidFill>
          <a:latin typeface="Frutiger LT Pro 55 Roman" panose="020B0602020204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475C6D"/>
          </a:solidFill>
          <a:latin typeface="Frutiger LT Pro 55 Roman" panose="020B0602020204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475C6D"/>
          </a:solidFill>
          <a:latin typeface="Frutiger LT Pro 55 Roman" panose="020B0602020204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475C6D"/>
          </a:solidFill>
          <a:latin typeface="Frutiger LT Pro 55 Roman" panose="020B0602020204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475C6D"/>
          </a:solidFill>
          <a:latin typeface="Frutiger LT Pro 55 Roman" panose="020B0602020204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3" Type="http://schemas.openxmlformats.org/officeDocument/2006/relationships/image" Target="../media/image15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Relationship Id="rId6" Type="http://schemas.microsoft.com/office/2007/relationships/hdphoto" Target="../media/hdphoto1.wdp"/><Relationship Id="rId11" Type="http://schemas.openxmlformats.org/officeDocument/2006/relationships/image" Target="../media/image22.png"/><Relationship Id="rId5" Type="http://schemas.openxmlformats.org/officeDocument/2006/relationships/image" Target="../media/image17.png"/><Relationship Id="rId10" Type="http://schemas.openxmlformats.org/officeDocument/2006/relationships/image" Target="../media/image21.svg"/><Relationship Id="rId4" Type="http://schemas.openxmlformats.org/officeDocument/2006/relationships/image" Target="../media/image16.svg"/><Relationship Id="rId9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24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F10BED-D279-4FA5-B579-5A5E8FFD47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2377" y="609601"/>
            <a:ext cx="3984251" cy="3240112"/>
          </a:xfrm>
        </p:spPr>
        <p:txBody>
          <a:bodyPr>
            <a:noAutofit/>
          </a:bodyPr>
          <a:lstStyle/>
          <a:p>
            <a:br>
              <a:rPr lang="en-GB" sz="4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en-GB" sz="4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GB" sz="40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How can community pharmacy work with other pharmacy sectors? </a:t>
            </a:r>
            <a:endParaRPr lang="en-GB" sz="40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D3FED9C-9E14-44D2-8012-108206461A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86400" y="4509247"/>
            <a:ext cx="3429000" cy="1825688"/>
          </a:xfrm>
        </p:spPr>
        <p:txBody>
          <a:bodyPr/>
          <a:lstStyle/>
          <a:p>
            <a:r>
              <a:rPr lang="en-GB" dirty="0"/>
              <a:t>21st September 2021</a:t>
            </a:r>
          </a:p>
          <a:p>
            <a:r>
              <a:rPr lang="en-GB" dirty="0"/>
              <a:t>Sati Ubhi</a:t>
            </a:r>
          </a:p>
          <a:p>
            <a:r>
              <a:rPr lang="en-GB" dirty="0"/>
              <a:t>Chief Pharmacist &amp; Deputy Director</a:t>
            </a:r>
          </a:p>
        </p:txBody>
      </p:sp>
    </p:spTree>
    <p:extLst>
      <p:ext uri="{BB962C8B-B14F-4D97-AF65-F5344CB8AC3E}">
        <p14:creationId xmlns:p14="http://schemas.microsoft.com/office/powerpoint/2010/main" val="6371912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955D10-570C-4F17-8175-ACA084A134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6" y="258807"/>
            <a:ext cx="6643407" cy="1220881"/>
          </a:xfrm>
        </p:spPr>
        <p:txBody>
          <a:bodyPr>
            <a:noAutofit/>
          </a:bodyPr>
          <a:lstStyle/>
          <a:p>
            <a:pPr algn="ctr"/>
            <a:r>
              <a:rPr lang="en-GB" sz="4000" dirty="0"/>
              <a:t>What we do well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C37D587-EB6E-45E5-BCB0-6226893EFF59}"/>
              </a:ext>
            </a:extLst>
          </p:cNvPr>
          <p:cNvSpPr txBox="1"/>
          <p:nvPr/>
        </p:nvSpPr>
        <p:spPr>
          <a:xfrm>
            <a:off x="570467" y="1213103"/>
            <a:ext cx="7694992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GB" sz="3200" dirty="0"/>
              <a:t>Collaboration – bringing sectors together</a:t>
            </a:r>
          </a:p>
          <a:p>
            <a:pPr marL="914400" lvl="1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800" dirty="0"/>
              <a:t>Area Prescribing Committee</a:t>
            </a:r>
          </a:p>
          <a:p>
            <a:pPr marL="914400" lvl="1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800" dirty="0"/>
              <a:t>Chief Pharmacist Leadership Group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accent1">
                    <a:lumMod val="75000"/>
                  </a:schemeClr>
                </a:solidFill>
              </a:rPr>
              <a:t>Workforce strategy 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accent1">
                    <a:lumMod val="75000"/>
                  </a:schemeClr>
                </a:solidFill>
              </a:rPr>
              <a:t>Medicines Safety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accent1">
                    <a:lumMod val="75000"/>
                  </a:schemeClr>
                </a:solidFill>
              </a:rPr>
              <a:t>Medicines Value Programme</a:t>
            </a:r>
          </a:p>
          <a:p>
            <a:pPr marL="1371600" lvl="2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accent1">
                    <a:lumMod val="75000"/>
                  </a:schemeClr>
                </a:solidFill>
              </a:rPr>
              <a:t>Vaccination Services</a:t>
            </a:r>
            <a:endParaRPr lang="en-GB" sz="3200" dirty="0"/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GB" sz="3200" dirty="0"/>
              <a:t>Awards &amp; Recognition (self-care, emollients, drug shortages, </a:t>
            </a:r>
          </a:p>
          <a:p>
            <a:r>
              <a:rPr lang="en-GB" sz="3200" dirty="0"/>
              <a:t>	primary care prescribing </a:t>
            </a:r>
          </a:p>
          <a:p>
            <a:r>
              <a:rPr lang="en-GB" sz="3200" dirty="0"/>
              <a:t>	finances.</a:t>
            </a:r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ü"/>
            </a:pPr>
            <a:endParaRPr lang="en-GB" sz="3200" dirty="0"/>
          </a:p>
        </p:txBody>
      </p:sp>
      <p:pic>
        <p:nvPicPr>
          <p:cNvPr id="4" name="Picture 2" descr="Free Collaboration Cliparts, Download Free Collaboration Cliparts png  images, Free ClipArts on Clipart Library">
            <a:extLst>
              <a:ext uri="{FF2B5EF4-FFF2-40B4-BE49-F238E27FC236}">
                <a16:creationId xmlns:a16="http://schemas.microsoft.com/office/drawing/2014/main" id="{0DBA824D-0E14-441C-B40B-EC4171501E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9666" y="5278439"/>
            <a:ext cx="1641476" cy="1231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08179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955D10-570C-4F17-8175-ACA084A134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6" y="258807"/>
            <a:ext cx="6643407" cy="1220881"/>
          </a:xfrm>
        </p:spPr>
        <p:txBody>
          <a:bodyPr>
            <a:noAutofit/>
          </a:bodyPr>
          <a:lstStyle/>
          <a:p>
            <a:pPr algn="ctr"/>
            <a:r>
              <a:rPr lang="en-GB" sz="4000" dirty="0"/>
              <a:t>Aims for the Future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C37D587-EB6E-45E5-BCB0-6226893EFF59}"/>
              </a:ext>
            </a:extLst>
          </p:cNvPr>
          <p:cNvSpPr txBox="1"/>
          <p:nvPr/>
        </p:nvSpPr>
        <p:spPr>
          <a:xfrm>
            <a:off x="642184" y="1059858"/>
            <a:ext cx="6404075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GB" sz="3200" dirty="0"/>
              <a:t>Integrate community pharmacy fully into our ICS</a:t>
            </a:r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GB" sz="3200" dirty="0"/>
              <a:t>Understand and collectively work through challenges (workforce, financial etc.)</a:t>
            </a:r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GB" sz="3200" dirty="0"/>
              <a:t>Support staff development</a:t>
            </a:r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GB" sz="3200" dirty="0"/>
              <a:t>Create professional clinical networks</a:t>
            </a:r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GB" sz="3200" dirty="0"/>
              <a:t>Make community pharmacy sustainable for the future</a:t>
            </a:r>
          </a:p>
        </p:txBody>
      </p:sp>
      <p:pic>
        <p:nvPicPr>
          <p:cNvPr id="4" name="Picture 2" descr="Free Collaboration Cliparts, Download Free Collaboration Cliparts png  images, Free ClipArts on Clipart Library">
            <a:extLst>
              <a:ext uri="{FF2B5EF4-FFF2-40B4-BE49-F238E27FC236}">
                <a16:creationId xmlns:a16="http://schemas.microsoft.com/office/drawing/2014/main" id="{0DBA824D-0E14-441C-B40B-EC4171501E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9666" y="5278439"/>
            <a:ext cx="1641476" cy="1231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24672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955D10-570C-4F17-8175-ACA084A134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3463" y="147557"/>
            <a:ext cx="6296025" cy="1235655"/>
          </a:xfrm>
        </p:spPr>
        <p:txBody>
          <a:bodyPr>
            <a:normAutofit/>
          </a:bodyPr>
          <a:lstStyle/>
          <a:p>
            <a:r>
              <a:rPr lang="en-GB" dirty="0"/>
              <a:t>Thank You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3A63D6-F5D0-497C-8D3F-ACC1EEE72EE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60612" y="1612473"/>
            <a:ext cx="5773270" cy="3694634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>
                <a:solidFill>
                  <a:schemeClr val="tx1"/>
                </a:solidFill>
              </a:rPr>
              <a:t>Reflections on the pandemic….</a:t>
            </a:r>
          </a:p>
          <a:p>
            <a:r>
              <a:rPr lang="en-GB" dirty="0">
                <a:solidFill>
                  <a:schemeClr val="tx1"/>
                </a:solidFill>
              </a:rPr>
              <a:t>Volume of prescriptions</a:t>
            </a:r>
          </a:p>
          <a:p>
            <a:r>
              <a:rPr lang="en-GB" dirty="0">
                <a:solidFill>
                  <a:schemeClr val="tx1"/>
                </a:solidFill>
              </a:rPr>
              <a:t>Queues</a:t>
            </a:r>
          </a:p>
          <a:p>
            <a:r>
              <a:rPr lang="en-GB" dirty="0">
                <a:solidFill>
                  <a:schemeClr val="tx1"/>
                </a:solidFill>
              </a:rPr>
              <a:t>Closures</a:t>
            </a:r>
          </a:p>
          <a:p>
            <a:r>
              <a:rPr lang="en-GB" dirty="0">
                <a:solidFill>
                  <a:schemeClr val="tx1"/>
                </a:solidFill>
              </a:rPr>
              <a:t>PPE/screens</a:t>
            </a:r>
          </a:p>
          <a:p>
            <a:r>
              <a:rPr lang="en-GB" dirty="0">
                <a:solidFill>
                  <a:schemeClr val="tx1"/>
                </a:solidFill>
              </a:rPr>
              <a:t>Behaviours </a:t>
            </a:r>
          </a:p>
          <a:p>
            <a:r>
              <a:rPr lang="en-GB" dirty="0">
                <a:solidFill>
                  <a:schemeClr val="tx1"/>
                </a:solidFill>
              </a:rPr>
              <a:t>Financial challenges</a:t>
            </a:r>
          </a:p>
          <a:p>
            <a:endParaRPr lang="en-GB" dirty="0">
              <a:solidFill>
                <a:schemeClr val="tx1"/>
              </a:solidFill>
            </a:endParaRPr>
          </a:p>
          <a:p>
            <a:endParaRPr lang="en-GB" dirty="0">
              <a:solidFill>
                <a:schemeClr val="tx1"/>
              </a:solidFill>
            </a:endParaRP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BF0A64C-DA6A-45B3-A514-A25C535301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5087" y="3675681"/>
            <a:ext cx="4389624" cy="2812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71792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7">
            <a:extLst>
              <a:ext uri="{FF2B5EF4-FFF2-40B4-BE49-F238E27FC236}">
                <a16:creationId xmlns:a16="http://schemas.microsoft.com/office/drawing/2014/main" id="{EF0D776F-3B34-4FA7-A7EF-362EEDF647D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47375438"/>
              </p:ext>
            </p:extLst>
          </p:nvPr>
        </p:nvGraphicFramePr>
        <p:xfrm>
          <a:off x="127076" y="1288773"/>
          <a:ext cx="8928000" cy="3156606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2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32000">
                  <a:extLst>
                    <a:ext uri="{9D8B030D-6E8A-4147-A177-3AD203B41FA5}">
                      <a16:colId xmlns:a16="http://schemas.microsoft.com/office/drawing/2014/main" val="2474905108"/>
                    </a:ext>
                  </a:extLst>
                </a:gridCol>
                <a:gridCol w="2232000">
                  <a:extLst>
                    <a:ext uri="{9D8B030D-6E8A-4147-A177-3AD203B41FA5}">
                      <a16:colId xmlns:a16="http://schemas.microsoft.com/office/drawing/2014/main" val="3585978676"/>
                    </a:ext>
                  </a:extLst>
                </a:gridCol>
                <a:gridCol w="2232000">
                  <a:extLst>
                    <a:ext uri="{9D8B030D-6E8A-4147-A177-3AD203B41FA5}">
                      <a16:colId xmlns:a16="http://schemas.microsoft.com/office/drawing/2014/main" val="757947950"/>
                    </a:ext>
                  </a:extLst>
                </a:gridCol>
              </a:tblGrid>
              <a:tr h="24060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200" b="1" kern="1200" dirty="0">
                          <a:solidFill>
                            <a:schemeClr val="bg1"/>
                          </a:solidFill>
                          <a:latin typeface="+mn-lt"/>
                        </a:rPr>
                        <a:t>National</a:t>
                      </a:r>
                      <a:endParaRPr lang="en-GB" sz="12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6969" marR="76969" marT="28863" marB="28863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Regional</a:t>
                      </a:r>
                      <a:endParaRPr lang="en-GB" sz="1200" b="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6969" marR="76969" marT="28863" marB="28863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623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GB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System</a:t>
                      </a:r>
                      <a:endParaRPr lang="en-GB" sz="1200" b="1" kern="1200" dirty="0">
                        <a:latin typeface="+mn-lt"/>
                      </a:endParaRPr>
                    </a:p>
                  </a:txBody>
                  <a:tcPr marL="76969" marR="76969" marT="28863" marB="28863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GB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Place</a:t>
                      </a:r>
                      <a:endParaRPr lang="en-GB" sz="1200" b="1" kern="1200" dirty="0">
                        <a:latin typeface="+mn-lt"/>
                      </a:endParaRPr>
                    </a:p>
                  </a:txBody>
                  <a:tcPr marL="76969" marR="76969" marT="28863" marB="28863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5204344"/>
                  </a:ext>
                </a:extLst>
              </a:tr>
              <a:tr h="252000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1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Patient &amp; Clinical Pathways</a:t>
                      </a:r>
                    </a:p>
                  </a:txBody>
                  <a:tcPr marL="76969" marR="76969" marT="28863" marB="28863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171450" marR="0" lvl="0" indent="-17145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GB" sz="1000" b="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6969" marR="76969" marT="28863" marB="28863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endParaRPr lang="en-GB" sz="1000" b="1" kern="1200" dirty="0">
                        <a:latin typeface="+mn-lt"/>
                      </a:endParaRPr>
                    </a:p>
                  </a:txBody>
                  <a:tcPr marL="76969" marR="76969" marT="28863" marB="28863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endParaRPr lang="en-GB" sz="1000" b="1" kern="1200" dirty="0">
                        <a:latin typeface="+mn-lt"/>
                      </a:endParaRPr>
                    </a:p>
                  </a:txBody>
                  <a:tcPr marL="76969" marR="76969" marT="28863" marB="28863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6664240"/>
                  </a:ext>
                </a:extLst>
              </a:tr>
              <a:tr h="2412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GB" sz="8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6969" marR="76969" marT="28863" marB="28863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GB" sz="800" b="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6969" marR="76969" marT="28863" marB="28863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endParaRPr lang="en-GB" sz="800" b="1" kern="1200" dirty="0">
                        <a:latin typeface="+mn-lt"/>
                      </a:endParaRPr>
                    </a:p>
                  </a:txBody>
                  <a:tcPr marL="76969" marR="76969" marT="28863" marB="28863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endParaRPr lang="en-GB" sz="800" b="1" kern="1200" dirty="0">
                        <a:latin typeface="+mn-lt"/>
                      </a:endParaRPr>
                    </a:p>
                  </a:txBody>
                  <a:tcPr marL="76969" marR="76969" marT="28863" marB="28863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2000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100" b="0" kern="1200" dirty="0" err="1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FutureNHS</a:t>
                      </a:r>
                      <a:r>
                        <a:rPr lang="en-GB" sz="11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National Prescribing and Medicines Optimisation Network</a:t>
                      </a:r>
                    </a:p>
                  </a:txBody>
                  <a:tcPr marL="76969" marR="76969" marT="28863" marB="28863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171450" marR="0" lvl="0" indent="-1714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GB" sz="800" b="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6969" marR="76969" marT="28863" marB="28863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endParaRPr lang="en-GB" sz="800" b="1" kern="1200" dirty="0">
                        <a:latin typeface="+mn-lt"/>
                      </a:endParaRPr>
                    </a:p>
                  </a:txBody>
                  <a:tcPr marL="76969" marR="76969" marT="28863" marB="28863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endParaRPr lang="en-GB" sz="800" b="1" kern="1200" dirty="0">
                        <a:latin typeface="+mn-lt"/>
                      </a:endParaRPr>
                    </a:p>
                  </a:txBody>
                  <a:tcPr marL="76969" marR="76969" marT="28863" marB="28863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83655060"/>
                  </a:ext>
                </a:extLst>
              </a:tr>
            </a:tbl>
          </a:graphicData>
        </a:graphic>
      </p:graphicFrame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2C0D6F29-0EDD-45D2-A985-B83E5B45DEB2}"/>
              </a:ext>
            </a:extLst>
          </p:cNvPr>
          <p:cNvCxnSpPr>
            <a:cxnSpLocks/>
            <a:endCxn id="7" idx="0"/>
          </p:cNvCxnSpPr>
          <p:nvPr/>
        </p:nvCxnSpPr>
        <p:spPr>
          <a:xfrm>
            <a:off x="1212260" y="1794231"/>
            <a:ext cx="0" cy="464476"/>
          </a:xfrm>
          <a:prstGeom prst="line">
            <a:avLst/>
          </a:prstGeom>
          <a:ln>
            <a:solidFill>
              <a:srgbClr val="FFC000"/>
            </a:solidFill>
            <a:headEnd type="triangle" w="med" len="med"/>
            <a:tailEnd type="triangle" w="med" len="med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2E472248-FF24-461D-B152-C98D268C61CF}"/>
              </a:ext>
            </a:extLst>
          </p:cNvPr>
          <p:cNvCxnSpPr>
            <a:cxnSpLocks/>
          </p:cNvCxnSpPr>
          <p:nvPr/>
        </p:nvCxnSpPr>
        <p:spPr>
          <a:xfrm flipH="1">
            <a:off x="7366558" y="1774240"/>
            <a:ext cx="11144" cy="1468907"/>
          </a:xfrm>
          <a:prstGeom prst="line">
            <a:avLst/>
          </a:prstGeom>
          <a:ln>
            <a:solidFill>
              <a:srgbClr val="FFC000"/>
            </a:solidFill>
            <a:headEnd type="triangle" w="med" len="med"/>
            <a:tailEnd type="triangle" w="med" len="med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606695C2-3A94-4B2E-8B54-A9910AAC8A69}"/>
              </a:ext>
            </a:extLst>
          </p:cNvPr>
          <p:cNvCxnSpPr>
            <a:cxnSpLocks/>
          </p:cNvCxnSpPr>
          <p:nvPr/>
        </p:nvCxnSpPr>
        <p:spPr>
          <a:xfrm>
            <a:off x="8076282" y="1771967"/>
            <a:ext cx="6521" cy="1005537"/>
          </a:xfrm>
          <a:prstGeom prst="line">
            <a:avLst/>
          </a:prstGeom>
          <a:ln>
            <a:solidFill>
              <a:srgbClr val="FFC000"/>
            </a:solidFill>
            <a:headEnd type="triangle" w="med" len="med"/>
            <a:tailEnd type="triangle" w="med" len="med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0254BDD2-EDED-4246-9168-A5DA458C20A9}"/>
              </a:ext>
            </a:extLst>
          </p:cNvPr>
          <p:cNvCxnSpPr>
            <a:cxnSpLocks/>
            <a:stCxn id="11" idx="0"/>
            <a:endCxn id="7" idx="2"/>
          </p:cNvCxnSpPr>
          <p:nvPr/>
        </p:nvCxnSpPr>
        <p:spPr>
          <a:xfrm flipV="1">
            <a:off x="1212260" y="2897180"/>
            <a:ext cx="0" cy="82853"/>
          </a:xfrm>
          <a:prstGeom prst="line">
            <a:avLst/>
          </a:prstGeom>
          <a:ln>
            <a:headEnd type="triangle" w="med" len="med"/>
            <a:tailEnd type="triangle" w="med" len="med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70CFCE91-73EF-4DB3-A800-4F69B27384FB}"/>
              </a:ext>
            </a:extLst>
          </p:cNvPr>
          <p:cNvSpPr txBox="1"/>
          <p:nvPr/>
        </p:nvSpPr>
        <p:spPr>
          <a:xfrm>
            <a:off x="672260" y="2258707"/>
            <a:ext cx="1080000" cy="638473"/>
          </a:xfrm>
          <a:prstGeom prst="roundRect">
            <a:avLst/>
          </a:prstGeom>
          <a:solidFill>
            <a:schemeClr val="accent5"/>
          </a:solidFill>
        </p:spPr>
        <p:txBody>
          <a:bodyPr wrap="square" rtlCol="0" anchor="ctr">
            <a:spAutoFit/>
          </a:bodyPr>
          <a:lstStyle>
            <a:defPPr>
              <a:defRPr lang="en-US"/>
            </a:defPPr>
            <a:lvl1pPr algn="ctr">
              <a:defRPr sz="600">
                <a:solidFill>
                  <a:schemeClr val="bg1"/>
                </a:solidFill>
              </a:defRPr>
            </a:lvl1pPr>
          </a:lstStyle>
          <a:p>
            <a:pPr defTabSz="457178"/>
            <a:r>
              <a:rPr lang="en-GB" sz="1050" dirty="0">
                <a:solidFill>
                  <a:prstClr val="white"/>
                </a:solidFill>
                <a:latin typeface="Arial"/>
              </a:rPr>
              <a:t>Medicines Optimisation Board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88CC72F-0C45-42C9-B7E9-D6573354935D}"/>
              </a:ext>
            </a:extLst>
          </p:cNvPr>
          <p:cNvSpPr txBox="1"/>
          <p:nvPr/>
        </p:nvSpPr>
        <p:spPr>
          <a:xfrm>
            <a:off x="672260" y="2980033"/>
            <a:ext cx="1080000" cy="817245"/>
          </a:xfrm>
          <a:prstGeom prst="roundRect">
            <a:avLst/>
          </a:prstGeom>
          <a:solidFill>
            <a:schemeClr val="accent5"/>
          </a:solidFill>
        </p:spPr>
        <p:txBody>
          <a:bodyPr wrap="square" rtlCol="0" anchor="ctr">
            <a:spAutoFit/>
          </a:bodyPr>
          <a:lstStyle/>
          <a:p>
            <a:pPr algn="ctr" defTabSz="457178"/>
            <a:r>
              <a:rPr lang="en-GB" sz="1050" dirty="0">
                <a:solidFill>
                  <a:prstClr val="white"/>
                </a:solidFill>
                <a:latin typeface="Arial"/>
              </a:rPr>
              <a:t>Medicines Optimisation</a:t>
            </a:r>
          </a:p>
          <a:p>
            <a:pPr algn="ctr" defTabSz="457178"/>
            <a:r>
              <a:rPr lang="en-GB" sz="1050" dirty="0">
                <a:solidFill>
                  <a:prstClr val="white"/>
                </a:solidFill>
                <a:latin typeface="Arial"/>
              </a:rPr>
              <a:t>Delivery Group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6DCAE86-5F0D-4DB5-9C63-B77F2D3B4B50}"/>
              </a:ext>
            </a:extLst>
          </p:cNvPr>
          <p:cNvSpPr txBox="1"/>
          <p:nvPr/>
        </p:nvSpPr>
        <p:spPr>
          <a:xfrm>
            <a:off x="2722838" y="2341889"/>
            <a:ext cx="1381028" cy="817245"/>
          </a:xfrm>
          <a:prstGeom prst="roundRect">
            <a:avLst/>
          </a:prstGeom>
          <a:solidFill>
            <a:srgbClr val="286236"/>
          </a:solidFill>
        </p:spPr>
        <p:txBody>
          <a:bodyPr wrap="square" rtlCol="0" anchor="ctr">
            <a:spAutoFit/>
          </a:bodyPr>
          <a:lstStyle/>
          <a:p>
            <a:pPr algn="ctr" defTabSz="457178"/>
            <a:r>
              <a:rPr lang="en-GB" sz="1050" dirty="0">
                <a:solidFill>
                  <a:prstClr val="white"/>
                </a:solidFill>
                <a:latin typeface="Arial"/>
              </a:rPr>
              <a:t>Regional Medicines</a:t>
            </a:r>
          </a:p>
          <a:p>
            <a:pPr algn="ctr" defTabSz="457178"/>
            <a:r>
              <a:rPr lang="en-GB" sz="1050" dirty="0">
                <a:solidFill>
                  <a:prstClr val="white"/>
                </a:solidFill>
                <a:latin typeface="Arial"/>
              </a:rPr>
              <a:t>Optimisation Committees</a:t>
            </a:r>
          </a:p>
        </p:txBody>
      </p:sp>
      <p:sp>
        <p:nvSpPr>
          <p:cNvPr id="160" name="TextBox 159">
            <a:extLst>
              <a:ext uri="{FF2B5EF4-FFF2-40B4-BE49-F238E27FC236}">
                <a16:creationId xmlns:a16="http://schemas.microsoft.com/office/drawing/2014/main" id="{8B8459EE-6A18-4DC4-A68D-1FB441E64461}"/>
              </a:ext>
            </a:extLst>
          </p:cNvPr>
          <p:cNvSpPr txBox="1"/>
          <p:nvPr/>
        </p:nvSpPr>
        <p:spPr>
          <a:xfrm>
            <a:off x="5011195" y="2431276"/>
            <a:ext cx="1440000" cy="996017"/>
          </a:xfrm>
          <a:prstGeom prst="roundRect">
            <a:avLst/>
          </a:prstGeom>
          <a:solidFill>
            <a:srgbClr val="0070C0"/>
          </a:solidFill>
        </p:spPr>
        <p:txBody>
          <a:bodyPr wrap="square" rtlCol="0" anchor="ctr">
            <a:spAutoFit/>
          </a:bodyPr>
          <a:lstStyle/>
          <a:p>
            <a:pPr algn="ctr" defTabSz="457178"/>
            <a:r>
              <a:rPr lang="en-GB" sz="1050" dirty="0">
                <a:solidFill>
                  <a:prstClr val="white"/>
                </a:solidFill>
                <a:latin typeface="Arial"/>
              </a:rPr>
              <a:t>ICS Integrated Medicines Optimisation Committees</a:t>
            </a:r>
          </a:p>
          <a:p>
            <a:pPr algn="ctr" defTabSz="457178"/>
            <a:r>
              <a:rPr lang="en-GB" sz="1050" dirty="0">
                <a:solidFill>
                  <a:prstClr val="white"/>
                </a:solidFill>
                <a:latin typeface="Arial"/>
              </a:rPr>
              <a:t>(or equivalent)</a:t>
            </a:r>
          </a:p>
        </p:txBody>
      </p:sp>
      <p:grpSp>
        <p:nvGrpSpPr>
          <p:cNvPr id="199" name="Group 198">
            <a:extLst>
              <a:ext uri="{FF2B5EF4-FFF2-40B4-BE49-F238E27FC236}">
                <a16:creationId xmlns:a16="http://schemas.microsoft.com/office/drawing/2014/main" id="{157F3EE2-AF1E-4925-BFD9-9DA8B15E7464}"/>
              </a:ext>
            </a:extLst>
          </p:cNvPr>
          <p:cNvGrpSpPr>
            <a:grpSpLocks noChangeAspect="1"/>
          </p:cNvGrpSpPr>
          <p:nvPr/>
        </p:nvGrpSpPr>
        <p:grpSpPr>
          <a:xfrm>
            <a:off x="6873085" y="1830105"/>
            <a:ext cx="360000" cy="181100"/>
            <a:chOff x="-5177" y="1083327"/>
            <a:chExt cx="429377" cy="216000"/>
          </a:xfrm>
        </p:grpSpPr>
        <p:pic>
          <p:nvPicPr>
            <p:cNvPr id="200" name="Graphic 199" descr="House">
              <a:extLst>
                <a:ext uri="{FF2B5EF4-FFF2-40B4-BE49-F238E27FC236}">
                  <a16:creationId xmlns:a16="http://schemas.microsoft.com/office/drawing/2014/main" id="{2D7A3B3E-1BDE-4A3B-A73F-BFB6F64CEBC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01512" y="1083327"/>
              <a:ext cx="216000" cy="216000"/>
            </a:xfrm>
            <a:prstGeom prst="rect">
              <a:avLst/>
            </a:prstGeom>
          </p:spPr>
        </p:pic>
        <p:pic>
          <p:nvPicPr>
            <p:cNvPr id="201" name="Graphic 200" descr="House">
              <a:extLst>
                <a:ext uri="{FF2B5EF4-FFF2-40B4-BE49-F238E27FC236}">
                  <a16:creationId xmlns:a16="http://schemas.microsoft.com/office/drawing/2014/main" id="{40D2794D-8B76-4247-8266-0E881DBBE58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280200" y="1155327"/>
              <a:ext cx="144000" cy="144000"/>
            </a:xfrm>
            <a:prstGeom prst="rect">
              <a:avLst/>
            </a:prstGeom>
          </p:spPr>
        </p:pic>
        <p:pic>
          <p:nvPicPr>
            <p:cNvPr id="202" name="Graphic 201" descr="House">
              <a:extLst>
                <a:ext uri="{FF2B5EF4-FFF2-40B4-BE49-F238E27FC236}">
                  <a16:creationId xmlns:a16="http://schemas.microsoft.com/office/drawing/2014/main" id="{1FCF14CE-9EBC-4B7F-A138-17EC651AFA0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-5177" y="1155327"/>
              <a:ext cx="144000" cy="144000"/>
            </a:xfrm>
            <a:prstGeom prst="rect">
              <a:avLst/>
            </a:prstGeom>
          </p:spPr>
        </p:pic>
      </p:grpSp>
      <p:pic>
        <p:nvPicPr>
          <p:cNvPr id="204" name="Picture 4" descr="In your area | Health Education England">
            <a:extLst>
              <a:ext uri="{FF2B5EF4-FFF2-40B4-BE49-F238E27FC236}">
                <a16:creationId xmlns:a16="http://schemas.microsoft.com/office/drawing/2014/main" id="{09E99C5D-5D2D-476D-8E1F-F572706082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7860" b="93450" l="9091" r="90000">
                        <a14:foregroundMark x1="16364" y1="65939" x2="16364" y2="65939"/>
                        <a14:foregroundMark x1="74091" y1="60262" x2="74091" y2="60262"/>
                        <a14:foregroundMark x1="60455" y1="55459" x2="60455" y2="55459"/>
                        <a14:foregroundMark x1="56364" y1="73362" x2="56364" y2="73362"/>
                        <a14:foregroundMark x1="35909" y1="76419" x2="35909" y2="76419"/>
                        <a14:foregroundMark x1="41818" y1="77293" x2="41818" y2="77293"/>
                        <a14:foregroundMark x1="42727" y1="89083" x2="42727" y2="89083"/>
                        <a14:foregroundMark x1="9091" y1="93886" x2="9091" y2="93886"/>
                        <a14:foregroundMark x1="34545" y1="7860" x2="34545" y2="7860"/>
                        <a14:foregroundMark x1="53182" y1="51528" x2="53182" y2="51528"/>
                      </a14:backgroundRemoval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9325" y="1771966"/>
            <a:ext cx="427791" cy="44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" name="Graphic 204" descr="Flowchart">
            <a:extLst>
              <a:ext uri="{FF2B5EF4-FFF2-40B4-BE49-F238E27FC236}">
                <a16:creationId xmlns:a16="http://schemas.microsoft.com/office/drawing/2014/main" id="{EED9C118-4504-4CD4-B606-A927A579528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34043" y="1794230"/>
            <a:ext cx="360000" cy="360000"/>
          </a:xfrm>
          <a:prstGeom prst="rect">
            <a:avLst/>
          </a:prstGeom>
        </p:spPr>
      </p:pic>
      <p:cxnSp>
        <p:nvCxnSpPr>
          <p:cNvPr id="252" name="Connector: Elbow 251">
            <a:extLst>
              <a:ext uri="{FF2B5EF4-FFF2-40B4-BE49-F238E27FC236}">
                <a16:creationId xmlns:a16="http://schemas.microsoft.com/office/drawing/2014/main" id="{AA98CAE4-9D62-4B2E-9EEC-59F2CDC0CD69}"/>
              </a:ext>
            </a:extLst>
          </p:cNvPr>
          <p:cNvCxnSpPr>
            <a:cxnSpLocks/>
            <a:stCxn id="160" idx="1"/>
            <a:endCxn id="31" idx="3"/>
          </p:cNvCxnSpPr>
          <p:nvPr/>
        </p:nvCxnSpPr>
        <p:spPr>
          <a:xfrm rot="10800000">
            <a:off x="4103867" y="2750513"/>
            <a:ext cx="907329" cy="178773"/>
          </a:xfrm>
          <a:prstGeom prst="bentConnector3">
            <a:avLst>
              <a:gd name="adj1" fmla="val 50000"/>
            </a:avLst>
          </a:prstGeom>
          <a:ln>
            <a:headEnd type="triangle" w="med" len="med"/>
            <a:tailEnd type="triangle" w="med" len="med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49" name="Straight Connector 148">
            <a:extLst>
              <a:ext uri="{FF2B5EF4-FFF2-40B4-BE49-F238E27FC236}">
                <a16:creationId xmlns:a16="http://schemas.microsoft.com/office/drawing/2014/main" id="{6D1FE117-B6E8-4210-8488-E55DC9C6040A}"/>
              </a:ext>
            </a:extLst>
          </p:cNvPr>
          <p:cNvCxnSpPr>
            <a:cxnSpLocks/>
            <a:stCxn id="143" idx="3"/>
            <a:endCxn id="147" idx="2"/>
          </p:cNvCxnSpPr>
          <p:nvPr/>
        </p:nvCxnSpPr>
        <p:spPr>
          <a:xfrm flipV="1">
            <a:off x="7706507" y="3211432"/>
            <a:ext cx="293031" cy="204930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triangle" w="med" len="med"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50" name="Straight Connector 149">
            <a:extLst>
              <a:ext uri="{FF2B5EF4-FFF2-40B4-BE49-F238E27FC236}">
                <a16:creationId xmlns:a16="http://schemas.microsoft.com/office/drawing/2014/main" id="{0180F1B6-0A83-4AA0-AA17-B8178E09257D}"/>
              </a:ext>
            </a:extLst>
          </p:cNvPr>
          <p:cNvCxnSpPr>
            <a:cxnSpLocks/>
            <a:stCxn id="147" idx="2"/>
            <a:endCxn id="145" idx="1"/>
          </p:cNvCxnSpPr>
          <p:nvPr/>
        </p:nvCxnSpPr>
        <p:spPr>
          <a:xfrm>
            <a:off x="7999538" y="3211432"/>
            <a:ext cx="236302" cy="227506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triangle" w="med" len="med"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51" name="Straight Connector 150">
            <a:extLst>
              <a:ext uri="{FF2B5EF4-FFF2-40B4-BE49-F238E27FC236}">
                <a16:creationId xmlns:a16="http://schemas.microsoft.com/office/drawing/2014/main" id="{8CC5B02A-2CF7-4D0B-85B6-F4867F4646EC}"/>
              </a:ext>
            </a:extLst>
          </p:cNvPr>
          <p:cNvCxnSpPr>
            <a:cxnSpLocks/>
            <a:stCxn id="143" idx="3"/>
            <a:endCxn id="145" idx="1"/>
          </p:cNvCxnSpPr>
          <p:nvPr/>
        </p:nvCxnSpPr>
        <p:spPr>
          <a:xfrm>
            <a:off x="7706507" y="3416362"/>
            <a:ext cx="529333" cy="22576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triangle" w="med" len="med"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53" name="Straight Connector 152">
            <a:extLst>
              <a:ext uri="{FF2B5EF4-FFF2-40B4-BE49-F238E27FC236}">
                <a16:creationId xmlns:a16="http://schemas.microsoft.com/office/drawing/2014/main" id="{B0A05AA7-30EA-48B1-8576-D1F6823CA948}"/>
              </a:ext>
            </a:extLst>
          </p:cNvPr>
          <p:cNvCxnSpPr>
            <a:cxnSpLocks/>
            <a:stCxn id="147" idx="0"/>
            <a:endCxn id="158" idx="2"/>
          </p:cNvCxnSpPr>
          <p:nvPr/>
        </p:nvCxnSpPr>
        <p:spPr>
          <a:xfrm flipV="1">
            <a:off x="7999538" y="2633890"/>
            <a:ext cx="8022" cy="15686"/>
          </a:xfrm>
          <a:prstGeom prst="line">
            <a:avLst/>
          </a:prstGeom>
          <a:ln>
            <a:headEnd type="triangle" w="med" len="med"/>
            <a:tailEnd type="triangle" w="med" len="med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54" name="Connector: Elbow 153">
            <a:extLst>
              <a:ext uri="{FF2B5EF4-FFF2-40B4-BE49-F238E27FC236}">
                <a16:creationId xmlns:a16="http://schemas.microsoft.com/office/drawing/2014/main" id="{7E21F248-4B94-41C0-A136-AF88682F4E2A}"/>
              </a:ext>
            </a:extLst>
          </p:cNvPr>
          <p:cNvCxnSpPr>
            <a:cxnSpLocks/>
            <a:stCxn id="145" idx="0"/>
            <a:endCxn id="158" idx="2"/>
          </p:cNvCxnSpPr>
          <p:nvPr/>
        </p:nvCxnSpPr>
        <p:spPr>
          <a:xfrm rot="16200000" flipV="1">
            <a:off x="8001332" y="2640118"/>
            <a:ext cx="600736" cy="588280"/>
          </a:xfrm>
          <a:prstGeom prst="bentConnector3">
            <a:avLst>
              <a:gd name="adj1" fmla="val 50000"/>
            </a:avLst>
          </a:prstGeom>
          <a:ln>
            <a:headEnd type="triangle" w="med" len="med"/>
            <a:tailEnd type="triangle" w="med" len="med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61" name="Connector: Elbow 160">
            <a:extLst>
              <a:ext uri="{FF2B5EF4-FFF2-40B4-BE49-F238E27FC236}">
                <a16:creationId xmlns:a16="http://schemas.microsoft.com/office/drawing/2014/main" id="{B1DC5276-2316-4FC2-9359-96CED33BBF0E}"/>
              </a:ext>
            </a:extLst>
          </p:cNvPr>
          <p:cNvCxnSpPr>
            <a:cxnSpLocks/>
            <a:stCxn id="143" idx="0"/>
            <a:endCxn id="158" idx="2"/>
          </p:cNvCxnSpPr>
          <p:nvPr/>
        </p:nvCxnSpPr>
        <p:spPr>
          <a:xfrm rot="5400000" flipH="1" flipV="1">
            <a:off x="7364511" y="2569001"/>
            <a:ext cx="578160" cy="707938"/>
          </a:xfrm>
          <a:prstGeom prst="bentConnector3">
            <a:avLst>
              <a:gd name="adj1" fmla="val 50000"/>
            </a:avLst>
          </a:prstGeom>
          <a:ln>
            <a:headEnd type="triangle" w="med" len="med"/>
            <a:tailEnd type="triangle" w="med" len="med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143" name="TextBox 142">
            <a:extLst>
              <a:ext uri="{FF2B5EF4-FFF2-40B4-BE49-F238E27FC236}">
                <a16:creationId xmlns:a16="http://schemas.microsoft.com/office/drawing/2014/main" id="{999780EE-AE0C-46B7-8165-8B8564E75266}"/>
              </a:ext>
            </a:extLst>
          </p:cNvPr>
          <p:cNvSpPr txBox="1"/>
          <p:nvPr/>
        </p:nvSpPr>
        <p:spPr>
          <a:xfrm>
            <a:off x="6892737" y="3212050"/>
            <a:ext cx="813770" cy="408623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 anchor="ctr">
            <a:spAutoFit/>
          </a:bodyPr>
          <a:lstStyle/>
          <a:p>
            <a:pPr algn="ctr" defTabSz="457178"/>
            <a:r>
              <a:rPr lang="en-GB" sz="900" dirty="0">
                <a:solidFill>
                  <a:prstClr val="white"/>
                </a:solidFill>
                <a:latin typeface="Arial"/>
              </a:rPr>
              <a:t>Community Pharmacy</a:t>
            </a:r>
          </a:p>
        </p:txBody>
      </p:sp>
      <p:sp>
        <p:nvSpPr>
          <p:cNvPr id="145" name="TextBox 144">
            <a:extLst>
              <a:ext uri="{FF2B5EF4-FFF2-40B4-BE49-F238E27FC236}">
                <a16:creationId xmlns:a16="http://schemas.microsoft.com/office/drawing/2014/main" id="{C877EEDB-45FF-4C40-ADA2-2334BDCEDBD1}"/>
              </a:ext>
            </a:extLst>
          </p:cNvPr>
          <p:cNvSpPr txBox="1"/>
          <p:nvPr/>
        </p:nvSpPr>
        <p:spPr>
          <a:xfrm>
            <a:off x="8235840" y="3234626"/>
            <a:ext cx="720000" cy="408623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 anchor="ctr">
            <a:spAutoFit/>
          </a:bodyPr>
          <a:lstStyle/>
          <a:p>
            <a:pPr algn="ctr" defTabSz="457178"/>
            <a:r>
              <a:rPr lang="en-GB" sz="900" dirty="0">
                <a:solidFill>
                  <a:prstClr val="white"/>
                </a:solidFill>
                <a:latin typeface="Arial"/>
              </a:rPr>
              <a:t>NHS Providers</a:t>
            </a:r>
          </a:p>
        </p:txBody>
      </p:sp>
      <p:sp>
        <p:nvSpPr>
          <p:cNvPr id="147" name="TextBox 146">
            <a:extLst>
              <a:ext uri="{FF2B5EF4-FFF2-40B4-BE49-F238E27FC236}">
                <a16:creationId xmlns:a16="http://schemas.microsoft.com/office/drawing/2014/main" id="{6D226E6F-5AA3-4C28-884D-80DD0169044C}"/>
              </a:ext>
            </a:extLst>
          </p:cNvPr>
          <p:cNvSpPr txBox="1"/>
          <p:nvPr/>
        </p:nvSpPr>
        <p:spPr>
          <a:xfrm>
            <a:off x="7517696" y="2649576"/>
            <a:ext cx="963683" cy="561856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 anchor="ctr">
            <a:spAutoFit/>
          </a:bodyPr>
          <a:lstStyle/>
          <a:p>
            <a:pPr algn="ctr" defTabSz="457178"/>
            <a:r>
              <a:rPr lang="en-GB" sz="900" dirty="0">
                <a:solidFill>
                  <a:prstClr val="white"/>
                </a:solidFill>
                <a:latin typeface="Arial"/>
              </a:rPr>
              <a:t>PCNs / General Practice</a:t>
            </a:r>
          </a:p>
        </p:txBody>
      </p:sp>
      <p:sp>
        <p:nvSpPr>
          <p:cNvPr id="155" name="TextBox 154">
            <a:extLst>
              <a:ext uri="{FF2B5EF4-FFF2-40B4-BE49-F238E27FC236}">
                <a16:creationId xmlns:a16="http://schemas.microsoft.com/office/drawing/2014/main" id="{38D05673-D77C-4775-983D-74D5E20C2DB1}"/>
              </a:ext>
            </a:extLst>
          </p:cNvPr>
          <p:cNvSpPr txBox="1"/>
          <p:nvPr/>
        </p:nvSpPr>
        <p:spPr>
          <a:xfrm>
            <a:off x="7582809" y="3844041"/>
            <a:ext cx="720000" cy="255389"/>
          </a:xfrm>
          <a:prstGeom prst="roundRect">
            <a:avLst/>
          </a:prstGeom>
          <a:solidFill>
            <a:schemeClr val="accent2"/>
          </a:solidFill>
        </p:spPr>
        <p:txBody>
          <a:bodyPr wrap="square" rtlCol="0" anchor="ctr">
            <a:spAutoFit/>
          </a:bodyPr>
          <a:lstStyle/>
          <a:p>
            <a:pPr algn="ctr" defTabSz="457178"/>
            <a:r>
              <a:rPr lang="en-GB" sz="900" dirty="0">
                <a:solidFill>
                  <a:prstClr val="white"/>
                </a:solidFill>
                <a:latin typeface="Arial"/>
              </a:rPr>
              <a:t>Patients</a:t>
            </a:r>
          </a:p>
        </p:txBody>
      </p:sp>
      <p:sp>
        <p:nvSpPr>
          <p:cNvPr id="158" name="TextBox 157">
            <a:extLst>
              <a:ext uri="{FF2B5EF4-FFF2-40B4-BE49-F238E27FC236}">
                <a16:creationId xmlns:a16="http://schemas.microsoft.com/office/drawing/2014/main" id="{683A2E36-03BF-494B-A707-0E234CEB28F0}"/>
              </a:ext>
            </a:extLst>
          </p:cNvPr>
          <p:cNvSpPr txBox="1"/>
          <p:nvPr/>
        </p:nvSpPr>
        <p:spPr>
          <a:xfrm>
            <a:off x="7517696" y="2072034"/>
            <a:ext cx="979728" cy="561856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 anchor="ctr">
            <a:spAutoFit/>
          </a:bodyPr>
          <a:lstStyle/>
          <a:p>
            <a:pPr algn="ctr" defTabSz="457178"/>
            <a:r>
              <a:rPr lang="en-GB" sz="900" dirty="0">
                <a:solidFill>
                  <a:prstClr val="white"/>
                </a:solidFill>
                <a:latin typeface="Arial"/>
              </a:rPr>
              <a:t>Geographic Partnerships</a:t>
            </a:r>
          </a:p>
          <a:p>
            <a:pPr algn="ctr" defTabSz="457178"/>
            <a:r>
              <a:rPr lang="en-GB" sz="900" dirty="0">
                <a:solidFill>
                  <a:prstClr val="white"/>
                </a:solidFill>
                <a:latin typeface="Arial"/>
              </a:rPr>
              <a:t>Sub-ICS</a:t>
            </a:r>
          </a:p>
        </p:txBody>
      </p:sp>
      <p:cxnSp>
        <p:nvCxnSpPr>
          <p:cNvPr id="269" name="Connector: Elbow 268">
            <a:extLst>
              <a:ext uri="{FF2B5EF4-FFF2-40B4-BE49-F238E27FC236}">
                <a16:creationId xmlns:a16="http://schemas.microsoft.com/office/drawing/2014/main" id="{6DD6BDCA-30D0-4D46-9674-7096C7E962FC}"/>
              </a:ext>
            </a:extLst>
          </p:cNvPr>
          <p:cNvCxnSpPr>
            <a:cxnSpLocks/>
            <a:stCxn id="143" idx="2"/>
            <a:endCxn id="155" idx="1"/>
          </p:cNvCxnSpPr>
          <p:nvPr/>
        </p:nvCxnSpPr>
        <p:spPr>
          <a:xfrm rot="16200000" flipH="1">
            <a:off x="7265684" y="3654610"/>
            <a:ext cx="351063" cy="283187"/>
          </a:xfrm>
          <a:prstGeom prst="bentConnector2">
            <a:avLst/>
          </a:prstGeom>
          <a:ln>
            <a:solidFill>
              <a:schemeClr val="accent2"/>
            </a:solidFill>
            <a:headEnd type="triangle" w="med" len="med"/>
            <a:tailEnd type="triangle" w="med" len="med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291" name="Connector: Elbow 290">
            <a:extLst>
              <a:ext uri="{FF2B5EF4-FFF2-40B4-BE49-F238E27FC236}">
                <a16:creationId xmlns:a16="http://schemas.microsoft.com/office/drawing/2014/main" id="{75EFD60D-02BE-46B7-862C-A112324EDFEA}"/>
              </a:ext>
            </a:extLst>
          </p:cNvPr>
          <p:cNvCxnSpPr>
            <a:cxnSpLocks/>
            <a:stCxn id="145" idx="2"/>
            <a:endCxn id="155" idx="3"/>
          </p:cNvCxnSpPr>
          <p:nvPr/>
        </p:nvCxnSpPr>
        <p:spPr>
          <a:xfrm rot="5400000">
            <a:off x="8285082" y="3660977"/>
            <a:ext cx="328487" cy="293031"/>
          </a:xfrm>
          <a:prstGeom prst="bentConnector2">
            <a:avLst/>
          </a:prstGeom>
          <a:ln>
            <a:solidFill>
              <a:schemeClr val="accent2"/>
            </a:solidFill>
            <a:headEnd type="triangle" w="med" len="med"/>
            <a:tailEnd type="triangle" w="med" len="med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297" name="Straight Connector 296">
            <a:extLst>
              <a:ext uri="{FF2B5EF4-FFF2-40B4-BE49-F238E27FC236}">
                <a16:creationId xmlns:a16="http://schemas.microsoft.com/office/drawing/2014/main" id="{7340F48C-916E-417F-849D-08A0CC01D843}"/>
              </a:ext>
            </a:extLst>
          </p:cNvPr>
          <p:cNvCxnSpPr>
            <a:cxnSpLocks/>
            <a:endCxn id="147" idx="2"/>
          </p:cNvCxnSpPr>
          <p:nvPr/>
        </p:nvCxnSpPr>
        <p:spPr>
          <a:xfrm flipV="1">
            <a:off x="7989061" y="3211432"/>
            <a:ext cx="10477" cy="637481"/>
          </a:xfrm>
          <a:prstGeom prst="line">
            <a:avLst/>
          </a:prstGeom>
          <a:ln>
            <a:solidFill>
              <a:schemeClr val="accent2"/>
            </a:solidFill>
            <a:headEnd type="triangle" w="med" len="med"/>
            <a:tailEnd type="triangle" w="med" len="med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pic>
        <p:nvPicPr>
          <p:cNvPr id="49" name="Graphic 48" descr="Social network">
            <a:extLst>
              <a:ext uri="{FF2B5EF4-FFF2-40B4-BE49-F238E27FC236}">
                <a16:creationId xmlns:a16="http://schemas.microsoft.com/office/drawing/2014/main" id="{1B0CFCC4-6CD2-4566-BF89-4691A11DAC2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591843" y="1774239"/>
            <a:ext cx="360000" cy="360000"/>
          </a:xfrm>
          <a:prstGeom prst="rect">
            <a:avLst/>
          </a:prstGeom>
        </p:spPr>
      </p:pic>
      <p:sp>
        <p:nvSpPr>
          <p:cNvPr id="57" name="Title 6">
            <a:extLst>
              <a:ext uri="{FF2B5EF4-FFF2-40B4-BE49-F238E27FC236}">
                <a16:creationId xmlns:a16="http://schemas.microsoft.com/office/drawing/2014/main" id="{05453121-C12D-4D12-8E48-F4145E4DBF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89" y="257304"/>
            <a:ext cx="7187549" cy="853079"/>
          </a:xfrm>
        </p:spPr>
        <p:txBody>
          <a:bodyPr>
            <a:noAutofit/>
          </a:bodyPr>
          <a:lstStyle/>
          <a:p>
            <a:r>
              <a:rPr lang="en-GB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Proposed Operating Framework for Delivery of Medicines Optimisation Priorities</a:t>
            </a:r>
          </a:p>
        </p:txBody>
      </p:sp>
      <p:cxnSp>
        <p:nvCxnSpPr>
          <p:cNvPr id="165" name="Connector: Elbow 164">
            <a:extLst>
              <a:ext uri="{FF2B5EF4-FFF2-40B4-BE49-F238E27FC236}">
                <a16:creationId xmlns:a16="http://schemas.microsoft.com/office/drawing/2014/main" id="{1F99BECE-605E-454F-B74F-1A95AB54B9E6}"/>
              </a:ext>
            </a:extLst>
          </p:cNvPr>
          <p:cNvCxnSpPr>
            <a:cxnSpLocks/>
            <a:stCxn id="158" idx="0"/>
            <a:endCxn id="160" idx="3"/>
          </p:cNvCxnSpPr>
          <p:nvPr/>
        </p:nvCxnSpPr>
        <p:spPr>
          <a:xfrm rot="16200000" flipH="1" flipV="1">
            <a:off x="6800752" y="1722476"/>
            <a:ext cx="857251" cy="1556365"/>
          </a:xfrm>
          <a:prstGeom prst="bentConnector4">
            <a:avLst>
              <a:gd name="adj1" fmla="val -26667"/>
              <a:gd name="adj2" fmla="val 65737"/>
            </a:avLst>
          </a:prstGeom>
          <a:ln>
            <a:headEnd type="triangle" w="med" len="med"/>
            <a:tailEnd type="triangle" w="med" len="med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320" name="Connector: Elbow 319">
            <a:extLst>
              <a:ext uri="{FF2B5EF4-FFF2-40B4-BE49-F238E27FC236}">
                <a16:creationId xmlns:a16="http://schemas.microsoft.com/office/drawing/2014/main" id="{480B0DF2-3660-4B02-A826-3F3128CBC10D}"/>
              </a:ext>
            </a:extLst>
          </p:cNvPr>
          <p:cNvCxnSpPr>
            <a:cxnSpLocks/>
            <a:stCxn id="31" idx="1"/>
            <a:endCxn id="11" idx="3"/>
          </p:cNvCxnSpPr>
          <p:nvPr/>
        </p:nvCxnSpPr>
        <p:spPr>
          <a:xfrm rot="10800000" flipV="1">
            <a:off x="1752260" y="2750512"/>
            <a:ext cx="970578" cy="638144"/>
          </a:xfrm>
          <a:prstGeom prst="bentConnector3">
            <a:avLst>
              <a:gd name="adj1" fmla="val 50000"/>
            </a:avLst>
          </a:prstGeom>
          <a:ln>
            <a:headEnd type="triangle" w="med" len="med"/>
            <a:tailEnd type="triangle" w="med" len="med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F557C97C-95A8-4F9D-B49C-D8E2102A9A68}"/>
              </a:ext>
            </a:extLst>
          </p:cNvPr>
          <p:cNvCxnSpPr>
            <a:cxnSpLocks/>
          </p:cNvCxnSpPr>
          <p:nvPr/>
        </p:nvCxnSpPr>
        <p:spPr>
          <a:xfrm>
            <a:off x="8749157" y="1794230"/>
            <a:ext cx="0" cy="1430589"/>
          </a:xfrm>
          <a:prstGeom prst="line">
            <a:avLst/>
          </a:prstGeom>
          <a:ln>
            <a:solidFill>
              <a:srgbClr val="FFC000"/>
            </a:solidFill>
            <a:headEnd type="triangle" w="med" len="med"/>
            <a:tailEnd type="triangle" w="med" len="med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3E5C8AB7-2A5C-42FC-B320-2E46FFD30EE9}"/>
              </a:ext>
            </a:extLst>
          </p:cNvPr>
          <p:cNvCxnSpPr>
            <a:cxnSpLocks/>
          </p:cNvCxnSpPr>
          <p:nvPr/>
        </p:nvCxnSpPr>
        <p:spPr>
          <a:xfrm>
            <a:off x="5738693" y="1771965"/>
            <a:ext cx="4082" cy="672080"/>
          </a:xfrm>
          <a:prstGeom prst="line">
            <a:avLst/>
          </a:prstGeom>
          <a:ln>
            <a:solidFill>
              <a:srgbClr val="FFC000"/>
            </a:solidFill>
            <a:headEnd type="triangle" w="med" len="med"/>
            <a:tailEnd type="triangle" w="med" len="med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B25BE735-5223-4B07-960B-769872CCC076}"/>
              </a:ext>
            </a:extLst>
          </p:cNvPr>
          <p:cNvCxnSpPr>
            <a:cxnSpLocks/>
            <a:endCxn id="31" idx="0"/>
          </p:cNvCxnSpPr>
          <p:nvPr/>
        </p:nvCxnSpPr>
        <p:spPr>
          <a:xfrm>
            <a:off x="3411181" y="1771966"/>
            <a:ext cx="2171" cy="569923"/>
          </a:xfrm>
          <a:prstGeom prst="line">
            <a:avLst/>
          </a:prstGeom>
          <a:ln>
            <a:solidFill>
              <a:srgbClr val="FFC000"/>
            </a:solidFill>
            <a:headEnd type="triangle" w="med" len="med"/>
            <a:tailEnd type="triangle" w="med" len="med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82" name="TextBox 81">
            <a:extLst>
              <a:ext uri="{FF2B5EF4-FFF2-40B4-BE49-F238E27FC236}">
                <a16:creationId xmlns:a16="http://schemas.microsoft.com/office/drawing/2014/main" id="{9C36F88D-BBA7-445C-9743-260B49A0D4E8}"/>
              </a:ext>
            </a:extLst>
          </p:cNvPr>
          <p:cNvSpPr txBox="1"/>
          <p:nvPr/>
        </p:nvSpPr>
        <p:spPr>
          <a:xfrm>
            <a:off x="225533" y="3754908"/>
            <a:ext cx="2022391" cy="408623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 anchor="t">
            <a:spAutoFit/>
          </a:bodyPr>
          <a:lstStyle/>
          <a:p>
            <a:pPr algn="ctr" defTabSz="457178"/>
            <a:r>
              <a:rPr lang="en-GB" sz="900" dirty="0">
                <a:solidFill>
                  <a:srgbClr val="768692">
                    <a:lumMod val="50000"/>
                  </a:srgbClr>
                </a:solidFill>
                <a:latin typeface="Arial"/>
              </a:rPr>
              <a:t>Other Medicines Programmes (incl. supply)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69BD7933-D248-4C70-B77F-EF9401B50C04}"/>
              </a:ext>
            </a:extLst>
          </p:cNvPr>
          <p:cNvSpPr txBox="1"/>
          <p:nvPr/>
        </p:nvSpPr>
        <p:spPr>
          <a:xfrm>
            <a:off x="2574258" y="3733987"/>
            <a:ext cx="1755783" cy="255389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 anchor="t">
            <a:spAutoFit/>
          </a:bodyPr>
          <a:lstStyle/>
          <a:p>
            <a:pPr algn="ctr" defTabSz="457178"/>
            <a:r>
              <a:rPr lang="en-GB" sz="900" dirty="0">
                <a:solidFill>
                  <a:srgbClr val="768692">
                    <a:lumMod val="50000"/>
                  </a:srgbClr>
                </a:solidFill>
                <a:latin typeface="Arial"/>
              </a:rPr>
              <a:t>Other Medicines Programmes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37B77A3B-6428-4999-9441-279D06352DC4}"/>
              </a:ext>
            </a:extLst>
          </p:cNvPr>
          <p:cNvSpPr txBox="1"/>
          <p:nvPr/>
        </p:nvSpPr>
        <p:spPr>
          <a:xfrm>
            <a:off x="4815831" y="3695122"/>
            <a:ext cx="1755783" cy="255389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 anchor="t">
            <a:spAutoFit/>
          </a:bodyPr>
          <a:lstStyle/>
          <a:p>
            <a:pPr algn="ctr" defTabSz="457178"/>
            <a:r>
              <a:rPr lang="en-GB" sz="900" dirty="0">
                <a:solidFill>
                  <a:srgbClr val="768692">
                    <a:lumMod val="50000"/>
                  </a:srgbClr>
                </a:solidFill>
                <a:latin typeface="Arial"/>
              </a:rPr>
              <a:t>Other Medicines Programmes</a:t>
            </a:r>
          </a:p>
        </p:txBody>
      </p:sp>
      <p:cxnSp>
        <p:nvCxnSpPr>
          <p:cNvPr id="85" name="Connector: Elbow 84">
            <a:extLst>
              <a:ext uri="{FF2B5EF4-FFF2-40B4-BE49-F238E27FC236}">
                <a16:creationId xmlns:a16="http://schemas.microsoft.com/office/drawing/2014/main" id="{C3243299-3FB2-41A0-B937-13C60AE31FCC}"/>
              </a:ext>
            </a:extLst>
          </p:cNvPr>
          <p:cNvCxnSpPr>
            <a:cxnSpLocks/>
            <a:stCxn id="7" idx="1"/>
            <a:endCxn id="82" idx="0"/>
          </p:cNvCxnSpPr>
          <p:nvPr/>
        </p:nvCxnSpPr>
        <p:spPr>
          <a:xfrm rot="10800000" flipH="1" flipV="1">
            <a:off x="672259" y="2577944"/>
            <a:ext cx="564469" cy="1176964"/>
          </a:xfrm>
          <a:prstGeom prst="bentConnector4">
            <a:avLst>
              <a:gd name="adj1" fmla="val -40498"/>
              <a:gd name="adj2" fmla="val 63562"/>
            </a:avLst>
          </a:prstGeom>
          <a:ln w="9525" cap="flat" cmpd="sng" algn="ctr">
            <a:solidFill>
              <a:schemeClr val="accent5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86" name="Connector: Elbow 85">
            <a:extLst>
              <a:ext uri="{FF2B5EF4-FFF2-40B4-BE49-F238E27FC236}">
                <a16:creationId xmlns:a16="http://schemas.microsoft.com/office/drawing/2014/main" id="{1F602866-849D-4535-8B28-CBBFBF308D6B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3280666" y="3608615"/>
            <a:ext cx="215261" cy="9525"/>
          </a:xfrm>
          <a:prstGeom prst="bentConnector3">
            <a:avLst>
              <a:gd name="adj1" fmla="val 307107"/>
            </a:avLst>
          </a:prstGeom>
          <a:ln w="9525" cap="flat" cmpd="sng" algn="ctr">
            <a:solidFill>
              <a:schemeClr val="accent5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87" name="Connector: Elbow 86">
            <a:extLst>
              <a:ext uri="{FF2B5EF4-FFF2-40B4-BE49-F238E27FC236}">
                <a16:creationId xmlns:a16="http://schemas.microsoft.com/office/drawing/2014/main" id="{0E1212BC-61EE-4DB0-AC81-8F522DC1A049}"/>
              </a:ext>
            </a:extLst>
          </p:cNvPr>
          <p:cNvCxnSpPr>
            <a:cxnSpLocks/>
            <a:endCxn id="160" idx="2"/>
          </p:cNvCxnSpPr>
          <p:nvPr/>
        </p:nvCxnSpPr>
        <p:spPr>
          <a:xfrm rot="16200000" flipV="1">
            <a:off x="5609870" y="3548618"/>
            <a:ext cx="247454" cy="4803"/>
          </a:xfrm>
          <a:prstGeom prst="bentConnector3">
            <a:avLst>
              <a:gd name="adj1" fmla="val 50000"/>
            </a:avLst>
          </a:prstGeom>
          <a:ln w="9525" cap="flat" cmpd="sng" algn="ctr">
            <a:solidFill>
              <a:schemeClr val="accent5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89" name="Connector: Elbow 88">
            <a:extLst>
              <a:ext uri="{FF2B5EF4-FFF2-40B4-BE49-F238E27FC236}">
                <a16:creationId xmlns:a16="http://schemas.microsoft.com/office/drawing/2014/main" id="{CDA018F6-C413-46C5-8D78-F9F76065CE65}"/>
              </a:ext>
            </a:extLst>
          </p:cNvPr>
          <p:cNvCxnSpPr>
            <a:cxnSpLocks/>
            <a:stCxn id="11" idx="1"/>
            <a:endCxn id="82" idx="0"/>
          </p:cNvCxnSpPr>
          <p:nvPr/>
        </p:nvCxnSpPr>
        <p:spPr>
          <a:xfrm rot="10800000" flipH="1" flipV="1">
            <a:off x="672259" y="3388656"/>
            <a:ext cx="564469" cy="366252"/>
          </a:xfrm>
          <a:prstGeom prst="bentConnector4">
            <a:avLst>
              <a:gd name="adj1" fmla="val -119639"/>
              <a:gd name="adj2" fmla="val -173985"/>
            </a:avLst>
          </a:prstGeom>
          <a:ln w="9525" cap="flat" cmpd="sng" algn="ctr">
            <a:solidFill>
              <a:schemeClr val="accent5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52" name="Picture 51">
            <a:extLst>
              <a:ext uri="{FF2B5EF4-FFF2-40B4-BE49-F238E27FC236}">
                <a16:creationId xmlns:a16="http://schemas.microsoft.com/office/drawing/2014/main" id="{CD6329DD-61F9-4744-B137-5CCF87612F0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693524" y="331009"/>
            <a:ext cx="1161389" cy="470957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A046992A-C0AF-467A-9271-A284DA8C7E9E}"/>
              </a:ext>
            </a:extLst>
          </p:cNvPr>
          <p:cNvSpPr/>
          <p:nvPr/>
        </p:nvSpPr>
        <p:spPr>
          <a:xfrm>
            <a:off x="242841" y="4965788"/>
            <a:ext cx="8629380" cy="1246801"/>
          </a:xfrm>
          <a:prstGeom prst="roundRect">
            <a:avLst/>
          </a:prstGeom>
          <a:solidFill>
            <a:srgbClr val="50003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PLACE</a:t>
            </a:r>
          </a:p>
          <a:p>
            <a:pPr algn="ctr"/>
            <a:r>
              <a:rPr lang="en-GB" dirty="0"/>
              <a:t>Population based implementation, collaboration &amp; insight.</a:t>
            </a:r>
          </a:p>
          <a:p>
            <a:pPr algn="ctr"/>
            <a:r>
              <a:rPr lang="en-GB" dirty="0"/>
              <a:t>Cross-sector collaboration and joint working</a:t>
            </a:r>
          </a:p>
          <a:p>
            <a:pPr algn="ctr"/>
            <a:r>
              <a:rPr lang="en-GB" dirty="0"/>
              <a:t>Partnership working with local authorities, voluntary and community sector.</a:t>
            </a:r>
          </a:p>
        </p:txBody>
      </p:sp>
    </p:spTree>
    <p:extLst>
      <p:ext uri="{BB962C8B-B14F-4D97-AF65-F5344CB8AC3E}">
        <p14:creationId xmlns:p14="http://schemas.microsoft.com/office/powerpoint/2010/main" val="12629034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955D10-570C-4F17-8175-ACA084A134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0334" y="248534"/>
            <a:ext cx="6221784" cy="692760"/>
          </a:xfrm>
        </p:spPr>
        <p:txBody>
          <a:bodyPr>
            <a:noAutofit/>
          </a:bodyPr>
          <a:lstStyle/>
          <a:p>
            <a:pPr algn="ctr"/>
            <a:r>
              <a:rPr lang="en-GB" sz="4000" dirty="0"/>
              <a:t>Current Challenges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C37D587-EB6E-45E5-BCB0-6226893EFF59}"/>
              </a:ext>
            </a:extLst>
          </p:cNvPr>
          <p:cNvSpPr txBox="1"/>
          <p:nvPr/>
        </p:nvSpPr>
        <p:spPr>
          <a:xfrm>
            <a:off x="602672" y="1130222"/>
            <a:ext cx="8191704" cy="532453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800" dirty="0"/>
              <a:t>Huge pressures on our system (Hospitals, GPs, OOHs, Community Pharmacies)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800" dirty="0"/>
              <a:t>Increasing polypharmacy - over 14,880 patients taking more than 10 medicines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800" dirty="0"/>
              <a:t>50% Non-adherence, insufficient medication reviews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800" dirty="0"/>
              <a:t>Medicines safety issues – e.g. opioid, anticoagulants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800" dirty="0"/>
              <a:t>Antimicrobial prescribing (Broad spectrum)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800" dirty="0"/>
              <a:t>Expenditure – system prescribing finances (£350m)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800" dirty="0"/>
              <a:t>Waste – estimated at around £5 million</a:t>
            </a:r>
          </a:p>
        </p:txBody>
      </p:sp>
    </p:spTree>
    <p:extLst>
      <p:ext uri="{BB962C8B-B14F-4D97-AF65-F5344CB8AC3E}">
        <p14:creationId xmlns:p14="http://schemas.microsoft.com/office/powerpoint/2010/main" val="29083853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955D10-570C-4F17-8175-ACA084A134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7298" y="255135"/>
            <a:ext cx="6634443" cy="1394372"/>
          </a:xfrm>
        </p:spPr>
        <p:txBody>
          <a:bodyPr>
            <a:normAutofit/>
          </a:bodyPr>
          <a:lstStyle/>
          <a:p>
            <a:r>
              <a:rPr lang="en-GB" sz="2800" dirty="0"/>
              <a:t>Community Pharmacy is key to helping address local health priorities</a:t>
            </a:r>
            <a:endParaRPr lang="en-GB" sz="2800" b="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3A63D6-F5D0-497C-8D3F-ACC1EEE72EE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91670" y="1819834"/>
            <a:ext cx="7960660" cy="4347883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tx1"/>
                </a:solidFill>
              </a:rPr>
              <a:t>Based in the heart of our communities able to address inequalities</a:t>
            </a:r>
          </a:p>
          <a:p>
            <a:r>
              <a:rPr lang="en-GB" dirty="0">
                <a:solidFill>
                  <a:schemeClr val="tx1"/>
                </a:solidFill>
              </a:rPr>
              <a:t>More face to face contact than any other Healthcare Professional</a:t>
            </a:r>
          </a:p>
          <a:p>
            <a:r>
              <a:rPr lang="en-GB" dirty="0">
                <a:solidFill>
                  <a:schemeClr val="tx1"/>
                </a:solidFill>
              </a:rPr>
              <a:t>Established relationships with patients</a:t>
            </a:r>
          </a:p>
          <a:p>
            <a:r>
              <a:rPr lang="en-GB" dirty="0">
                <a:solidFill>
                  <a:schemeClr val="tx1"/>
                </a:solidFill>
              </a:rPr>
              <a:t>Easily accessible</a:t>
            </a:r>
          </a:p>
          <a:p>
            <a:r>
              <a:rPr lang="en-GB" dirty="0">
                <a:solidFill>
                  <a:schemeClr val="tx1"/>
                </a:solidFill>
              </a:rPr>
              <a:t>Growing clinically focussed services</a:t>
            </a:r>
          </a:p>
          <a:p>
            <a:r>
              <a:rPr lang="en-GB" dirty="0">
                <a:solidFill>
                  <a:schemeClr val="tx1"/>
                </a:solidFill>
              </a:rPr>
              <a:t>Expertise to manage conditions helping to reduce pressure on the health system.</a:t>
            </a:r>
          </a:p>
        </p:txBody>
      </p:sp>
    </p:spTree>
    <p:extLst>
      <p:ext uri="{BB962C8B-B14F-4D97-AF65-F5344CB8AC3E}">
        <p14:creationId xmlns:p14="http://schemas.microsoft.com/office/powerpoint/2010/main" val="33746030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text, parking, sign, meter&#10;&#10;Description automatically generated">
            <a:extLst>
              <a:ext uri="{FF2B5EF4-FFF2-40B4-BE49-F238E27FC236}">
                <a16:creationId xmlns:a16="http://schemas.microsoft.com/office/drawing/2014/main" id="{E748C0A2-20AB-42AD-BA49-99EF4548BB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42" y="224118"/>
            <a:ext cx="9117516" cy="6212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9724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955D10-570C-4F17-8175-ACA084A134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0334" y="248534"/>
            <a:ext cx="6221784" cy="1203748"/>
          </a:xfrm>
        </p:spPr>
        <p:txBody>
          <a:bodyPr>
            <a:noAutofit/>
          </a:bodyPr>
          <a:lstStyle/>
          <a:p>
            <a:pPr algn="ctr"/>
            <a:r>
              <a:rPr lang="en-GB" sz="4000" dirty="0"/>
              <a:t>Working through the whole patient journey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6524778F-C9D4-418C-B8D7-F9357A78462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20167310"/>
              </p:ext>
            </p:extLst>
          </p:nvPr>
        </p:nvGraphicFramePr>
        <p:xfrm>
          <a:off x="143436" y="1815492"/>
          <a:ext cx="5181599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78A03192-CD2F-4DB1-99EC-FF0B3A87948C}"/>
              </a:ext>
            </a:extLst>
          </p:cNvPr>
          <p:cNvSpPr txBox="1"/>
          <p:nvPr/>
        </p:nvSpPr>
        <p:spPr>
          <a:xfrm>
            <a:off x="4520426" y="1774326"/>
            <a:ext cx="32698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Smoking Cessation, weight management, vaccination services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5F62DE9-F636-44C8-A088-A3A958A19703}"/>
              </a:ext>
            </a:extLst>
          </p:cNvPr>
          <p:cNvSpPr txBox="1"/>
          <p:nvPr/>
        </p:nvSpPr>
        <p:spPr>
          <a:xfrm>
            <a:off x="4520426" y="2616684"/>
            <a:ext cx="32698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Hypertension case finding, AF detection, early cancer diagnosis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7CBDD13-DC33-4B98-A385-D01298C7F31E}"/>
              </a:ext>
            </a:extLst>
          </p:cNvPr>
          <p:cNvSpPr txBox="1"/>
          <p:nvPr/>
        </p:nvSpPr>
        <p:spPr>
          <a:xfrm>
            <a:off x="4493531" y="3507823"/>
            <a:ext cx="24810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Minor ailments, enhanced care services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A3660B7-6808-4781-80F0-B5D92ADEC0E3}"/>
              </a:ext>
            </a:extLst>
          </p:cNvPr>
          <p:cNvSpPr txBox="1"/>
          <p:nvPr/>
        </p:nvSpPr>
        <p:spPr>
          <a:xfrm>
            <a:off x="4520426" y="5270674"/>
            <a:ext cx="13873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Hypertension, red flag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7265C20-241B-48BD-899A-1F2A9B77C17C}"/>
              </a:ext>
            </a:extLst>
          </p:cNvPr>
          <p:cNvSpPr txBox="1"/>
          <p:nvPr/>
        </p:nvSpPr>
        <p:spPr>
          <a:xfrm>
            <a:off x="4493530" y="4365489"/>
            <a:ext cx="24810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NMS – Reconciliation &amp; adherence reviews</a:t>
            </a:r>
          </a:p>
        </p:txBody>
      </p:sp>
    </p:spTree>
    <p:extLst>
      <p:ext uri="{BB962C8B-B14F-4D97-AF65-F5344CB8AC3E}">
        <p14:creationId xmlns:p14="http://schemas.microsoft.com/office/powerpoint/2010/main" val="11067039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955D10-570C-4F17-8175-ACA084A134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0334" y="248534"/>
            <a:ext cx="6221784" cy="1203748"/>
          </a:xfrm>
        </p:spPr>
        <p:txBody>
          <a:bodyPr>
            <a:noAutofit/>
          </a:bodyPr>
          <a:lstStyle/>
          <a:p>
            <a:pPr algn="ctr"/>
            <a:r>
              <a:rPr lang="en-GB" sz="4000" dirty="0"/>
              <a:t>Working with Other Pharmacy Sectors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74361C14-9D63-4A80-9406-B7FDA60D07D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43908884"/>
              </p:ext>
            </p:extLst>
          </p:nvPr>
        </p:nvGraphicFramePr>
        <p:xfrm>
          <a:off x="224118" y="200436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8D12B2F9-32F7-4951-85C7-7046E624A14A}"/>
              </a:ext>
            </a:extLst>
          </p:cNvPr>
          <p:cNvSpPr/>
          <p:nvPr/>
        </p:nvSpPr>
        <p:spPr>
          <a:xfrm>
            <a:off x="3487272" y="1637554"/>
            <a:ext cx="2483222" cy="6290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Discharge Medicines Service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1D479A7-E7D7-4A9E-9020-E7617CA12BAD}"/>
              </a:ext>
            </a:extLst>
          </p:cNvPr>
          <p:cNvSpPr/>
          <p:nvPr/>
        </p:nvSpPr>
        <p:spPr>
          <a:xfrm>
            <a:off x="5472953" y="3563002"/>
            <a:ext cx="1237130" cy="6290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GPCPCS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D94FB63-492F-414B-887F-E0CDE16ACA8A}"/>
              </a:ext>
            </a:extLst>
          </p:cNvPr>
          <p:cNvSpPr/>
          <p:nvPr/>
        </p:nvSpPr>
        <p:spPr>
          <a:xfrm>
            <a:off x="3292294" y="6020787"/>
            <a:ext cx="1237130" cy="6290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CPCS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08B1F92-39B2-4689-BB5A-CAA03A8C9587}"/>
              </a:ext>
            </a:extLst>
          </p:cNvPr>
          <p:cNvSpPr/>
          <p:nvPr/>
        </p:nvSpPr>
        <p:spPr>
          <a:xfrm>
            <a:off x="188260" y="4214907"/>
            <a:ext cx="1237130" cy="6290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Care Homes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E9ABF1D-A7FE-4BEC-AC92-AA2E4F49B7C9}"/>
              </a:ext>
            </a:extLst>
          </p:cNvPr>
          <p:cNvSpPr/>
          <p:nvPr/>
        </p:nvSpPr>
        <p:spPr>
          <a:xfrm>
            <a:off x="188260" y="3429000"/>
            <a:ext cx="1237130" cy="6290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Mental Health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3B9DB20-F7AA-478F-AD37-11F19D2357F9}"/>
              </a:ext>
            </a:extLst>
          </p:cNvPr>
          <p:cNvSpPr/>
          <p:nvPr/>
        </p:nvSpPr>
        <p:spPr>
          <a:xfrm>
            <a:off x="1362636" y="1645024"/>
            <a:ext cx="1371600" cy="6290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Consultant Pharmacists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BACC444-291B-4B74-A10C-7AEDC186E7B4}"/>
              </a:ext>
            </a:extLst>
          </p:cNvPr>
          <p:cNvSpPr/>
          <p:nvPr/>
        </p:nvSpPr>
        <p:spPr>
          <a:xfrm>
            <a:off x="4921622" y="2337919"/>
            <a:ext cx="1237130" cy="6290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Smoking Cessation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39CE257-DBB2-40DB-B369-48A4D9DE2AFC}"/>
              </a:ext>
            </a:extLst>
          </p:cNvPr>
          <p:cNvSpPr/>
          <p:nvPr/>
        </p:nvSpPr>
        <p:spPr>
          <a:xfrm>
            <a:off x="5235390" y="4348624"/>
            <a:ext cx="1344705" cy="6290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Respiratory Network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52503EF-F7BF-43EE-88C5-95B56C0EE1B7}"/>
              </a:ext>
            </a:extLst>
          </p:cNvPr>
          <p:cNvSpPr/>
          <p:nvPr/>
        </p:nvSpPr>
        <p:spPr>
          <a:xfrm>
            <a:off x="753037" y="5029941"/>
            <a:ext cx="1344705" cy="6290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CVD Strategy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1275DEF-7DE2-4A79-ABC7-E367A5561FC1}"/>
              </a:ext>
            </a:extLst>
          </p:cNvPr>
          <p:cNvSpPr/>
          <p:nvPr/>
        </p:nvSpPr>
        <p:spPr>
          <a:xfrm>
            <a:off x="439274" y="2361454"/>
            <a:ext cx="1344705" cy="6290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Diabetes Group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6C647AD-628D-44D4-841F-F0509E33832D}"/>
              </a:ext>
            </a:extLst>
          </p:cNvPr>
          <p:cNvSpPr/>
          <p:nvPr/>
        </p:nvSpPr>
        <p:spPr>
          <a:xfrm>
            <a:off x="4701990" y="5029941"/>
            <a:ext cx="1344705" cy="6290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Efficiencies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696720D-1162-43B6-B267-0C0BA1674B52}"/>
              </a:ext>
            </a:extLst>
          </p:cNvPr>
          <p:cNvSpPr/>
          <p:nvPr/>
        </p:nvSpPr>
        <p:spPr>
          <a:xfrm>
            <a:off x="916645" y="5877860"/>
            <a:ext cx="2196351" cy="6290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Clinical Policies/formularies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103A8EB-2934-4C83-9992-FF22492AFF30}"/>
              </a:ext>
            </a:extLst>
          </p:cNvPr>
          <p:cNvSpPr/>
          <p:nvPr/>
        </p:nvSpPr>
        <p:spPr>
          <a:xfrm>
            <a:off x="4529424" y="5689235"/>
            <a:ext cx="1344705" cy="6290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Medicines Safety</a:t>
            </a:r>
          </a:p>
        </p:txBody>
      </p:sp>
      <p:pic>
        <p:nvPicPr>
          <p:cNvPr id="17" name="Picture 2" descr="Free Collaboration Cliparts, Download Free Collaboration Cliparts png  images, Free ClipArts on Clipart Library">
            <a:extLst>
              <a:ext uri="{FF2B5EF4-FFF2-40B4-BE49-F238E27FC236}">
                <a16:creationId xmlns:a16="http://schemas.microsoft.com/office/drawing/2014/main" id="{1ACFD998-1943-4DF4-84B1-6F7D6D074C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9666" y="5278439"/>
            <a:ext cx="1641476" cy="1231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752093A4-8E26-47FF-9ABC-70738CE1690B}"/>
              </a:ext>
            </a:extLst>
          </p:cNvPr>
          <p:cNvSpPr/>
          <p:nvPr/>
        </p:nvSpPr>
        <p:spPr>
          <a:xfrm>
            <a:off x="5266764" y="2933979"/>
            <a:ext cx="1559861" cy="6290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Vaccinations</a:t>
            </a:r>
          </a:p>
        </p:txBody>
      </p:sp>
    </p:spTree>
    <p:extLst>
      <p:ext uri="{BB962C8B-B14F-4D97-AF65-F5344CB8AC3E}">
        <p14:creationId xmlns:p14="http://schemas.microsoft.com/office/powerpoint/2010/main" val="40559787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955D10-570C-4F17-8175-ACA084A134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6" y="258807"/>
            <a:ext cx="6643407" cy="1220881"/>
          </a:xfrm>
        </p:spPr>
        <p:txBody>
          <a:bodyPr>
            <a:noAutofit/>
          </a:bodyPr>
          <a:lstStyle/>
          <a:p>
            <a:pPr algn="ctr"/>
            <a:r>
              <a:rPr lang="en-GB" sz="4000" dirty="0"/>
              <a:t>Working Together </a:t>
            </a:r>
            <a:br>
              <a:rPr lang="en-GB" sz="4000" dirty="0"/>
            </a:br>
            <a:r>
              <a:rPr lang="en-GB" sz="4000" dirty="0"/>
              <a:t>What we have Learnt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C37D587-EB6E-45E5-BCB0-6226893EFF59}"/>
              </a:ext>
            </a:extLst>
          </p:cNvPr>
          <p:cNvSpPr txBox="1"/>
          <p:nvPr/>
        </p:nvSpPr>
        <p:spPr>
          <a:xfrm>
            <a:off x="722867" y="1956330"/>
            <a:ext cx="6350285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GB" sz="3200" dirty="0"/>
              <a:t>Building on established relationships</a:t>
            </a:r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GB" sz="3200" dirty="0"/>
              <a:t>Understanding each others worlds</a:t>
            </a:r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GB" sz="3200" dirty="0"/>
              <a:t>Mutual Aid</a:t>
            </a:r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GB" sz="3200" dirty="0"/>
              <a:t>Breaking down barriers</a:t>
            </a:r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GB" sz="3200" dirty="0"/>
              <a:t>Shared purpose</a:t>
            </a:r>
          </a:p>
        </p:txBody>
      </p:sp>
      <p:pic>
        <p:nvPicPr>
          <p:cNvPr id="4" name="Picture 2" descr="Free Collaboration Cliparts, Download Free Collaboration Cliparts png  images, Free ClipArts on Clipart Library">
            <a:extLst>
              <a:ext uri="{FF2B5EF4-FFF2-40B4-BE49-F238E27FC236}">
                <a16:creationId xmlns:a16="http://schemas.microsoft.com/office/drawing/2014/main" id="{0DBA824D-0E14-441C-B40B-EC4171501E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9666" y="5278439"/>
            <a:ext cx="1641476" cy="1231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26925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he BIG conversation">
      <a:dk1>
        <a:sysClr val="windowText" lastClr="000000"/>
      </a:dk1>
      <a:lt1>
        <a:sysClr val="window" lastClr="FFFFFF"/>
      </a:lt1>
      <a:dk2>
        <a:srgbClr val="475C6D"/>
      </a:dk2>
      <a:lt2>
        <a:srgbClr val="E7E6E6"/>
      </a:lt2>
      <a:accent1>
        <a:srgbClr val="BF0078"/>
      </a:accent1>
      <a:accent2>
        <a:srgbClr val="006AB4"/>
      </a:accent2>
      <a:accent3>
        <a:srgbClr val="3FB6E5"/>
      </a:accent3>
      <a:accent4>
        <a:srgbClr val="44257D"/>
      </a:accent4>
      <a:accent5>
        <a:srgbClr val="3FB6E5"/>
      </a:accent5>
      <a:accent6>
        <a:srgbClr val="006AB4"/>
      </a:accent6>
      <a:hlink>
        <a:srgbClr val="BF0078"/>
      </a:hlink>
      <a:folHlink>
        <a:srgbClr val="44257D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R BC presentation - white background.potx" id="{F96276B8-38B1-4B39-AC30-2D4CE0AE19E4}" vid="{A990C93B-172E-4FE0-9A90-53281501039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852BF43768CEB469333ADCA25C1656F" ma:contentTypeVersion="10" ma:contentTypeDescription="Create a new document." ma:contentTypeScope="" ma:versionID="5194f162d29ba25c11b0e5d4952b9588">
  <xsd:schema xmlns:xsd="http://www.w3.org/2001/XMLSchema" xmlns:xs="http://www.w3.org/2001/XMLSchema" xmlns:p="http://schemas.microsoft.com/office/2006/metadata/properties" xmlns:ns3="844357e7-1cb1-4734-bd67-71fa0acbe493" targetNamespace="http://schemas.microsoft.com/office/2006/metadata/properties" ma:root="true" ma:fieldsID="406b5e9c2e25c805475c4b09be256d07" ns3:_="">
    <xsd:import namespace="844357e7-1cb1-4734-bd67-71fa0acbe493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Location" minOccurs="0"/>
                <xsd:element ref="ns3:MediaServiceAutoKeyPoints" minOccurs="0"/>
                <xsd:element ref="ns3:MediaServiceKeyPoints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44357e7-1cb1-4734-bd67-71fa0acbe49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CAF8CE8-3F11-4549-856A-030F231D0CC2}">
  <ds:schemaRefs>
    <ds:schemaRef ds:uri="844357e7-1cb1-4734-bd67-71fa0acbe493"/>
    <ds:schemaRef ds:uri="http://purl.org/dc/dcmitype/"/>
    <ds:schemaRef ds:uri="http://schemas.microsoft.com/office/2006/metadata/properties"/>
    <ds:schemaRef ds:uri="http://www.w3.org/XML/1998/namespace"/>
    <ds:schemaRef ds:uri="http://schemas.microsoft.com/office/2006/documentManagement/types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7CCFCEA3-B497-4C45-AE91-158FD63FD29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F57F52B-064F-408E-91B2-328961B5BF6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44357e7-1cb1-4734-bd67-71fa0acbe49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3896</TotalTime>
  <Words>447</Words>
  <Application>Microsoft Office PowerPoint</Application>
  <PresentationFormat>On-screen Show (4:3)</PresentationFormat>
  <Paragraphs>113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Frutiger LT Pro 55 Roman</vt:lpstr>
      <vt:lpstr>Roboto Slab</vt:lpstr>
      <vt:lpstr>Wingdings</vt:lpstr>
      <vt:lpstr>Office Theme</vt:lpstr>
      <vt:lpstr>  How can community pharmacy work with other pharmacy sectors? </vt:lpstr>
      <vt:lpstr>Thank You</vt:lpstr>
      <vt:lpstr>Proposed Operating Framework for Delivery of Medicines Optimisation Priorities</vt:lpstr>
      <vt:lpstr>Current Challenges</vt:lpstr>
      <vt:lpstr>Community Pharmacy is key to helping address local health priorities</vt:lpstr>
      <vt:lpstr>PowerPoint Presentation</vt:lpstr>
      <vt:lpstr>Working through the whole patient journey</vt:lpstr>
      <vt:lpstr>Working with Other Pharmacy Sectors</vt:lpstr>
      <vt:lpstr>Working Together  What we have Learnt</vt:lpstr>
      <vt:lpstr>What we do well</vt:lpstr>
      <vt:lpstr>Aims for the Future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Melanie Kynaston</dc:creator>
  <cp:lastModifiedBy>Sati Ubhi</cp:lastModifiedBy>
  <cp:revision>23</cp:revision>
  <dcterms:created xsi:type="dcterms:W3CDTF">2020-01-14T11:35:10Z</dcterms:created>
  <dcterms:modified xsi:type="dcterms:W3CDTF">2021-09-21T10:29:16Z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0x010100B852BF43768CEB469333ADCA25C1656F</vt:lpwstr>
  </property>
</Properties>
</file>