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62" r:id="rId6"/>
    <p:sldId id="264" r:id="rId7"/>
    <p:sldId id="267" r:id="rId8"/>
    <p:sldId id="266" r:id="rId9"/>
    <p:sldId id="272" r:id="rId10"/>
    <p:sldId id="268" r:id="rId11"/>
    <p:sldId id="273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7878"/>
    <a:srgbClr val="475C6D"/>
    <a:srgbClr val="F2F4B4"/>
    <a:srgbClr val="41B6E6"/>
    <a:srgbClr val="425563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41F303-5AA4-4C7D-A639-2321AEB55431}" v="6" dt="2021-09-16T14:47:34.686"/>
    <p1510:client id="{83EAE5A4-50A3-46B3-A610-379CA4F0D440}" v="285" dt="2021-09-16T14:26:23.4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788" autoAdjust="0"/>
  </p:normalViewPr>
  <p:slideViewPr>
    <p:cSldViewPr snapToGrid="0">
      <p:cViewPr varScale="1">
        <p:scale>
          <a:sx n="107" d="100"/>
          <a:sy n="107" d="100"/>
        </p:scale>
        <p:origin x="1716" y="78"/>
      </p:cViewPr>
      <p:guideLst/>
    </p:cSldViewPr>
  </p:slideViewPr>
  <p:outlineViewPr>
    <p:cViewPr>
      <p:scale>
        <a:sx n="33" d="100"/>
        <a:sy n="33" d="100"/>
      </p:scale>
      <p:origin x="0" y="-194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B5EB3-360C-4510-843F-FA9730C3E0A0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255C4-02FB-47C7-A721-1C1C74DE8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093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Team behind pilot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7255C4-02FB-47C7-A721-1C1C74DE83A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719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Really interesting to understand – current provision?, if currently no provision what might be the barriers to you taking up this offer?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7255C4-02FB-47C7-A721-1C1C74DE83A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138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116B087D-0421-48DF-9D8D-5D57B0286F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5783712" cy="56356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0"/>
            <a:ext cx="4638675" cy="2085975"/>
          </a:xfrm>
        </p:spPr>
        <p:txBody>
          <a:bodyPr anchor="b"/>
          <a:lstStyle>
            <a:lvl1pPr algn="ctr">
              <a:defRPr sz="6000" b="1">
                <a:solidFill>
                  <a:srgbClr val="475C6D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2390775"/>
            <a:ext cx="3429000" cy="3244913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2400">
                <a:solidFill>
                  <a:srgbClr val="475C6D"/>
                </a:solidFill>
                <a:latin typeface="Roboto Slab" pitchFamily="2" charset="0"/>
                <a:ea typeface="Roboto Slab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56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8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8498906C-93B8-4F5F-A829-4471C5D078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752475" cy="748665"/>
          </a:xfrm>
          <a:prstGeom prst="rect">
            <a:avLst/>
          </a:prstGeom>
        </p:spPr>
      </p:pic>
      <p:pic>
        <p:nvPicPr>
          <p:cNvPr id="8" name="Content Placeholder 8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EC021234-075A-4116-A976-6418DDC3B4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91220" y="4044573"/>
            <a:ext cx="2752780" cy="28134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75" y="238125"/>
            <a:ext cx="6296025" cy="1235655"/>
          </a:xfrm>
        </p:spPr>
        <p:txBody>
          <a:bodyPr/>
          <a:lstStyle>
            <a:lvl1pPr>
              <a:defRPr>
                <a:solidFill>
                  <a:srgbClr val="475C6D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184619D-F3CA-46EE-A56F-80595E748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0" y="1700739"/>
            <a:ext cx="5028009" cy="4931837"/>
          </a:xfrm>
        </p:spPr>
        <p:txBody>
          <a:bodyPr/>
          <a:lstStyle>
            <a:lvl1pPr>
              <a:defRPr sz="3200">
                <a:solidFill>
                  <a:srgbClr val="475C6D"/>
                </a:solidFill>
                <a:latin typeface="Frutiger LT Pro 55 Roman" panose="020B0602020204020204" pitchFamily="34" charset="0"/>
              </a:defRPr>
            </a:lvl1pPr>
            <a:lvl2pPr>
              <a:defRPr sz="2800">
                <a:solidFill>
                  <a:srgbClr val="475C6D"/>
                </a:solidFill>
                <a:latin typeface="Frutiger LT Pro 55 Roman" panose="020B0602020204020204" pitchFamily="34" charset="0"/>
              </a:defRPr>
            </a:lvl2pPr>
            <a:lvl3pPr>
              <a:defRPr sz="2400">
                <a:solidFill>
                  <a:srgbClr val="475C6D"/>
                </a:solidFill>
                <a:latin typeface="Frutiger LT Pro 55 Roman" panose="020B0602020204020204" pitchFamily="34" charset="0"/>
              </a:defRPr>
            </a:lvl3pPr>
            <a:lvl4pPr>
              <a:defRPr sz="2000">
                <a:solidFill>
                  <a:srgbClr val="475C6D"/>
                </a:solidFill>
                <a:latin typeface="Frutiger LT Pro 55 Roman" panose="020B0602020204020204" pitchFamily="34" charset="0"/>
              </a:defRPr>
            </a:lvl4pPr>
            <a:lvl5pPr>
              <a:defRPr sz="2000">
                <a:solidFill>
                  <a:srgbClr val="475C6D"/>
                </a:solidFill>
                <a:latin typeface="Frutiger LT Pro 55 Roman" panose="020B06020202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9A8AC7DB-0175-41B7-BEB2-B52C2652CA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0" y="2828925"/>
            <a:ext cx="3350419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475C6D"/>
                </a:solidFill>
                <a:latin typeface="Frutiger LT Pro 55 Roman" panose="020B06020202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212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6870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73AF2BA0-8170-4DE7-96CD-FAF66C0B9E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83261" y="4902577"/>
            <a:ext cx="2460739" cy="195542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4E43763-332C-45E5-B044-D6DD04FB284B}"/>
              </a:ext>
            </a:extLst>
          </p:cNvPr>
          <p:cNvSpPr/>
          <p:nvPr userDrawn="1"/>
        </p:nvSpPr>
        <p:spPr>
          <a:xfrm>
            <a:off x="7410993" y="1314994"/>
            <a:ext cx="1733007" cy="1465217"/>
          </a:xfrm>
          <a:prstGeom prst="rect">
            <a:avLst/>
          </a:prstGeom>
          <a:solidFill>
            <a:srgbClr val="425563"/>
          </a:solidFill>
          <a:ln>
            <a:solidFill>
              <a:srgbClr val="4255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drawing, ball&#10;&#10;Description automatically generated">
            <a:extLst>
              <a:ext uri="{FF2B5EF4-FFF2-40B4-BE49-F238E27FC236}">
                <a16:creationId xmlns:a16="http://schemas.microsoft.com/office/drawing/2014/main" id="{54A2CAD8-C614-4BD1-9DA5-0DDECC656A8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2775857"/>
          </a:xfrm>
          <a:prstGeom prst="rect">
            <a:avLst/>
          </a:prstGeom>
        </p:spPr>
      </p:pic>
      <p:pic>
        <p:nvPicPr>
          <p:cNvPr id="5" name="Picture 4" descr="Cambs GP Society">
            <a:extLst>
              <a:ext uri="{FF2B5EF4-FFF2-40B4-BE49-F238E27FC236}">
                <a16:creationId xmlns:a16="http://schemas.microsoft.com/office/drawing/2014/main" id="{D7B07857-19AD-4D19-A988-81837095C8F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64553"/>
            <a:ext cx="2063396" cy="1550126"/>
          </a:xfrm>
          <a:prstGeom prst="rect">
            <a:avLst/>
          </a:prstGeom>
        </p:spPr>
      </p:pic>
      <p:pic>
        <p:nvPicPr>
          <p:cNvPr id="6" name="Picture 5" descr="Addenbrooke's BIG conversation">
            <a:extLst>
              <a:ext uri="{FF2B5EF4-FFF2-40B4-BE49-F238E27FC236}">
                <a16:creationId xmlns:a16="http://schemas.microsoft.com/office/drawing/2014/main" id="{4B003E91-3D0A-4D69-BB1D-4350D2EE4DA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989957" y="2942955"/>
            <a:ext cx="2227216" cy="1670412"/>
          </a:xfrm>
          <a:prstGeom prst="rect">
            <a:avLst/>
          </a:prstGeom>
        </p:spPr>
      </p:pic>
      <p:pic>
        <p:nvPicPr>
          <p:cNvPr id="7" name="Picture 6" descr="A picture containing indoor, table, decorated, flower&#10;&#10;Description automatically generated">
            <a:extLst>
              <a:ext uri="{FF2B5EF4-FFF2-40B4-BE49-F238E27FC236}">
                <a16:creationId xmlns:a16="http://schemas.microsoft.com/office/drawing/2014/main" id="{20FD2982-DFCD-4AF7-B3CD-5D1E4704D97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45" y="4450080"/>
            <a:ext cx="2063394" cy="1837711"/>
          </a:xfrm>
          <a:prstGeom prst="rect">
            <a:avLst/>
          </a:prstGeom>
        </p:spPr>
      </p:pic>
      <p:pic>
        <p:nvPicPr>
          <p:cNvPr id="8" name="Picture 7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18398A7D-8C18-4437-BAA7-6901C5FAA2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62420" y="2682105"/>
            <a:ext cx="1660701" cy="1465217"/>
          </a:xfrm>
          <a:prstGeom prst="rect">
            <a:avLst/>
          </a:prstGeom>
        </p:spPr>
      </p:pic>
      <p:pic>
        <p:nvPicPr>
          <p:cNvPr id="9" name="Picture 8" descr="A picture containing man, holding, black, sitting&#10;&#10;Description automatically generated">
            <a:extLst>
              <a:ext uri="{FF2B5EF4-FFF2-40B4-BE49-F238E27FC236}">
                <a16:creationId xmlns:a16="http://schemas.microsoft.com/office/drawing/2014/main" id="{1D7950A7-B151-4E66-A0EB-08E1E84654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4028912" y="4481877"/>
            <a:ext cx="1937424" cy="16704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C0FCD78-4BAC-4334-AD05-09B50B1E49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19960" y="2682105"/>
            <a:ext cx="2166097" cy="2067234"/>
          </a:xfrm>
          <a:prstGeom prst="rect">
            <a:avLst/>
          </a:prstGeom>
        </p:spPr>
      </p:pic>
      <p:pic>
        <p:nvPicPr>
          <p:cNvPr id="11" name="HEV1576252817660" descr="storage_emulated_0__EmailTempImage_1_RotateImage_20191213_124001_jpg_1576252817660">
            <a:extLst>
              <a:ext uri="{FF2B5EF4-FFF2-40B4-BE49-F238E27FC236}">
                <a16:creationId xmlns:a16="http://schemas.microsoft.com/office/drawing/2014/main" id="{A17AFB92-6089-49B6-8807-2B6093FE3B2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259466" y="4935467"/>
            <a:ext cx="1679305" cy="1357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5555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2168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EDDA34D-B258-414E-BE56-2C8D3820CE2D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DB570C3-4802-407B-BEDD-B8EF27BB7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696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EDDA34D-B258-414E-BE56-2C8D3820CE2D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DB570C3-4802-407B-BEDD-B8EF27BB7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851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EDDA34D-B258-414E-BE56-2C8D3820CE2D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DB570C3-4802-407B-BEDD-B8EF27BB7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00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116B087D-0421-48DF-9D8D-5D57B0286F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5783712" cy="56356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0"/>
            <a:ext cx="4638675" cy="2085975"/>
          </a:xfrm>
        </p:spPr>
        <p:txBody>
          <a:bodyPr anchor="b"/>
          <a:lstStyle>
            <a:lvl1pPr algn="ctr">
              <a:defRPr sz="6000" b="1">
                <a:solidFill>
                  <a:srgbClr val="475C6D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Content Placeholder 8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BC435C90-503D-45BC-B0C8-20F2C53CA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91220" y="4044573"/>
            <a:ext cx="2752780" cy="281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268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EDDA34D-B258-414E-BE56-2C8D3820CE2D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DB570C3-4802-407B-BEDD-B8EF27BB7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037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EDDA34D-B258-414E-BE56-2C8D3820CE2D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DB570C3-4802-407B-BEDD-B8EF27BB7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187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EDDA34D-B258-414E-BE56-2C8D3820CE2D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DB570C3-4802-407B-BEDD-B8EF27BB7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2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EDDA34D-B258-414E-BE56-2C8D3820CE2D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DB570C3-4802-407B-BEDD-B8EF27BB7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31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8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8498906C-93B8-4F5F-A829-4471C5D078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752475" cy="748665"/>
          </a:xfrm>
          <a:prstGeom prst="rect">
            <a:avLst/>
          </a:prstGeom>
        </p:spPr>
      </p:pic>
      <p:pic>
        <p:nvPicPr>
          <p:cNvPr id="8" name="Content Placeholder 8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EC021234-075A-4116-A976-6418DDC3B4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91220" y="4044573"/>
            <a:ext cx="2752780" cy="28134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75" y="238125"/>
            <a:ext cx="6296025" cy="1235655"/>
          </a:xfrm>
        </p:spPr>
        <p:txBody>
          <a:bodyPr/>
          <a:lstStyle>
            <a:lvl1pPr>
              <a:defRPr>
                <a:solidFill>
                  <a:srgbClr val="475C6D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FB2EF53-41AB-49B3-9CE9-658E6D5A95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7650" y="1700739"/>
            <a:ext cx="8648699" cy="4919136"/>
          </a:xfrm>
        </p:spPr>
        <p:txBody>
          <a:bodyPr/>
          <a:lstStyle>
            <a:lvl1pPr>
              <a:defRPr>
                <a:solidFill>
                  <a:srgbClr val="475C6D"/>
                </a:solidFill>
                <a:latin typeface="Frutiger LT Pro 55 Roman" panose="020B0602020204020204" pitchFamily="34" charset="0"/>
              </a:defRPr>
            </a:lvl1pPr>
            <a:lvl2pPr>
              <a:defRPr>
                <a:solidFill>
                  <a:srgbClr val="475C6D"/>
                </a:solidFill>
                <a:latin typeface="Frutiger LT Pro 55 Roman" panose="020B0602020204020204" pitchFamily="34" charset="0"/>
              </a:defRPr>
            </a:lvl2pPr>
            <a:lvl3pPr>
              <a:defRPr>
                <a:solidFill>
                  <a:srgbClr val="475C6D"/>
                </a:solidFill>
                <a:latin typeface="Frutiger LT Pro 55 Roman" panose="020B0602020204020204" pitchFamily="34" charset="0"/>
              </a:defRPr>
            </a:lvl3pPr>
            <a:lvl4pPr>
              <a:defRPr>
                <a:solidFill>
                  <a:srgbClr val="475C6D"/>
                </a:solidFill>
                <a:latin typeface="Frutiger LT Pro 55 Roman" panose="020B0602020204020204" pitchFamily="34" charset="0"/>
              </a:defRPr>
            </a:lvl4pPr>
            <a:lvl5pPr>
              <a:defRPr>
                <a:solidFill>
                  <a:srgbClr val="475C6D"/>
                </a:solidFill>
                <a:latin typeface="Frutiger LT Pro 55 Roman" panose="020B06020202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6638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8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8498906C-93B8-4F5F-A829-4471C5D078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752475" cy="748665"/>
          </a:xfrm>
          <a:prstGeom prst="rect">
            <a:avLst/>
          </a:prstGeom>
        </p:spPr>
      </p:pic>
      <p:pic>
        <p:nvPicPr>
          <p:cNvPr id="8" name="Content Placeholder 8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EC021234-075A-4116-A976-6418DDC3B4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91220" y="4044573"/>
            <a:ext cx="2752780" cy="28134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75" y="238125"/>
            <a:ext cx="6296025" cy="1235655"/>
          </a:xfrm>
        </p:spPr>
        <p:txBody>
          <a:bodyPr/>
          <a:lstStyle>
            <a:lvl1pPr>
              <a:defRPr>
                <a:solidFill>
                  <a:srgbClr val="475C6D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B848D62-1727-40EA-A0F4-1FBD42A472A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8125" y="1700740"/>
            <a:ext cx="8667750" cy="4919136"/>
          </a:xfrm>
        </p:spPr>
        <p:txBody>
          <a:bodyPr/>
          <a:lstStyle>
            <a:lvl1pPr>
              <a:defRPr>
                <a:solidFill>
                  <a:srgbClr val="475C6D"/>
                </a:solidFill>
                <a:latin typeface="Frutiger LT Pro 55 Roman" panose="020B0602020204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973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8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8498906C-93B8-4F5F-A829-4471C5D078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752475" cy="748665"/>
          </a:xfrm>
          <a:prstGeom prst="rect">
            <a:avLst/>
          </a:prstGeom>
        </p:spPr>
      </p:pic>
      <p:pic>
        <p:nvPicPr>
          <p:cNvPr id="8" name="Content Placeholder 8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EC021234-075A-4116-A976-6418DDC3B4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91220" y="4044573"/>
            <a:ext cx="2752780" cy="28134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75" y="238125"/>
            <a:ext cx="6296025" cy="1235655"/>
          </a:xfrm>
        </p:spPr>
        <p:txBody>
          <a:bodyPr/>
          <a:lstStyle>
            <a:lvl1pPr>
              <a:defRPr>
                <a:solidFill>
                  <a:srgbClr val="475C6D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34E75FFB-E746-4456-ACA3-375502E47E33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219075" y="1700739"/>
            <a:ext cx="8705850" cy="4919136"/>
          </a:xfrm>
        </p:spPr>
        <p:txBody>
          <a:bodyPr/>
          <a:lstStyle>
            <a:lvl1pPr>
              <a:defRPr>
                <a:solidFill>
                  <a:srgbClr val="475C6D"/>
                </a:solidFill>
                <a:latin typeface="Frutiger LT Pro 55 Roman" panose="020B0602020204020204" pitchFamily="34" charset="0"/>
              </a:defRPr>
            </a:lvl1pPr>
          </a:lstStyle>
          <a:p>
            <a:r>
              <a:rPr lang="en-US"/>
              <a:t>Click icon to add table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5839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EE5A9CE-17F1-4139-81F9-BDAA398C972B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82878" y="0"/>
            <a:ext cx="2860261" cy="12855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2993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962149"/>
            <a:ext cx="7886700" cy="4214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55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6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72" r:id="rId8"/>
    <p:sldLayoutId id="2147483675" r:id="rId9"/>
    <p:sldLayoutId id="2147483673" r:id="rId10"/>
    <p:sldLayoutId id="2147483667" r:id="rId11"/>
    <p:sldLayoutId id="2147483674" r:id="rId12"/>
    <p:sldLayoutId id="2147483668" r:id="rId13"/>
    <p:sldLayoutId id="2147483669" r:id="rId14"/>
    <p:sldLayoutId id="2147483670" r:id="rId15"/>
    <p:sldLayoutId id="2147483671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475C6D"/>
          </a:solidFill>
          <a:latin typeface="Roboto Slab" pitchFamily="2" charset="0"/>
          <a:ea typeface="Roboto Slab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75C6D"/>
          </a:solidFill>
          <a:latin typeface="Frutiger LT Pro 55 Roman" panose="020B0602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75C6D"/>
          </a:solidFill>
          <a:latin typeface="Frutiger LT Pro 55 Roman" panose="020B0602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75C6D"/>
          </a:solidFill>
          <a:latin typeface="Frutiger LT Pro 55 Roman" panose="020B0602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75C6D"/>
          </a:solidFill>
          <a:latin typeface="Frutiger LT Pro 55 Roman" panose="020B0602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75C6D"/>
          </a:solidFill>
          <a:latin typeface="Frutiger LT Pro 55 Roman" panose="020B0602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yohportal.co.uk/suite/login/?fromURI=https%3A%2F%2Flogin.myohportalsso.co.uk%2Fapp%2Fpshealth_appianohassistproduction_1%2Fexkuxixu9e8kD8dRW0i6%2Fsso%2Fsaml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Heather.dadds@nhs.net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Heather.dadds@nhs.ne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10BED-D279-4FA5-B579-5A5E8FFD47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5400" dirty="0"/>
              <a:t>Primary Care </a:t>
            </a:r>
            <a:r>
              <a:rPr lang="en-GB" sz="3200" dirty="0"/>
              <a:t>Enhanced Occupational Health Pilot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FED9C-9E14-44D2-8012-108206461A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Heather Dadds</a:t>
            </a:r>
          </a:p>
          <a:p>
            <a:r>
              <a:rPr lang="en-GB" dirty="0"/>
              <a:t>Senior Project Manager</a:t>
            </a:r>
          </a:p>
          <a:p>
            <a:endParaRPr lang="en-GB" dirty="0"/>
          </a:p>
          <a:p>
            <a:r>
              <a:rPr lang="en-GB" sz="2000" dirty="0"/>
              <a:t>21</a:t>
            </a:r>
            <a:r>
              <a:rPr lang="en-GB" sz="2000" baseline="30000" dirty="0"/>
              <a:t>st</a:t>
            </a:r>
            <a:r>
              <a:rPr lang="en-GB" sz="2000" dirty="0"/>
              <a:t> September 2021</a:t>
            </a:r>
          </a:p>
        </p:txBody>
      </p:sp>
    </p:spTree>
    <p:extLst>
      <p:ext uri="{BB962C8B-B14F-4D97-AF65-F5344CB8AC3E}">
        <p14:creationId xmlns:p14="http://schemas.microsoft.com/office/powerpoint/2010/main" val="637191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9F6C6-8635-4D31-8394-DC9E128C7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pic>
        <p:nvPicPr>
          <p:cNvPr id="6" name="Picture 11" descr="Drawings of a heart, a rosette, two speech bubbles, a shield with a tick inside it, plant shoots, two interlocking arrows and two jigsaw pieces.&#10;">
            <a:extLst>
              <a:ext uri="{FF2B5EF4-FFF2-40B4-BE49-F238E27FC236}">
                <a16:creationId xmlns:a16="http://schemas.microsoft.com/office/drawing/2014/main" id="{E477F59D-5827-44D1-ACDB-D4D32A91F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61671" y="1151709"/>
            <a:ext cx="5589899" cy="1593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82CEB24-85D9-40E0-857F-B0AC09F62386}"/>
              </a:ext>
            </a:extLst>
          </p:cNvPr>
          <p:cNvSpPr txBox="1">
            <a:spLocks/>
          </p:cNvSpPr>
          <p:nvPr/>
        </p:nvSpPr>
        <p:spPr>
          <a:xfrm>
            <a:off x="752475" y="2762314"/>
            <a:ext cx="7886700" cy="42148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NHSE&amp;I Enhanced Health &amp; Wellbeing funding across Systems</a:t>
            </a:r>
          </a:p>
          <a:p>
            <a:r>
              <a:rPr lang="en-GB" dirty="0"/>
              <a:t>Successful bid:</a:t>
            </a:r>
          </a:p>
          <a:p>
            <a:pPr lvl="1"/>
            <a:r>
              <a:rPr lang="en-GB" sz="1800" dirty="0"/>
              <a:t>Unique Primary Care focus</a:t>
            </a:r>
          </a:p>
          <a:p>
            <a:pPr lvl="1"/>
            <a:r>
              <a:rPr lang="en-GB" sz="1800" dirty="0"/>
              <a:t>Long-term goal of having a single system-wide  </a:t>
            </a:r>
          </a:p>
          <a:p>
            <a:pPr marL="457200" lvl="1" indent="0">
              <a:buNone/>
            </a:pPr>
            <a:r>
              <a:rPr lang="en-GB" sz="1800" dirty="0"/>
              <a:t>	commission of OH&amp;WB services</a:t>
            </a:r>
          </a:p>
          <a:p>
            <a:pPr lvl="1"/>
            <a:r>
              <a:rPr lang="en-GB" sz="1800" dirty="0"/>
              <a:t>Identifies inequalities between the North &amp; South </a:t>
            </a:r>
          </a:p>
          <a:p>
            <a:pPr marL="457200" lvl="1" indent="0">
              <a:buNone/>
            </a:pPr>
            <a:r>
              <a:rPr lang="en-GB" sz="1800" dirty="0"/>
              <a:t>	geographies and variance in OH&amp;WB provision </a:t>
            </a:r>
          </a:p>
          <a:p>
            <a:pPr marL="457200" lvl="1" indent="0">
              <a:buNone/>
            </a:pPr>
            <a:r>
              <a:rPr lang="en-GB" sz="1800" dirty="0"/>
              <a:t>	to staff across different settings</a:t>
            </a:r>
          </a:p>
          <a:p>
            <a:pPr lvl="1"/>
            <a:r>
              <a:rPr lang="en-GB" sz="1800" dirty="0"/>
              <a:t>Recognises additional expectations on Primary Care </a:t>
            </a:r>
          </a:p>
          <a:p>
            <a:pPr marL="457200" lvl="1" indent="0">
              <a:buNone/>
            </a:pPr>
            <a:r>
              <a:rPr lang="en-GB" sz="1800" dirty="0"/>
              <a:t>	during Covid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highlight>
                <a:srgbClr val="41B6E6"/>
              </a:highlight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highlight>
                <a:srgbClr val="41B6E6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080653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69E1C-5DC2-4037-A300-CD8557A04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 of Pilot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28F5C96-E4BA-4CA3-95D1-50AB1F61B95D}"/>
              </a:ext>
            </a:extLst>
          </p:cNvPr>
          <p:cNvSpPr txBox="1">
            <a:spLocks/>
          </p:cNvSpPr>
          <p:nvPr/>
        </p:nvSpPr>
        <p:spPr>
          <a:xfrm>
            <a:off x="628650" y="1746392"/>
            <a:ext cx="7886700" cy="421481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To deliver an enhanced OH&amp;WB service across Primary Care to include Community Pharmacies, General Practice and GP Federations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Overall workforce of approximately 3,800 across: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4600" b="1" dirty="0"/>
              <a:t>65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highlight>
                  <a:srgbClr val="41B6E6"/>
                </a:highlight>
              </a:rPr>
              <a:t>Independent / Small Community Pharmacies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4600" b="1" dirty="0"/>
              <a:t>85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highlight>
                  <a:srgbClr val="41B6E6"/>
                </a:highlight>
              </a:rPr>
              <a:t>General Practices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4600" b="1" dirty="0"/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highlight>
                  <a:srgbClr val="41B6E6"/>
                </a:highlight>
              </a:rPr>
              <a:t>GP Federations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highlight>
                <a:srgbClr val="41B6E6"/>
              </a:highlight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highlight>
                <a:srgbClr val="41B6E6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25941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69E1C-5DC2-4037-A300-CD8557A04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Pilot OH Services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28F5C96-E4BA-4CA3-95D1-50AB1F61B95D}"/>
              </a:ext>
            </a:extLst>
          </p:cNvPr>
          <p:cNvSpPr txBox="1">
            <a:spLocks/>
          </p:cNvSpPr>
          <p:nvPr/>
        </p:nvSpPr>
        <p:spPr>
          <a:xfrm>
            <a:off x="628650" y="1309037"/>
            <a:ext cx="7886700" cy="486792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Launched on 1</a:t>
            </a:r>
            <a:r>
              <a:rPr lang="en-GB" baseline="30000" dirty="0"/>
              <a:t>st</a:t>
            </a:r>
            <a:r>
              <a:rPr lang="en-GB" dirty="0"/>
              <a:t> July 2021</a:t>
            </a:r>
          </a:p>
        </p:txBody>
      </p:sp>
      <p:pic>
        <p:nvPicPr>
          <p:cNvPr id="5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223244F-83E9-4C17-AF48-AFE739EB11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0" y="5339168"/>
            <a:ext cx="1929539" cy="83779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ABF9901-F5C2-4F7C-8C51-090C672169AF}"/>
              </a:ext>
            </a:extLst>
          </p:cNvPr>
          <p:cNvSpPr/>
          <p:nvPr/>
        </p:nvSpPr>
        <p:spPr>
          <a:xfrm>
            <a:off x="752475" y="2039769"/>
            <a:ext cx="5978639" cy="369332"/>
          </a:xfrm>
          <a:custGeom>
            <a:avLst/>
            <a:gdLst>
              <a:gd name="connsiteX0" fmla="*/ 0 w 5978639"/>
              <a:gd name="connsiteY0" fmla="*/ 0 h 369332"/>
              <a:gd name="connsiteX1" fmla="*/ 5978639 w 5978639"/>
              <a:gd name="connsiteY1" fmla="*/ 0 h 369332"/>
              <a:gd name="connsiteX2" fmla="*/ 5978639 w 5978639"/>
              <a:gd name="connsiteY2" fmla="*/ 369332 h 369332"/>
              <a:gd name="connsiteX3" fmla="*/ 0 w 5978639"/>
              <a:gd name="connsiteY3" fmla="*/ 369332 h 369332"/>
              <a:gd name="connsiteX4" fmla="*/ 0 w 5978639"/>
              <a:gd name="connsiteY4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78639" h="369332" fill="none" extrusionOk="0">
                <a:moveTo>
                  <a:pt x="0" y="0"/>
                </a:moveTo>
                <a:cubicBezTo>
                  <a:pt x="1361445" y="-90290"/>
                  <a:pt x="4179855" y="-36684"/>
                  <a:pt x="5978639" y="0"/>
                </a:cubicBezTo>
                <a:cubicBezTo>
                  <a:pt x="5970607" y="68634"/>
                  <a:pt x="5959838" y="233023"/>
                  <a:pt x="5978639" y="369332"/>
                </a:cubicBezTo>
                <a:cubicBezTo>
                  <a:pt x="4637840" y="368176"/>
                  <a:pt x="673325" y="505589"/>
                  <a:pt x="0" y="369332"/>
                </a:cubicBezTo>
                <a:cubicBezTo>
                  <a:pt x="-22150" y="189993"/>
                  <a:pt x="16242" y="143884"/>
                  <a:pt x="0" y="0"/>
                </a:cubicBezTo>
                <a:close/>
              </a:path>
              <a:path w="5978639" h="369332" stroke="0" extrusionOk="0">
                <a:moveTo>
                  <a:pt x="0" y="0"/>
                </a:moveTo>
                <a:cubicBezTo>
                  <a:pt x="825274" y="-47593"/>
                  <a:pt x="3430292" y="-115538"/>
                  <a:pt x="5978639" y="0"/>
                </a:cubicBezTo>
                <a:cubicBezTo>
                  <a:pt x="5962898" y="184547"/>
                  <a:pt x="5973767" y="275601"/>
                  <a:pt x="5978639" y="369332"/>
                </a:cubicBezTo>
                <a:cubicBezTo>
                  <a:pt x="3419474" y="403503"/>
                  <a:pt x="1599214" y="374448"/>
                  <a:pt x="0" y="369332"/>
                </a:cubicBezTo>
                <a:cubicBezTo>
                  <a:pt x="19002" y="278343"/>
                  <a:pt x="-26966" y="165864"/>
                  <a:pt x="0" y="0"/>
                </a:cubicBezTo>
                <a:close/>
              </a:path>
            </a:pathLst>
          </a:custGeom>
          <a:solidFill>
            <a:srgbClr val="0072BB">
              <a:alpha val="50000"/>
            </a:srgb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806153403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Pre-Placement Screening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499840-83CC-4D85-80DF-73DFAA883668}"/>
              </a:ext>
            </a:extLst>
          </p:cNvPr>
          <p:cNvSpPr/>
          <p:nvPr/>
        </p:nvSpPr>
        <p:spPr>
          <a:xfrm>
            <a:off x="752475" y="2596218"/>
            <a:ext cx="5949168" cy="369332"/>
          </a:xfrm>
          <a:custGeom>
            <a:avLst/>
            <a:gdLst>
              <a:gd name="connsiteX0" fmla="*/ 0 w 5949168"/>
              <a:gd name="connsiteY0" fmla="*/ 0 h 369332"/>
              <a:gd name="connsiteX1" fmla="*/ 5949168 w 5949168"/>
              <a:gd name="connsiteY1" fmla="*/ 0 h 369332"/>
              <a:gd name="connsiteX2" fmla="*/ 5949168 w 5949168"/>
              <a:gd name="connsiteY2" fmla="*/ 369332 h 369332"/>
              <a:gd name="connsiteX3" fmla="*/ 0 w 5949168"/>
              <a:gd name="connsiteY3" fmla="*/ 369332 h 369332"/>
              <a:gd name="connsiteX4" fmla="*/ 0 w 5949168"/>
              <a:gd name="connsiteY4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9168" h="369332" fill="none" extrusionOk="0">
                <a:moveTo>
                  <a:pt x="0" y="0"/>
                </a:moveTo>
                <a:cubicBezTo>
                  <a:pt x="2085393" y="131231"/>
                  <a:pt x="4103717" y="-112705"/>
                  <a:pt x="5949168" y="0"/>
                </a:cubicBezTo>
                <a:cubicBezTo>
                  <a:pt x="5965825" y="96347"/>
                  <a:pt x="5979963" y="246008"/>
                  <a:pt x="5949168" y="369332"/>
                </a:cubicBezTo>
                <a:cubicBezTo>
                  <a:pt x="3878811" y="525666"/>
                  <a:pt x="1820747" y="432114"/>
                  <a:pt x="0" y="369332"/>
                </a:cubicBezTo>
                <a:cubicBezTo>
                  <a:pt x="1234" y="303434"/>
                  <a:pt x="-26739" y="154972"/>
                  <a:pt x="0" y="0"/>
                </a:cubicBezTo>
                <a:close/>
              </a:path>
              <a:path w="5949168" h="369332" stroke="0" extrusionOk="0">
                <a:moveTo>
                  <a:pt x="0" y="0"/>
                </a:moveTo>
                <a:cubicBezTo>
                  <a:pt x="2941080" y="37983"/>
                  <a:pt x="4518834" y="139473"/>
                  <a:pt x="5949168" y="0"/>
                </a:cubicBezTo>
                <a:cubicBezTo>
                  <a:pt x="5942243" y="156533"/>
                  <a:pt x="5924892" y="227763"/>
                  <a:pt x="5949168" y="369332"/>
                </a:cubicBezTo>
                <a:cubicBezTo>
                  <a:pt x="3507328" y="267541"/>
                  <a:pt x="1668256" y="538743"/>
                  <a:pt x="0" y="369332"/>
                </a:cubicBezTo>
                <a:cubicBezTo>
                  <a:pt x="-30890" y="325761"/>
                  <a:pt x="-30975" y="60060"/>
                  <a:pt x="0" y="0"/>
                </a:cubicBezTo>
                <a:close/>
              </a:path>
            </a:pathLst>
          </a:custGeom>
          <a:solidFill>
            <a:srgbClr val="009F98">
              <a:alpha val="50000"/>
            </a:srgb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25575732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Immunisations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DD60DC-CA7D-4F65-A937-C531FF9BAA5E}"/>
              </a:ext>
            </a:extLst>
          </p:cNvPr>
          <p:cNvSpPr/>
          <p:nvPr/>
        </p:nvSpPr>
        <p:spPr>
          <a:xfrm>
            <a:off x="737739" y="3184133"/>
            <a:ext cx="5978640" cy="369332"/>
          </a:xfrm>
          <a:custGeom>
            <a:avLst/>
            <a:gdLst>
              <a:gd name="connsiteX0" fmla="*/ 0 w 5978640"/>
              <a:gd name="connsiteY0" fmla="*/ 0 h 369332"/>
              <a:gd name="connsiteX1" fmla="*/ 5978640 w 5978640"/>
              <a:gd name="connsiteY1" fmla="*/ 0 h 369332"/>
              <a:gd name="connsiteX2" fmla="*/ 5978640 w 5978640"/>
              <a:gd name="connsiteY2" fmla="*/ 369332 h 369332"/>
              <a:gd name="connsiteX3" fmla="*/ 0 w 5978640"/>
              <a:gd name="connsiteY3" fmla="*/ 369332 h 369332"/>
              <a:gd name="connsiteX4" fmla="*/ 0 w 5978640"/>
              <a:gd name="connsiteY4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78640" h="369332" fill="none" extrusionOk="0">
                <a:moveTo>
                  <a:pt x="0" y="0"/>
                </a:moveTo>
                <a:cubicBezTo>
                  <a:pt x="1593835" y="888"/>
                  <a:pt x="4193881" y="4541"/>
                  <a:pt x="5978640" y="0"/>
                </a:cubicBezTo>
                <a:cubicBezTo>
                  <a:pt x="5979353" y="79613"/>
                  <a:pt x="5960124" y="273822"/>
                  <a:pt x="5978640" y="369332"/>
                </a:cubicBezTo>
                <a:cubicBezTo>
                  <a:pt x="4558850" y="463060"/>
                  <a:pt x="894463" y="511636"/>
                  <a:pt x="0" y="369332"/>
                </a:cubicBezTo>
                <a:cubicBezTo>
                  <a:pt x="2127" y="220560"/>
                  <a:pt x="-25069" y="137063"/>
                  <a:pt x="0" y="0"/>
                </a:cubicBezTo>
                <a:close/>
              </a:path>
              <a:path w="5978640" h="369332" stroke="0" extrusionOk="0">
                <a:moveTo>
                  <a:pt x="0" y="0"/>
                </a:moveTo>
                <a:cubicBezTo>
                  <a:pt x="2449201" y="106930"/>
                  <a:pt x="5209853" y="-106039"/>
                  <a:pt x="5978640" y="0"/>
                </a:cubicBezTo>
                <a:cubicBezTo>
                  <a:pt x="5972210" y="70764"/>
                  <a:pt x="5956265" y="303745"/>
                  <a:pt x="5978640" y="369332"/>
                </a:cubicBezTo>
                <a:cubicBezTo>
                  <a:pt x="5303896" y="350968"/>
                  <a:pt x="1464705" y="300073"/>
                  <a:pt x="0" y="369332"/>
                </a:cubicBezTo>
                <a:cubicBezTo>
                  <a:pt x="3726" y="298868"/>
                  <a:pt x="32261" y="136130"/>
                  <a:pt x="0" y="0"/>
                </a:cubicBezTo>
                <a:close/>
              </a:path>
            </a:pathLst>
          </a:custGeom>
          <a:solidFill>
            <a:srgbClr val="D63B94">
              <a:alpha val="50000"/>
            </a:srgb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66905198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Management Referrals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B8D369-EDD4-4790-844D-EB0D6429353E}"/>
              </a:ext>
            </a:extLst>
          </p:cNvPr>
          <p:cNvSpPr/>
          <p:nvPr/>
        </p:nvSpPr>
        <p:spPr>
          <a:xfrm>
            <a:off x="737739" y="3804025"/>
            <a:ext cx="5949168" cy="369332"/>
          </a:xfrm>
          <a:custGeom>
            <a:avLst/>
            <a:gdLst>
              <a:gd name="connsiteX0" fmla="*/ 0 w 5949168"/>
              <a:gd name="connsiteY0" fmla="*/ 0 h 369332"/>
              <a:gd name="connsiteX1" fmla="*/ 5949168 w 5949168"/>
              <a:gd name="connsiteY1" fmla="*/ 0 h 369332"/>
              <a:gd name="connsiteX2" fmla="*/ 5949168 w 5949168"/>
              <a:gd name="connsiteY2" fmla="*/ 369332 h 369332"/>
              <a:gd name="connsiteX3" fmla="*/ 0 w 5949168"/>
              <a:gd name="connsiteY3" fmla="*/ 369332 h 369332"/>
              <a:gd name="connsiteX4" fmla="*/ 0 w 5949168"/>
              <a:gd name="connsiteY4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9168" h="369332" fill="none" extrusionOk="0">
                <a:moveTo>
                  <a:pt x="0" y="0"/>
                </a:moveTo>
                <a:cubicBezTo>
                  <a:pt x="1869911" y="111173"/>
                  <a:pt x="3179624" y="151158"/>
                  <a:pt x="5949168" y="0"/>
                </a:cubicBezTo>
                <a:cubicBezTo>
                  <a:pt x="5949610" y="94912"/>
                  <a:pt x="5977969" y="315200"/>
                  <a:pt x="5949168" y="369332"/>
                </a:cubicBezTo>
                <a:cubicBezTo>
                  <a:pt x="3247142" y="275541"/>
                  <a:pt x="2900376" y="404700"/>
                  <a:pt x="0" y="369332"/>
                </a:cubicBezTo>
                <a:cubicBezTo>
                  <a:pt x="6947" y="288052"/>
                  <a:pt x="-32579" y="129168"/>
                  <a:pt x="0" y="0"/>
                </a:cubicBezTo>
                <a:close/>
              </a:path>
              <a:path w="5949168" h="369332" stroke="0" extrusionOk="0">
                <a:moveTo>
                  <a:pt x="0" y="0"/>
                </a:moveTo>
                <a:cubicBezTo>
                  <a:pt x="2262846" y="123891"/>
                  <a:pt x="3955626" y="161996"/>
                  <a:pt x="5949168" y="0"/>
                </a:cubicBezTo>
                <a:cubicBezTo>
                  <a:pt x="5920239" y="38898"/>
                  <a:pt x="5973008" y="306890"/>
                  <a:pt x="5949168" y="369332"/>
                </a:cubicBezTo>
                <a:cubicBezTo>
                  <a:pt x="3751491" y="474131"/>
                  <a:pt x="1330682" y="221802"/>
                  <a:pt x="0" y="369332"/>
                </a:cubicBezTo>
                <a:cubicBezTo>
                  <a:pt x="22815" y="275501"/>
                  <a:pt x="-32480" y="109532"/>
                  <a:pt x="0" y="0"/>
                </a:cubicBezTo>
                <a:close/>
              </a:path>
            </a:pathLst>
          </a:custGeom>
          <a:solidFill>
            <a:srgbClr val="F59701">
              <a:alpha val="50000"/>
            </a:srgb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689666776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24/7 Sharps Line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864D16-CFF2-422E-B240-4E63257A0E24}"/>
              </a:ext>
            </a:extLst>
          </p:cNvPr>
          <p:cNvSpPr/>
          <p:nvPr/>
        </p:nvSpPr>
        <p:spPr>
          <a:xfrm>
            <a:off x="752475" y="4339420"/>
            <a:ext cx="5949168" cy="369332"/>
          </a:xfrm>
          <a:custGeom>
            <a:avLst/>
            <a:gdLst>
              <a:gd name="connsiteX0" fmla="*/ 0 w 5949168"/>
              <a:gd name="connsiteY0" fmla="*/ 0 h 369332"/>
              <a:gd name="connsiteX1" fmla="*/ 5949168 w 5949168"/>
              <a:gd name="connsiteY1" fmla="*/ 0 h 369332"/>
              <a:gd name="connsiteX2" fmla="*/ 5949168 w 5949168"/>
              <a:gd name="connsiteY2" fmla="*/ 369332 h 369332"/>
              <a:gd name="connsiteX3" fmla="*/ 0 w 5949168"/>
              <a:gd name="connsiteY3" fmla="*/ 369332 h 369332"/>
              <a:gd name="connsiteX4" fmla="*/ 0 w 5949168"/>
              <a:gd name="connsiteY4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9168" h="369332" fill="none" extrusionOk="0">
                <a:moveTo>
                  <a:pt x="0" y="0"/>
                </a:moveTo>
                <a:cubicBezTo>
                  <a:pt x="1869911" y="111173"/>
                  <a:pt x="3179624" y="151158"/>
                  <a:pt x="5949168" y="0"/>
                </a:cubicBezTo>
                <a:cubicBezTo>
                  <a:pt x="5949610" y="94912"/>
                  <a:pt x="5977969" y="315200"/>
                  <a:pt x="5949168" y="369332"/>
                </a:cubicBezTo>
                <a:cubicBezTo>
                  <a:pt x="3247142" y="275541"/>
                  <a:pt x="2900376" y="404700"/>
                  <a:pt x="0" y="369332"/>
                </a:cubicBezTo>
                <a:cubicBezTo>
                  <a:pt x="6947" y="288052"/>
                  <a:pt x="-32579" y="129168"/>
                  <a:pt x="0" y="0"/>
                </a:cubicBezTo>
                <a:close/>
              </a:path>
              <a:path w="5949168" h="369332" stroke="0" extrusionOk="0">
                <a:moveTo>
                  <a:pt x="0" y="0"/>
                </a:moveTo>
                <a:cubicBezTo>
                  <a:pt x="2262846" y="123891"/>
                  <a:pt x="3955626" y="161996"/>
                  <a:pt x="5949168" y="0"/>
                </a:cubicBezTo>
                <a:cubicBezTo>
                  <a:pt x="5920239" y="38898"/>
                  <a:pt x="5973008" y="306890"/>
                  <a:pt x="5949168" y="369332"/>
                </a:cubicBezTo>
                <a:cubicBezTo>
                  <a:pt x="3751491" y="474131"/>
                  <a:pt x="1330682" y="221802"/>
                  <a:pt x="0" y="369332"/>
                </a:cubicBezTo>
                <a:cubicBezTo>
                  <a:pt x="22815" y="275501"/>
                  <a:pt x="-32480" y="109532"/>
                  <a:pt x="0" y="0"/>
                </a:cubicBezTo>
                <a:close/>
              </a:path>
            </a:pathLst>
          </a:custGeom>
          <a:solidFill>
            <a:srgbClr val="F2F4B4">
              <a:alpha val="49804"/>
            </a:srgb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689666776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Employee Assistance Programme (HELP)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293243-82AF-4610-8444-5FD8225A0717}"/>
              </a:ext>
            </a:extLst>
          </p:cNvPr>
          <p:cNvSpPr/>
          <p:nvPr/>
        </p:nvSpPr>
        <p:spPr>
          <a:xfrm>
            <a:off x="737739" y="4957948"/>
            <a:ext cx="5949168" cy="369332"/>
          </a:xfrm>
          <a:custGeom>
            <a:avLst/>
            <a:gdLst>
              <a:gd name="connsiteX0" fmla="*/ 0 w 5949168"/>
              <a:gd name="connsiteY0" fmla="*/ 0 h 369332"/>
              <a:gd name="connsiteX1" fmla="*/ 5949168 w 5949168"/>
              <a:gd name="connsiteY1" fmla="*/ 0 h 369332"/>
              <a:gd name="connsiteX2" fmla="*/ 5949168 w 5949168"/>
              <a:gd name="connsiteY2" fmla="*/ 369332 h 369332"/>
              <a:gd name="connsiteX3" fmla="*/ 0 w 5949168"/>
              <a:gd name="connsiteY3" fmla="*/ 369332 h 369332"/>
              <a:gd name="connsiteX4" fmla="*/ 0 w 5949168"/>
              <a:gd name="connsiteY4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9168" h="369332" fill="none" extrusionOk="0">
                <a:moveTo>
                  <a:pt x="0" y="0"/>
                </a:moveTo>
                <a:cubicBezTo>
                  <a:pt x="1869911" y="111173"/>
                  <a:pt x="3179624" y="151158"/>
                  <a:pt x="5949168" y="0"/>
                </a:cubicBezTo>
                <a:cubicBezTo>
                  <a:pt x="5949610" y="94912"/>
                  <a:pt x="5977969" y="315200"/>
                  <a:pt x="5949168" y="369332"/>
                </a:cubicBezTo>
                <a:cubicBezTo>
                  <a:pt x="3247142" y="275541"/>
                  <a:pt x="2900376" y="404700"/>
                  <a:pt x="0" y="369332"/>
                </a:cubicBezTo>
                <a:cubicBezTo>
                  <a:pt x="6947" y="288052"/>
                  <a:pt x="-32579" y="129168"/>
                  <a:pt x="0" y="0"/>
                </a:cubicBezTo>
                <a:close/>
              </a:path>
              <a:path w="5949168" h="369332" stroke="0" extrusionOk="0">
                <a:moveTo>
                  <a:pt x="0" y="0"/>
                </a:moveTo>
                <a:cubicBezTo>
                  <a:pt x="2262846" y="123891"/>
                  <a:pt x="3955626" y="161996"/>
                  <a:pt x="5949168" y="0"/>
                </a:cubicBezTo>
                <a:cubicBezTo>
                  <a:pt x="5920239" y="38898"/>
                  <a:pt x="5973008" y="306890"/>
                  <a:pt x="5949168" y="369332"/>
                </a:cubicBezTo>
                <a:cubicBezTo>
                  <a:pt x="3751491" y="474131"/>
                  <a:pt x="1330682" y="221802"/>
                  <a:pt x="0" y="369332"/>
                </a:cubicBezTo>
                <a:cubicBezTo>
                  <a:pt x="22815" y="275501"/>
                  <a:pt x="-32480" y="109532"/>
                  <a:pt x="0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  <a:alpha val="49804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689666776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Optimise Wellbeing app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9EF70D-EAB3-46EE-B9F5-5BC85B572DB3}"/>
              </a:ext>
            </a:extLst>
          </p:cNvPr>
          <p:cNvSpPr/>
          <p:nvPr/>
        </p:nvSpPr>
        <p:spPr>
          <a:xfrm>
            <a:off x="767210" y="6329363"/>
            <a:ext cx="5949168" cy="369332"/>
          </a:xfrm>
          <a:custGeom>
            <a:avLst/>
            <a:gdLst>
              <a:gd name="connsiteX0" fmla="*/ 0 w 5949168"/>
              <a:gd name="connsiteY0" fmla="*/ 0 h 369332"/>
              <a:gd name="connsiteX1" fmla="*/ 5949168 w 5949168"/>
              <a:gd name="connsiteY1" fmla="*/ 0 h 369332"/>
              <a:gd name="connsiteX2" fmla="*/ 5949168 w 5949168"/>
              <a:gd name="connsiteY2" fmla="*/ 369332 h 369332"/>
              <a:gd name="connsiteX3" fmla="*/ 0 w 5949168"/>
              <a:gd name="connsiteY3" fmla="*/ 369332 h 369332"/>
              <a:gd name="connsiteX4" fmla="*/ 0 w 5949168"/>
              <a:gd name="connsiteY4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9168" h="369332" fill="none" extrusionOk="0">
                <a:moveTo>
                  <a:pt x="0" y="0"/>
                </a:moveTo>
                <a:cubicBezTo>
                  <a:pt x="1869911" y="111173"/>
                  <a:pt x="3179624" y="151158"/>
                  <a:pt x="5949168" y="0"/>
                </a:cubicBezTo>
                <a:cubicBezTo>
                  <a:pt x="5949610" y="94912"/>
                  <a:pt x="5977969" y="315200"/>
                  <a:pt x="5949168" y="369332"/>
                </a:cubicBezTo>
                <a:cubicBezTo>
                  <a:pt x="3247142" y="275541"/>
                  <a:pt x="2900376" y="404700"/>
                  <a:pt x="0" y="369332"/>
                </a:cubicBezTo>
                <a:cubicBezTo>
                  <a:pt x="6947" y="288052"/>
                  <a:pt x="-32579" y="129168"/>
                  <a:pt x="0" y="0"/>
                </a:cubicBezTo>
                <a:close/>
              </a:path>
              <a:path w="5949168" h="369332" stroke="0" extrusionOk="0">
                <a:moveTo>
                  <a:pt x="0" y="0"/>
                </a:moveTo>
                <a:cubicBezTo>
                  <a:pt x="2262846" y="123891"/>
                  <a:pt x="3955626" y="161996"/>
                  <a:pt x="5949168" y="0"/>
                </a:cubicBezTo>
                <a:cubicBezTo>
                  <a:pt x="5920239" y="38898"/>
                  <a:pt x="5973008" y="306890"/>
                  <a:pt x="5949168" y="369332"/>
                </a:cubicBezTo>
                <a:cubicBezTo>
                  <a:pt x="3751491" y="474131"/>
                  <a:pt x="1330682" y="221802"/>
                  <a:pt x="0" y="369332"/>
                </a:cubicBezTo>
                <a:cubicBezTo>
                  <a:pt x="22815" y="275501"/>
                  <a:pt x="-32480" y="109532"/>
                  <a:pt x="0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49804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689666776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HR Service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5F5127F-C7D6-4FC3-B581-BA733549CBCE}"/>
              </a:ext>
            </a:extLst>
          </p:cNvPr>
          <p:cNvCxnSpPr>
            <a:cxnSpLocks/>
          </p:cNvCxnSpPr>
          <p:nvPr/>
        </p:nvCxnSpPr>
        <p:spPr>
          <a:xfrm>
            <a:off x="3724977" y="5421361"/>
            <a:ext cx="0" cy="4992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3D0F16F-AB6E-4151-A405-39471FE15277}"/>
              </a:ext>
            </a:extLst>
          </p:cNvPr>
          <p:cNvSpPr txBox="1"/>
          <p:nvPr/>
        </p:nvSpPr>
        <p:spPr>
          <a:xfrm>
            <a:off x="2740643" y="5842004"/>
            <a:ext cx="2319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475C6D"/>
                </a:solidFill>
              </a:rPr>
              <a:t>November 2021 - tbc</a:t>
            </a:r>
          </a:p>
        </p:txBody>
      </p:sp>
    </p:spTree>
    <p:extLst>
      <p:ext uri="{BB962C8B-B14F-4D97-AF65-F5344CB8AC3E}">
        <p14:creationId xmlns:p14="http://schemas.microsoft.com/office/powerpoint/2010/main" val="1515071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FA382-5734-4400-BD50-16C22E5AF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What’s Enhanced about the Primary Care offer?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9A3D696-3367-436C-BD38-9472093AA43D}"/>
              </a:ext>
            </a:extLst>
          </p:cNvPr>
          <p:cNvSpPr txBox="1">
            <a:spLocks/>
          </p:cNvSpPr>
          <p:nvPr/>
        </p:nvSpPr>
        <p:spPr>
          <a:xfrm>
            <a:off x="669746" y="1612827"/>
            <a:ext cx="8186577" cy="42148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Helpline for Community Pharmacy Leads and Practice Managers covering generic OH advice. Includes a tiered model of resolution: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lvl="1"/>
            <a:r>
              <a:rPr lang="en-GB" b="1" dirty="0"/>
              <a:t>Tier 0</a:t>
            </a:r>
            <a:r>
              <a:rPr lang="en-GB" dirty="0"/>
              <a:t> – resolved by Optima Administration/Clinical Team</a:t>
            </a:r>
          </a:p>
          <a:p>
            <a:pPr lvl="1"/>
            <a:r>
              <a:rPr lang="en-GB" b="1" dirty="0"/>
              <a:t>Tier 1 </a:t>
            </a:r>
            <a:r>
              <a:rPr lang="en-GB" dirty="0"/>
              <a:t>– signposting to relevant service e.g., OH referral</a:t>
            </a:r>
          </a:p>
          <a:p>
            <a:pPr lvl="1"/>
            <a:r>
              <a:rPr lang="en-GB" b="1" dirty="0"/>
              <a:t>Tier 2</a:t>
            </a:r>
            <a:r>
              <a:rPr lang="en-GB" dirty="0"/>
              <a:t> – signposting to Staff Support Hub, </a:t>
            </a:r>
          </a:p>
          <a:p>
            <a:pPr marL="457200" lvl="1" indent="0">
              <a:buNone/>
            </a:pPr>
            <a:r>
              <a:rPr lang="en-GB" dirty="0"/>
              <a:t>	Group Therapy Centre or for </a:t>
            </a:r>
            <a:r>
              <a:rPr lang="en-GB" u="sng" dirty="0"/>
              <a:t>HR advice</a:t>
            </a:r>
          </a:p>
          <a:p>
            <a:pPr lvl="1"/>
            <a:r>
              <a:rPr lang="en-GB" b="1" dirty="0"/>
              <a:t>Tier 3</a:t>
            </a:r>
            <a:r>
              <a:rPr lang="en-GB" dirty="0"/>
              <a:t> – specialist/complex </a:t>
            </a:r>
            <a:r>
              <a:rPr lang="en-GB" u="sng" dirty="0"/>
              <a:t>HR advice</a:t>
            </a:r>
          </a:p>
        </p:txBody>
      </p:sp>
    </p:spTree>
    <p:extLst>
      <p:ext uri="{BB962C8B-B14F-4D97-AF65-F5344CB8AC3E}">
        <p14:creationId xmlns:p14="http://schemas.microsoft.com/office/powerpoint/2010/main" val="3463020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FA382-5734-4400-BD50-16C22E5AF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Communication materials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9A3D696-3367-436C-BD38-9472093AA43D}"/>
              </a:ext>
            </a:extLst>
          </p:cNvPr>
          <p:cNvSpPr txBox="1">
            <a:spLocks/>
          </p:cNvSpPr>
          <p:nvPr/>
        </p:nvSpPr>
        <p:spPr>
          <a:xfrm>
            <a:off x="669746" y="1612827"/>
            <a:ext cx="8186577" cy="500704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u="sng" dirty="0"/>
              <a:t>Managers:</a:t>
            </a:r>
          </a:p>
          <a:p>
            <a:r>
              <a:rPr lang="en-GB" dirty="0"/>
              <a:t>Introduction to OH leaflets</a:t>
            </a:r>
          </a:p>
          <a:p>
            <a:r>
              <a:rPr lang="en-GB" dirty="0"/>
              <a:t>Contact sheet</a:t>
            </a:r>
          </a:p>
          <a:p>
            <a:r>
              <a:rPr lang="en-GB" dirty="0"/>
              <a:t>Referral Guides</a:t>
            </a:r>
          </a:p>
          <a:p>
            <a:r>
              <a:rPr lang="en-GB" dirty="0">
                <a:hlinkClick r:id="rId2"/>
              </a:rPr>
              <a:t>myOHportal</a:t>
            </a:r>
            <a:r>
              <a:rPr lang="en-GB" dirty="0"/>
              <a:t> Training, videos, FAQs &amp; guides</a:t>
            </a:r>
          </a:p>
          <a:p>
            <a:r>
              <a:rPr lang="en-GB" dirty="0"/>
              <a:t>Sharps Injury guide</a:t>
            </a:r>
          </a:p>
          <a:p>
            <a:pPr marL="0" indent="0">
              <a:buNone/>
            </a:pPr>
            <a:r>
              <a:rPr lang="en-GB" u="sng" dirty="0"/>
              <a:t>Employees:</a:t>
            </a:r>
          </a:p>
          <a:p>
            <a:r>
              <a:rPr lang="en-GB" dirty="0"/>
              <a:t>HELP EAP leaflets &amp; posters</a:t>
            </a:r>
          </a:p>
          <a:p>
            <a:r>
              <a:rPr lang="en-GB" dirty="0"/>
              <a:t>Optimise Wellbeing app guides &amp; </a:t>
            </a:r>
          </a:p>
          <a:p>
            <a:pPr marL="457200" lvl="1" indent="0">
              <a:buNone/>
            </a:pPr>
            <a:r>
              <a:rPr lang="en-GB" sz="2800" dirty="0"/>
              <a:t>posters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8939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FA382-5734-4400-BD50-16C22E5AF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Expected Impact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9A3D696-3367-436C-BD38-9472093AA43D}"/>
              </a:ext>
            </a:extLst>
          </p:cNvPr>
          <p:cNvSpPr txBox="1">
            <a:spLocks/>
          </p:cNvSpPr>
          <p:nvPr/>
        </p:nvSpPr>
        <p:spPr>
          <a:xfrm>
            <a:off x="669746" y="1612827"/>
            <a:ext cx="8186577" cy="42148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u="sng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F1FBA1-2831-4162-8999-C8CA4FA71646}"/>
              </a:ext>
            </a:extLst>
          </p:cNvPr>
          <p:cNvSpPr/>
          <p:nvPr/>
        </p:nvSpPr>
        <p:spPr>
          <a:xfrm>
            <a:off x="1039276" y="1888537"/>
            <a:ext cx="1654139" cy="2722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Increasing access to provision of quality OH in turn supporting colleagues to remain in work and well or to return to the workplace well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B39560-6009-4C90-9AC6-CAC4A93EC78C}"/>
              </a:ext>
            </a:extLst>
          </p:cNvPr>
          <p:cNvSpPr txBox="1"/>
          <p:nvPr/>
        </p:nvSpPr>
        <p:spPr>
          <a:xfrm>
            <a:off x="840178" y="1230084"/>
            <a:ext cx="19482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/>
              <a:t>Increased access</a:t>
            </a:r>
          </a:p>
          <a:p>
            <a:pPr algn="ctr"/>
            <a:r>
              <a:rPr lang="en-GB" sz="2000" b="1" dirty="0"/>
              <a:t>to provision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F2028C-1C9E-4A71-9FF0-D35BC6FA023E}"/>
              </a:ext>
            </a:extLst>
          </p:cNvPr>
          <p:cNvSpPr txBox="1"/>
          <p:nvPr/>
        </p:nvSpPr>
        <p:spPr>
          <a:xfrm>
            <a:off x="3163891" y="1230084"/>
            <a:ext cx="20051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/>
              <a:t>Increased uptake</a:t>
            </a:r>
          </a:p>
          <a:p>
            <a:pPr algn="ctr"/>
            <a:r>
              <a:rPr lang="en-GB" sz="2000" b="1" dirty="0"/>
              <a:t>of interventions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114C5D-65F1-4FF8-9C97-736CBBC23110}"/>
              </a:ext>
            </a:extLst>
          </p:cNvPr>
          <p:cNvSpPr/>
          <p:nvPr/>
        </p:nvSpPr>
        <p:spPr>
          <a:xfrm>
            <a:off x="3339371" y="1888537"/>
            <a:ext cx="1654139" cy="2722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Increasing access and uptake of interventions with measurable improvement in health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338228-6749-4776-A743-D8D6E9E2D1F3}"/>
              </a:ext>
            </a:extLst>
          </p:cNvPr>
          <p:cNvSpPr txBox="1"/>
          <p:nvPr/>
        </p:nvSpPr>
        <p:spPr>
          <a:xfrm>
            <a:off x="5729013" y="1230084"/>
            <a:ext cx="14431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/>
              <a:t>Improved </a:t>
            </a:r>
          </a:p>
          <a:p>
            <a:pPr algn="ctr"/>
            <a:r>
              <a:rPr lang="en-GB" sz="2000" b="1" dirty="0"/>
              <a:t>perceptions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04CA0CE-49D2-4421-804E-A249D47EF572}"/>
              </a:ext>
            </a:extLst>
          </p:cNvPr>
          <p:cNvSpPr/>
          <p:nvPr/>
        </p:nvSpPr>
        <p:spPr>
          <a:xfrm>
            <a:off x="5623515" y="1888537"/>
            <a:ext cx="1654139" cy="2722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Improving staff perceptions of OH Policy (person-centred vs focus on managing attendance)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6DDE70D-4ED9-41FA-94AC-B92E59C20D0B}"/>
              </a:ext>
            </a:extLst>
          </p:cNvPr>
          <p:cNvSpPr txBox="1">
            <a:spLocks/>
          </p:cNvSpPr>
          <p:nvPr/>
        </p:nvSpPr>
        <p:spPr>
          <a:xfrm>
            <a:off x="842481" y="4611189"/>
            <a:ext cx="8013842" cy="26178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75C6D"/>
                </a:solidFill>
                <a:latin typeface="Frutiger LT Pro 55 Roman" panose="020B06020202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Evaluation</a:t>
            </a:r>
          </a:p>
          <a:p>
            <a:r>
              <a:rPr lang="en-GB" sz="2000" b="1" dirty="0"/>
              <a:t>Baseline Survey</a:t>
            </a:r>
          </a:p>
          <a:p>
            <a:r>
              <a:rPr lang="en-GB" sz="2000" b="1" dirty="0"/>
              <a:t>Survey perceptions, uptake &amp; use</a:t>
            </a:r>
          </a:p>
          <a:p>
            <a:r>
              <a:rPr lang="en-GB" sz="2000" b="1" dirty="0"/>
              <a:t>Semi-structured interviews (balance of employee</a:t>
            </a:r>
          </a:p>
          <a:p>
            <a:pPr marL="457200" lvl="1" indent="0">
              <a:buNone/>
            </a:pPr>
            <a:r>
              <a:rPr lang="en-GB" sz="2000" b="1" dirty="0"/>
              <a:t>referring party)</a:t>
            </a:r>
          </a:p>
          <a:p>
            <a:pPr lvl="1"/>
            <a:endParaRPr lang="en-GB" u="sng" dirty="0"/>
          </a:p>
        </p:txBody>
      </p:sp>
      <p:pic>
        <p:nvPicPr>
          <p:cNvPr id="14" name="Picture 13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B5648D59-7B20-4BD6-B5F5-00BF388B11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197" y="5092352"/>
            <a:ext cx="1714500" cy="1714500"/>
          </a:xfrm>
          <a:prstGeom prst="rect">
            <a:avLst/>
          </a:prstGeom>
        </p:spPr>
      </p:pic>
      <p:pic>
        <p:nvPicPr>
          <p:cNvPr id="16" name="Picture 15" descr="A picture containing icon&#10;&#10;Description automatically generated">
            <a:extLst>
              <a:ext uri="{FF2B5EF4-FFF2-40B4-BE49-F238E27FC236}">
                <a16:creationId xmlns:a16="http://schemas.microsoft.com/office/drawing/2014/main" id="{136C6A38-C073-4775-ADBC-526CD38BD6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683" y="4858666"/>
            <a:ext cx="4229317" cy="55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057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290EF-1D6E-4225-9CFA-9582B226E8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3903" y="757463"/>
            <a:ext cx="8648699" cy="4919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6600" dirty="0"/>
              <a:t>How do I join the </a:t>
            </a:r>
          </a:p>
          <a:p>
            <a:pPr marL="0" indent="0" algn="ctr">
              <a:buNone/>
            </a:pPr>
            <a:r>
              <a:rPr lang="en-GB" sz="6600" dirty="0"/>
              <a:t>free OH Pilot?</a:t>
            </a:r>
          </a:p>
          <a:p>
            <a:pPr marL="0" indent="0" algn="ctr">
              <a:buNone/>
            </a:pPr>
            <a:r>
              <a:rPr lang="en-GB" sz="2400" dirty="0"/>
              <a:t>Contact</a:t>
            </a:r>
          </a:p>
          <a:p>
            <a:pPr marL="0" indent="0" algn="ctr">
              <a:buNone/>
            </a:pPr>
            <a:r>
              <a:rPr lang="en-GB" sz="2400" dirty="0">
                <a:hlinkClick r:id="rId2"/>
              </a:rPr>
              <a:t>Heather.dadds@nhs.net</a:t>
            </a:r>
            <a:endParaRPr lang="en-GB" sz="2400" dirty="0"/>
          </a:p>
          <a:p>
            <a:pPr marL="0" indent="0" algn="ctr">
              <a:buNone/>
            </a:pPr>
            <a:r>
              <a:rPr lang="en-GB" sz="2600" dirty="0"/>
              <a:t>Or leave your contact details today </a:t>
            </a:r>
          </a:p>
          <a:p>
            <a:pPr marL="0" indent="0" algn="ctr">
              <a:buNone/>
            </a:pPr>
            <a:r>
              <a:rPr lang="en-GB" sz="2600" dirty="0"/>
              <a:t>and we will be in touch</a:t>
            </a:r>
          </a:p>
        </p:txBody>
      </p:sp>
    </p:spTree>
    <p:extLst>
      <p:ext uri="{BB962C8B-B14F-4D97-AF65-F5344CB8AC3E}">
        <p14:creationId xmlns:p14="http://schemas.microsoft.com/office/powerpoint/2010/main" val="2661647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290EF-1D6E-4225-9CFA-9582B226E8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7650" y="1171349"/>
            <a:ext cx="8648699" cy="4919136"/>
          </a:xfrm>
        </p:spPr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6600" dirty="0"/>
              <a:t>Questions?</a:t>
            </a:r>
          </a:p>
          <a:p>
            <a:pPr marL="0" indent="0" algn="ctr">
              <a:buNone/>
            </a:pPr>
            <a:endParaRPr lang="en-GB" sz="6600" dirty="0"/>
          </a:p>
          <a:p>
            <a:pPr marL="0" indent="0" algn="ctr">
              <a:buNone/>
            </a:pPr>
            <a:r>
              <a:rPr lang="en-GB" sz="3200" dirty="0"/>
              <a:t>Thank you for your time</a:t>
            </a:r>
          </a:p>
          <a:p>
            <a:pPr marL="0" indent="0" algn="ctr">
              <a:buNone/>
            </a:pPr>
            <a:r>
              <a:rPr lang="en-GB" sz="3200" dirty="0">
                <a:hlinkClick r:id="rId3"/>
              </a:rPr>
              <a:t>Heather.dadds@nhs.net</a:t>
            </a:r>
            <a:endParaRPr lang="en-GB" sz="3200" dirty="0"/>
          </a:p>
          <a:p>
            <a:pPr marL="0" indent="0" algn="ctr">
              <a:buNone/>
            </a:pPr>
            <a:r>
              <a:rPr lang="en-GB" sz="3200" dirty="0"/>
              <a:t>Tel: 07973 617350</a:t>
            </a:r>
          </a:p>
          <a:p>
            <a:pPr marL="0" indent="0" algn="ctr">
              <a:buNone/>
            </a:pP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2664521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e BIG conversation">
      <a:dk1>
        <a:sysClr val="windowText" lastClr="000000"/>
      </a:dk1>
      <a:lt1>
        <a:sysClr val="window" lastClr="FFFFFF"/>
      </a:lt1>
      <a:dk2>
        <a:srgbClr val="475C6D"/>
      </a:dk2>
      <a:lt2>
        <a:srgbClr val="E7E6E6"/>
      </a:lt2>
      <a:accent1>
        <a:srgbClr val="BF0078"/>
      </a:accent1>
      <a:accent2>
        <a:srgbClr val="006AB4"/>
      </a:accent2>
      <a:accent3>
        <a:srgbClr val="3FB6E5"/>
      </a:accent3>
      <a:accent4>
        <a:srgbClr val="44257D"/>
      </a:accent4>
      <a:accent5>
        <a:srgbClr val="3FB6E5"/>
      </a:accent5>
      <a:accent6>
        <a:srgbClr val="006AB4"/>
      </a:accent6>
      <a:hlink>
        <a:srgbClr val="BF0078"/>
      </a:hlink>
      <a:folHlink>
        <a:srgbClr val="44257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 BC presentation - white background.potx" id="{F96276B8-38B1-4B39-AC30-2D4CE0AE19E4}" vid="{A990C93B-172E-4FE0-9A90-5328150103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9819F3394B124A879D2FB11E0CDBC7" ma:contentTypeVersion="6" ma:contentTypeDescription="Create a new document." ma:contentTypeScope="" ma:versionID="eec7de76f4466bd1c1d6ff79bbcf4730">
  <xsd:schema xmlns:xsd="http://www.w3.org/2001/XMLSchema" xmlns:xs="http://www.w3.org/2001/XMLSchema" xmlns:p="http://schemas.microsoft.com/office/2006/metadata/properties" xmlns:ns2="385404bc-3cc5-4835-b442-ff2aef524edb" xmlns:ns3="cc7e2b7e-fb7f-4085-bdab-5049c1c4b0f8" targetNamespace="http://schemas.microsoft.com/office/2006/metadata/properties" ma:root="true" ma:fieldsID="4bf662e9fb34add29a435f160803ece3" ns2:_="" ns3:_="">
    <xsd:import namespace="385404bc-3cc5-4835-b442-ff2aef524edb"/>
    <xsd:import namespace="cc7e2b7e-fb7f-4085-bdab-5049c1c4b0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5404bc-3cc5-4835-b442-ff2aef524e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7e2b7e-fb7f-4085-bdab-5049c1c4b0f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CA9DD3-F9CC-4C43-9511-8DE2CF6A1A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5404bc-3cc5-4835-b442-ff2aef524edb"/>
    <ds:schemaRef ds:uri="cc7e2b7e-fb7f-4085-bdab-5049c1c4b0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AF8CE8-3F11-4549-856A-030F231D0CC2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cc7e2b7e-fb7f-4085-bdab-5049c1c4b0f8"/>
    <ds:schemaRef ds:uri="385404bc-3cc5-4835-b442-ff2aef524edb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CCFCEA3-B497-4C45-AE91-158FD63FD2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418</Words>
  <Application>Microsoft Office PowerPoint</Application>
  <PresentationFormat>On-screen Show (4:3)</PresentationFormat>
  <Paragraphs>89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Frutiger LT Pro 55 Roman</vt:lpstr>
      <vt:lpstr>Roboto Slab</vt:lpstr>
      <vt:lpstr>Office Theme</vt:lpstr>
      <vt:lpstr>Primary Care Enhanced Occupational Health Pilot</vt:lpstr>
      <vt:lpstr>Background</vt:lpstr>
      <vt:lpstr>Purpose of Pilot</vt:lpstr>
      <vt:lpstr>Pilot OH Services</vt:lpstr>
      <vt:lpstr>What’s Enhanced about the Primary Care offer?</vt:lpstr>
      <vt:lpstr>Communication materials</vt:lpstr>
      <vt:lpstr>Expected Impact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Kynaston</dc:creator>
  <cp:lastModifiedBy>Karen Cox</cp:lastModifiedBy>
  <cp:revision>7</cp:revision>
  <dcterms:created xsi:type="dcterms:W3CDTF">2020-01-14T11:35:10Z</dcterms:created>
  <dcterms:modified xsi:type="dcterms:W3CDTF">2021-09-22T13:47:21Z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0x010100A29819F3394B124A879D2FB11E0CDBC7</vt:lpwstr>
  </property>
</Properties>
</file>