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4490" r:id="rId6"/>
  </p:sldMasterIdLst>
  <p:notesMasterIdLst>
    <p:notesMasterId r:id="rId47"/>
  </p:notesMasterIdLst>
  <p:handoutMasterIdLst>
    <p:handoutMasterId r:id="rId48"/>
  </p:handoutMasterIdLst>
  <p:sldIdLst>
    <p:sldId id="256" r:id="rId7"/>
    <p:sldId id="292" r:id="rId8"/>
    <p:sldId id="257" r:id="rId9"/>
    <p:sldId id="278" r:id="rId10"/>
    <p:sldId id="301" r:id="rId11"/>
    <p:sldId id="277" r:id="rId12"/>
    <p:sldId id="286" r:id="rId13"/>
    <p:sldId id="302" r:id="rId14"/>
    <p:sldId id="275" r:id="rId15"/>
    <p:sldId id="258" r:id="rId16"/>
    <p:sldId id="274" r:id="rId17"/>
    <p:sldId id="305" r:id="rId18"/>
    <p:sldId id="290" r:id="rId19"/>
    <p:sldId id="289" r:id="rId20"/>
    <p:sldId id="288" r:id="rId21"/>
    <p:sldId id="273" r:id="rId22"/>
    <p:sldId id="270" r:id="rId23"/>
    <p:sldId id="261" r:id="rId24"/>
    <p:sldId id="267" r:id="rId25"/>
    <p:sldId id="299" r:id="rId26"/>
    <p:sldId id="260" r:id="rId27"/>
    <p:sldId id="291" r:id="rId28"/>
    <p:sldId id="300" r:id="rId29"/>
    <p:sldId id="263" r:id="rId30"/>
    <p:sldId id="262" r:id="rId31"/>
    <p:sldId id="265" r:id="rId32"/>
    <p:sldId id="303" r:id="rId33"/>
    <p:sldId id="304" r:id="rId34"/>
    <p:sldId id="294" r:id="rId35"/>
    <p:sldId id="281" r:id="rId36"/>
    <p:sldId id="297" r:id="rId37"/>
    <p:sldId id="298" r:id="rId38"/>
    <p:sldId id="293" r:id="rId39"/>
    <p:sldId id="309" r:id="rId40"/>
    <p:sldId id="307" r:id="rId41"/>
    <p:sldId id="295" r:id="rId42"/>
    <p:sldId id="296" r:id="rId43"/>
    <p:sldId id="308" r:id="rId44"/>
    <p:sldId id="310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DD0C68-1981-DE45-DE13-9629EDEA9357}" name="Flora Phipps" initials="FP" userId="S::flora.phipps@cpft.nhs.uk::49b631c3-e8ef-49f7-b889-7f6aa3909d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005EB8"/>
    <a:srgbClr val="ED8B00"/>
    <a:srgbClr val="0072C6"/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55F92-C265-46B2-A113-14822549F9A4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4D91-3676-4022-BEEC-04B14990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09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B3FE9-11EA-4E94-8433-0AACA31EF9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538FE-E8C0-4546-8AE8-BCF381E24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57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38FE-E8C0-4546-8AE8-BCF381E242A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2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It is a widely held myth that antidepressants do not exert their effect for the first 2-4 weeks of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In clinical practice and as per the evidence base, clinical improvement is already seen within the first two weeks of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rate of response ‘slows down’ in weeks 4-6. Lack of any response and no visible improvement within the first three weeks of starting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Treatment warrants a change of medication. 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About half of those with a first-onset episode recover and have no further episodes.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38FE-E8C0-4546-8AE8-BCF381E242A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8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It is a widely held myth that antidepressants do not exert their effect for the first 2-4 weeks of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In clinical practice and as per the evidence base, clinical improvement is already seen within the first two weeks of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rate of response ‘slows down’ in weeks 4-6. Lack of any response and no visible improvement within the first three weeks of starting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Treatment warrants a change of medication.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38FE-E8C0-4546-8AE8-BCF381E242A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1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9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8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415614" y="4844042"/>
            <a:ext cx="16407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5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Pride in our care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858285" y="6452076"/>
            <a:ext cx="41981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50">
                <a:solidFill>
                  <a:schemeClr val="bg1"/>
                </a:solidFill>
              </a:rPr>
              <a:t>A member of Cambridge University Health Partners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69" y="0"/>
            <a:ext cx="3530731" cy="16021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068958"/>
            <a:ext cx="9144000" cy="1789043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5705062"/>
            <a:ext cx="9144000" cy="516835"/>
          </a:xfrm>
          <a:prstGeom prst="rect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07411" y="5705062"/>
            <a:ext cx="605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  <a:cs typeface="Arial" panose="020B0604020202020204" pitchFamily="34" charset="0"/>
              </a:rPr>
              <a:t>Pride in our adults and specialist</a:t>
            </a:r>
            <a:r>
              <a:rPr lang="en-GB" sz="2400" b="0" i="0" baseline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  <a:cs typeface="Arial" panose="020B0604020202020204" pitchFamily="34" charset="0"/>
              </a:rPr>
              <a:t> mental health </a:t>
            </a:r>
            <a:r>
              <a:rPr lang="en-GB" sz="2400" b="0" i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  <a:cs typeface="Arial" panose="020B0604020202020204" pitchFamily="34" charset="0"/>
              </a:rPr>
              <a:t>services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1" y="4953868"/>
            <a:ext cx="2662369" cy="1815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6" y="3400627"/>
            <a:ext cx="1920960" cy="1553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3401708"/>
            <a:ext cx="2619821" cy="15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7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7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9CBA-32E6-FABB-EF11-733BDC3F4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E3E85-053B-E0A6-BD90-26AA4B2F5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27C5A-4FCD-687B-3E4C-ED1E7AB6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1DE19-3D8C-695D-C5AE-B7718F62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2CF36-E98C-D23E-181F-24CEEFA8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859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5363-69D5-6A90-5E61-637F8A66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4E2A1-ADB7-3644-950E-8FFEDBC4A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4DE90-D463-AB1E-0687-78D77421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EC7C3-1EEE-ED40-CD45-4589373A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7E6E9-CB3D-AE71-F520-6B87CB3C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6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682A-21DC-ECFB-EA13-3DBB86D5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5ABA5-2289-D785-F81C-DA4160812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E59E-E1E3-3A66-76FE-1ADF7D72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3FCC0-FBE2-2C5D-3EB6-B1C8CF68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F394-2BD6-1E64-A9B9-259D593E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69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A31F-0D29-3B9E-FA83-5F8A07AC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930F2-0702-EED9-4B5A-77525089D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14543-8DD7-5058-C86B-E325A3726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FFA38-0D30-A174-163F-692EC70F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EE154-18F4-9B1D-B2DA-CF683877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05978-C722-3B9F-EA80-E97F6BCC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34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80CB-758E-EA83-F2F0-A4DF77B7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35122-42B6-2273-B8DA-E2CFFFDAF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61D53-B241-1468-C97E-00884FC76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DC638-7E85-47B8-D40B-D09B02456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F6B7B-5F3A-6F5D-7858-63AADFD8B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BC751-F53F-1BC7-9EAA-204508E7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C34D4-37F3-30F5-4A11-E73C45A9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C3C10-F9E5-8FD8-9BF5-EFA16BAE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3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6780-C694-4D11-E239-B4769A1D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50256-E4EF-089C-CA25-565CD4BD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37050-B580-75BC-A749-59BBC488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A3173-BD2F-2060-8C8D-40D44399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7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41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F3B35-78AB-8318-E66B-1348D6A1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2F2AD-B4AC-FE39-DDB9-2EF0AB68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AC238-65B7-7D35-A538-FB58519D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80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296A-CB74-66F9-953F-B8874686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7419-73CD-EDA5-04C7-D23B8210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038E9-0BCE-6094-BF5E-23283F43C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4A5BA-E69D-8617-2C1B-923261B2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99C89-286C-558E-B143-C647ACA0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60212-6E02-69B1-7B72-7D3D8D86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4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263B-37E6-62C4-FE69-0645335C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0F53A-3596-DCC1-C5E3-1F5F3AC0B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83CA3-6EB9-8B4C-AB88-7C42210F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251B0-C473-E2ED-C9D0-358E6523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CA5E1-AC05-8669-8DCE-24753EAE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F12D9-3AA9-032A-0606-60645C83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58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7DAB-651A-C7B3-69CB-FD316F0F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A8EF-C88A-5753-24FF-6E6C96213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0438-525B-FA31-AE50-AF92A71C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FF5A1-B072-796A-3585-52BB2E39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FC0F7-C437-3949-E4C2-2BDC41B0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81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D3E37-79CA-7BBD-FAD8-C6C2DD720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A97DF-67E5-D0C3-41FB-9EE7C2A24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01B5A-DEAA-C082-1807-A0BB08D7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AC43-CF77-27D1-C73C-881E320E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C5676-A44B-C7BA-356A-034331CD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90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78-A823-C4E8-E1F9-FD0A6DA19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23397-68EC-D1F9-C87F-7E2B63D9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3448-B5F1-34B3-C0C5-EF392782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6464-525F-401B-BD77-0DE85228E680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BF357-401D-5E09-CF76-0B79CD8C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6DB43-8DDB-E169-91A3-D787D6C5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B7AB-3CDF-4B71-8CA7-3A984B710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72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A7B5-369A-34E5-BB24-0E7CF5E3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DC3C1-117F-AD88-45B4-47EAD4A2F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A025D-2B39-14B6-589F-B4BA0134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A2E6-7565-47A8-96E1-C1F73FA7D5A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F78C-44AB-8ED1-2260-6E7F7D38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0C89-01A1-A473-A8A3-E9C46B30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99F3-222B-4246-BD8C-65F5EABD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818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146D-E910-1A8D-B3D1-902AFC82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67A41-A19E-20AD-75E7-15C69D8D6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0FE5-0A63-EF75-0023-8C8882F5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A2E6-7565-47A8-96E1-C1F73FA7D5A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84198-8E15-A79C-A1AF-355E7B45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6E162-8D9E-8D68-B5AE-BF0EA4AD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99F3-222B-4246-BD8C-65F5EABD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27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7151-DCD0-3F43-CB51-7FB1C0F4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521D5-1DDE-23EE-8A5F-10E80F0A7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F9FC1-6994-549B-752D-9F7D8AD5E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6B2A2-96EF-8F61-2510-67A9F885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A2E6-7565-47A8-96E1-C1F73FA7D5A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BE9AA-58D1-D332-B917-18315768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29698-3EA5-F2BA-E71B-990CDE42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99F3-222B-4246-BD8C-65F5EABD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60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7837-BE8A-7EC8-321A-FB5B10B4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8CFD6-82AC-7D45-27A1-CB8331089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A0AAE-E678-DAFD-43E6-25FA72A8A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68A51-2D9D-6806-A17A-8C7379443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8CB26-B7A2-41E1-1244-D3AEDEC8F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7D72E-F39F-4F40-04E6-7568ADCC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A2E6-7565-47A8-96E1-C1F73FA7D5A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B2BA9-F1D3-EECC-5387-10D1FF35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08196-F1ED-C5DD-6EB1-1C9A70DE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99F3-222B-4246-BD8C-65F5EABD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10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463D-AB2A-16D2-2859-A1A22AC1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D6690-7051-C766-2BCF-0C2E85B9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6464-525F-401B-BD77-0DE85228E680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C1ED1-0988-A867-587A-42CBC4E1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EDB2A-B750-E276-035B-56C0721A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B7AB-3CDF-4B71-8CA7-3A984B710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71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ACACE-764D-EE91-7B0A-5889F314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A2E6-7565-47A8-96E1-C1F73FA7D5A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C8E50-6557-E951-70ED-32CFA350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48D3C-5881-9DDD-E142-177C2D28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99F3-222B-4246-BD8C-65F5EABD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79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AEF0-99C5-2815-7E77-6C770DD8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2D985-417B-6937-F6D5-016A93F25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74953-2CC2-AAC6-1E65-E4E7CA7ED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D1BFF-894A-2EAF-AA8B-69718617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A2E6-7565-47A8-96E1-C1F73FA7D5A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F0836-DCAB-01D6-C791-549C1B4B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AE46-9C0C-8FA6-8F41-FF13F9E0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99F3-222B-4246-BD8C-65F5EABD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89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4717-DE4D-5B39-395B-FB2ED451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19A07-33BE-7EAC-49B2-C929996AD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1F405-6E09-2792-4943-A82451256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70914-115A-D8BF-B875-B0178B89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A2E6-7565-47A8-96E1-C1F73FA7D5A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99649-F9E1-605C-DA83-80069BE2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50D40-430D-ADB8-F055-F27EBD96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99F3-222B-4246-BD8C-65F5EABD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12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419E-EFA4-4E30-2DEE-374E678E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BF1AB-F78E-ED51-4DCD-DFED27CB2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EF588-F0EC-39EC-A2C3-80CF9CDC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A2E6-7565-47A8-96E1-C1F73FA7D5A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757-0B47-A6D5-C844-93D8DA2E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2EBC7-E60E-98D2-98C0-1BBAEEB4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99F3-222B-4246-BD8C-65F5EABD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1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AA4B0B-0301-E992-A1A9-49CD70DA5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FAF70-847A-BC7F-58B5-E15C528FD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8F9A7-16B4-B036-4BB7-30785711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A2E6-7565-47A8-96E1-C1F73FA7D5A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F9FC9-2ECD-27A2-6A59-45F95E65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CD45-DDE4-89FD-0754-FEE9533A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99F3-222B-4246-BD8C-65F5EABD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9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1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83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63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5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5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89B1-ECF0-4D2A-B54A-265E2706146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42AC1-1C4C-1428-5C80-FACC9C15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6CF8F-E9F5-C739-DDA3-E68D16346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6FCE8-BFB9-967E-DDC8-F60E984EC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EC84-F8DE-41A8-A0E7-651D9713618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F5312-0B9C-F9B1-C2F9-7C0BCCEAE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BA3F-F3F3-2047-418F-1A05AC09C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58DC0-58DF-43C6-9B7D-7423C563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3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92BE-693F-B928-3D75-C61D7BD8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6673F-C958-42AD-552B-06397881D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4D62C-7725-5A91-4149-5447DBA32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7A2E6-7565-47A8-96E1-C1F73FA7D5A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D28DD-844A-D86D-6043-A1279BC09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FC8C7-2BAD-085E-CC44-5DD7ECB01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99F3-222B-4246-BD8C-65F5EABD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2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fraczek@cpft.nhs.uk" TargetMode="External"/><Relationship Id="rId2" Type="http://schemas.openxmlformats.org/officeDocument/2006/relationships/hyperlink" Target="mailto:flora.phipps@cpft.nhs.u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Joanna.Fraczek@cpft.nhs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ft.nhs.uk/psychological-wellbeing-service/" TargetMode="External"/><Relationship Id="rId2" Type="http://schemas.openxmlformats.org/officeDocument/2006/relationships/hyperlink" Target="https://www.insightiapt.org/locations/peterborough/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iceandmedication.org/cambridgeshire-and-peterborough/printable-leaflets/" TargetMode="External"/><Relationship Id="rId2" Type="http://schemas.openxmlformats.org/officeDocument/2006/relationships/hyperlink" Target="https://www.choiceandmedication.org/cambridgeshire-and-peterborough/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aritans.org/how-we-can-help/contact-samaritan/self-help/" TargetMode="External"/><Relationship Id="rId2" Type="http://schemas.openxmlformats.org/officeDocument/2006/relationships/hyperlink" Target="https://www.cpft.nhs.uk/self-help-video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ambridgeshire.spydus.co.uk/cgi-bin/spydus.exe/MSGTRNGEN/WPAC/WELLBEING?HOMEPRMS=UD_WELLBEINGPARAMS" TargetMode="External"/><Relationship Id="rId4" Type="http://schemas.openxmlformats.org/officeDocument/2006/relationships/hyperlink" Target="https://www.cpft.nhs.uk/rce-wellbeing-hub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sandpeterboroughlpc.org.uk/wp-content/uploads/sites/28/2021/07/DMS-in-MH-Trusts.-CPs-Educational-Resources-July-2021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ppe.ac.uk/services/anms-pilot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supporthub.org/" TargetMode="External"/><Relationship Id="rId2" Type="http://schemas.openxmlformats.org/officeDocument/2006/relationships/hyperlink" Target="https://www.england.nhs.uk/supporting-our-nhs-people/support-now/looking-after-you-confidential-coaching-and-support-for-the-primary-care-workforce/looking-after-you-too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taffsupporthub@cpft.nh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e.ac.uk/wizard/files/nms%20expansion%20pilot%20sla-servicespec%20final%20v1.0.pdf" TargetMode="External"/><Relationship Id="rId2" Type="http://schemas.openxmlformats.org/officeDocument/2006/relationships/hyperlink" Target="https://www.nice.org.uk/guidance/ng22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hee.nhs.uk/sites/default/files/documents/Pharmacy%20Framework%202020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1Evwgu369Jw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848" y="1351298"/>
            <a:ext cx="795750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700" b="1">
                <a:solidFill>
                  <a:srgbClr val="00A499"/>
                </a:solidFill>
                <a:latin typeface="Arial"/>
                <a:cs typeface="Arial"/>
              </a:rPr>
              <a:t>New Medicines Service - Depression pilot</a:t>
            </a:r>
          </a:p>
          <a:p>
            <a:endParaRPr lang="en-GB" sz="2700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145" y="1919172"/>
            <a:ext cx="37469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>
                <a:latin typeface="Arial" panose="020B0604020202020204" pitchFamily="34" charset="0"/>
                <a:cs typeface="Arial" panose="020B0604020202020204" pitchFamily="34" charset="0"/>
              </a:rPr>
              <a:t>March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8B14A-AA33-B547-5572-CA74B9316688}"/>
              </a:ext>
            </a:extLst>
          </p:cNvPr>
          <p:cNvSpPr txBox="1"/>
          <p:nvPr/>
        </p:nvSpPr>
        <p:spPr>
          <a:xfrm>
            <a:off x="-562021" y="2494954"/>
            <a:ext cx="5688622" cy="13388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350" dirty="0">
                <a:latin typeface="Arial"/>
                <a:cs typeface="Segoe UI"/>
              </a:rPr>
              <a:t>Flora Phipps &amp; Joanna Fraczek </a:t>
            </a:r>
            <a:r>
              <a:rPr lang="en-US" sz="135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GB" sz="1350" dirty="0">
                <a:latin typeface="Arial"/>
                <a:cs typeface="Segoe UI"/>
              </a:rPr>
              <a:t>CPFT Specialist Mental Health Pharmacists</a:t>
            </a:r>
            <a:r>
              <a:rPr lang="en-US" sz="135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GB" sz="135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GB" sz="1350" dirty="0">
                <a:latin typeface="Arial"/>
                <a:cs typeface="Segoe UI"/>
              </a:rPr>
              <a:t>Contact details: </a:t>
            </a:r>
            <a:endParaRPr lang="en-GB" sz="1350" dirty="0">
              <a:solidFill>
                <a:srgbClr val="000000"/>
              </a:solidFill>
              <a:latin typeface="Arial"/>
              <a:cs typeface="Segoe UI"/>
            </a:endParaRPr>
          </a:p>
          <a:p>
            <a:pPr algn="ctr"/>
            <a:r>
              <a:rPr lang="en-GB" sz="1350" dirty="0">
                <a:solidFill>
                  <a:srgbClr val="0563C1"/>
                </a:solidFill>
                <a:latin typeface="Arial"/>
                <a:cs typeface="Segoe UI"/>
                <a:hlinkClick r:id="rId2"/>
              </a:rPr>
              <a:t>flora.phipps@cpft.nhs.uk</a:t>
            </a:r>
            <a:r>
              <a:rPr lang="en-GB" sz="1350" dirty="0">
                <a:latin typeface="Arial"/>
                <a:cs typeface="Segoe UI"/>
              </a:rPr>
              <a:t> </a:t>
            </a:r>
            <a:r>
              <a:rPr lang="en-US" sz="1350" dirty="0">
                <a:latin typeface="Arial"/>
                <a:cs typeface="Segoe UI"/>
              </a:rPr>
              <a:t>​07745739163</a:t>
            </a:r>
            <a:endParaRPr lang="en-US" sz="1350" dirty="0">
              <a:cs typeface="Calibri"/>
            </a:endParaRPr>
          </a:p>
          <a:p>
            <a:pPr algn="ctr"/>
            <a:r>
              <a:rPr lang="en-GB" sz="1350" dirty="0">
                <a:solidFill>
                  <a:srgbClr val="0563C1"/>
                </a:solidFill>
                <a:latin typeface="Arial"/>
                <a:cs typeface="Segoe UI"/>
                <a:hlinkClick r:id="rId3"/>
              </a:rPr>
              <a:t>joanna.fraczek@cpft.nhs.uk</a:t>
            </a:r>
            <a:r>
              <a:rPr lang="en-GB" sz="1350" dirty="0">
                <a:solidFill>
                  <a:srgbClr val="0563C1"/>
                </a:solidFill>
                <a:latin typeface="Arial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07742500520</a:t>
            </a:r>
            <a:endParaRPr lang="en-GB" sz="1350" dirty="0">
              <a:solidFill>
                <a:srgbClr val="0563C1"/>
              </a:solidFill>
              <a:latin typeface="Arial"/>
              <a:cs typeface="Segoe U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01636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385" y="319001"/>
            <a:ext cx="83729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depression </a:t>
            </a:r>
            <a:endParaRPr lang="en-GB" sz="21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385" y="829348"/>
            <a:ext cx="7892934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500" b="1">
                <a:latin typeface="Arial"/>
                <a:cs typeface="Arial"/>
              </a:rPr>
              <a:t>Criteria for diagnosis of depression [NICE Depression Guidelines, 2022]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459BE-9E04-7570-B77B-2B97D812B7BF}"/>
              </a:ext>
            </a:extLst>
          </p:cNvPr>
          <p:cNvSpPr txBox="1"/>
          <p:nvPr/>
        </p:nvSpPr>
        <p:spPr>
          <a:xfrm>
            <a:off x="2692718" y="5959978"/>
            <a:ext cx="519030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>
                <a:solidFill>
                  <a:srgbClr val="00A499"/>
                </a:solidFill>
                <a:latin typeface="Arial"/>
                <a:cs typeface="Arial"/>
              </a:rPr>
              <a:t>What is the first line antidepressant?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CF46D-44AE-FBA5-5648-6824C5C2B65B}"/>
              </a:ext>
            </a:extLst>
          </p:cNvPr>
          <p:cNvSpPr txBox="1"/>
          <p:nvPr/>
        </p:nvSpPr>
        <p:spPr>
          <a:xfrm>
            <a:off x="450057" y="1289447"/>
            <a:ext cx="854749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>
                <a:solidFill>
                  <a:srgbClr val="0E0E0E"/>
                </a:solidFill>
                <a:latin typeface="Inter"/>
              </a:rPr>
              <a:t>Patient answers  'yes' to one of the below questions and symptoms have been present most days, most of the time, for at least 2 weeks:</a:t>
            </a:r>
            <a:endParaRPr lang="en-US" sz="16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algn="just"/>
            <a:endParaRPr lang="en-US" sz="1600">
              <a:solidFill>
                <a:srgbClr val="0E0E0E"/>
              </a:solidFill>
              <a:latin typeface="Inter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r>
              <a:rPr lang="en-US" sz="1600">
                <a:solidFill>
                  <a:srgbClr val="0E0E0E"/>
                </a:solidFill>
                <a:latin typeface="Arial"/>
                <a:cs typeface="Calibri" panose="020F0502020204030204"/>
              </a:rPr>
              <a:t>During the last month, have you often been bothered by feeling down, depressed, or hopeless?</a:t>
            </a:r>
            <a:endParaRPr lang="en-US" sz="1600">
              <a:latin typeface="Arial"/>
              <a:cs typeface="Arial"/>
            </a:endParaRPr>
          </a:p>
          <a:p>
            <a:pPr marL="285750" indent="-285750" algn="just">
              <a:buFont typeface="Wingdings"/>
              <a:buChar char="q"/>
            </a:pPr>
            <a:r>
              <a:rPr lang="en-US" sz="1600">
                <a:solidFill>
                  <a:srgbClr val="0E0E0E"/>
                </a:solidFill>
                <a:latin typeface="Arial"/>
                <a:cs typeface="Calibri" panose="020F0502020204030204"/>
              </a:rPr>
              <a:t>During the last month, have you often been bothered by having little interest or pleasure in doing things?</a:t>
            </a:r>
            <a:endParaRPr lang="en-US" sz="1600">
              <a:latin typeface="Arial"/>
              <a:cs typeface="Arial"/>
            </a:endParaRPr>
          </a:p>
          <a:p>
            <a:pPr marL="285750" indent="-285750" algn="just">
              <a:buFont typeface="Wingdings"/>
              <a:buChar char="q"/>
            </a:pPr>
            <a:endParaRPr lang="en-US" sz="1600">
              <a:solidFill>
                <a:srgbClr val="0E0E0E"/>
              </a:solidFill>
              <a:latin typeface="Arial"/>
              <a:cs typeface="Calibri" panose="020F0502020204030204"/>
            </a:endParaRPr>
          </a:p>
          <a:p>
            <a:pPr algn="just"/>
            <a:r>
              <a:rPr lang="en-US" sz="1600">
                <a:solidFill>
                  <a:srgbClr val="0E0E0E"/>
                </a:solidFill>
                <a:latin typeface="Arial"/>
                <a:cs typeface="Calibri" panose="020F0502020204030204"/>
              </a:rPr>
              <a:t>In addition, patient may present with the below associated symptoms:</a:t>
            </a:r>
          </a:p>
          <a:p>
            <a:pPr algn="just"/>
            <a:endParaRPr lang="en-US" sz="1600">
              <a:solidFill>
                <a:srgbClr val="0E0E0E"/>
              </a:solidFill>
              <a:latin typeface="Arial"/>
              <a:cs typeface="Calibri" panose="020F0502020204030204"/>
            </a:endParaRPr>
          </a:p>
          <a:p>
            <a:pPr marL="285750" indent="-285750" algn="just">
              <a:buFont typeface="Calibri"/>
              <a:buChar char="-"/>
            </a:pPr>
            <a:r>
              <a:rPr lang="en-US" sz="1600">
                <a:solidFill>
                  <a:srgbClr val="0E0E0E"/>
                </a:solidFill>
                <a:latin typeface="Arial"/>
                <a:cs typeface="Calibri" panose="020F0502020204030204"/>
              </a:rPr>
              <a:t>Disturbed sleep (decreased or increased compared to usual)</a:t>
            </a:r>
            <a:endParaRPr lang="en-US" sz="160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pPr marL="285750" indent="-285750" algn="just">
              <a:buFont typeface="Calibri"/>
              <a:buChar char="-"/>
            </a:pPr>
            <a:r>
              <a:rPr lang="en-US" sz="1600">
                <a:solidFill>
                  <a:srgbClr val="0E0E0E"/>
                </a:solidFill>
                <a:latin typeface="Arial"/>
                <a:cs typeface="Arial"/>
              </a:rPr>
              <a:t>Decreased or increased appetite and/or weight.</a:t>
            </a:r>
          </a:p>
          <a:p>
            <a:pPr marL="285750" indent="-285750" algn="just">
              <a:buFont typeface="Calibri"/>
              <a:buChar char="-"/>
            </a:pPr>
            <a:r>
              <a:rPr lang="en-US" sz="1600">
                <a:solidFill>
                  <a:srgbClr val="0E0E0E"/>
                </a:solidFill>
                <a:latin typeface="Arial"/>
                <a:cs typeface="Arial"/>
              </a:rPr>
              <a:t>Fatigue or loss of energy. </a:t>
            </a:r>
            <a:endParaRPr lang="en-US" sz="16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285750" indent="-285750" algn="just">
              <a:buFont typeface="Calibri"/>
              <a:buChar char="-"/>
            </a:pPr>
            <a:r>
              <a:rPr lang="en-US" sz="1600">
                <a:solidFill>
                  <a:srgbClr val="0E0E0E"/>
                </a:solidFill>
                <a:latin typeface="Arial"/>
                <a:cs typeface="Arial"/>
              </a:rPr>
              <a:t>Agitation or slowing down of movements and thoughts.</a:t>
            </a: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just">
              <a:buFont typeface="Calibri"/>
              <a:buChar char="-"/>
            </a:pPr>
            <a:r>
              <a:rPr lang="en-US" sz="1600">
                <a:solidFill>
                  <a:srgbClr val="0E0E0E"/>
                </a:solidFill>
                <a:latin typeface="Arial"/>
                <a:cs typeface="Arial"/>
              </a:rPr>
              <a:t>Poor concentration or indecisiveness.</a:t>
            </a:r>
          </a:p>
          <a:p>
            <a:pPr marL="285750" indent="-285750" algn="just">
              <a:buFont typeface="Calibri"/>
              <a:buChar char="-"/>
            </a:pPr>
            <a:r>
              <a:rPr lang="en-US" sz="1600">
                <a:solidFill>
                  <a:srgbClr val="0E0E0E"/>
                </a:solidFill>
                <a:latin typeface="Arial"/>
                <a:cs typeface="Arial"/>
              </a:rPr>
              <a:t>Feelings of worthlessness or excessive or inappropriate guilt.</a:t>
            </a:r>
          </a:p>
          <a:p>
            <a:pPr marL="285750" indent="-285750" algn="just">
              <a:buFont typeface="Calibri"/>
              <a:buChar char="-"/>
            </a:pPr>
            <a:r>
              <a:rPr lang="en-US" sz="1600">
                <a:solidFill>
                  <a:srgbClr val="0E0E0E"/>
                </a:solidFill>
                <a:latin typeface="Arial"/>
                <a:cs typeface="Arial"/>
              </a:rPr>
              <a:t>Recurrent thoughts of death, recurrent suicidal ideas, or a suicide attempt or specific plan. </a:t>
            </a:r>
            <a:endParaRPr lang="en-US" sz="1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54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819D-A952-6845-F2B9-DA73CA602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56" y="1469288"/>
            <a:ext cx="8681526" cy="4503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Wingdings"/>
              <a:buChar char="q"/>
            </a:pPr>
            <a:r>
              <a:rPr lang="en-GB" sz="1600">
                <a:latin typeface="Arial"/>
                <a:cs typeface="Arial"/>
              </a:rPr>
              <a:t> For mild presentations, antidepressants are not considered the best first line intervention, unless patient choice.</a:t>
            </a:r>
            <a:endParaRPr lang="en-US"/>
          </a:p>
          <a:p>
            <a:pPr algn="just">
              <a:buFont typeface="Wingdings"/>
              <a:buChar char="q"/>
            </a:pPr>
            <a:endParaRPr lang="en-GB" sz="1600">
              <a:latin typeface="Arial"/>
              <a:cs typeface="Arial"/>
            </a:endParaRPr>
          </a:p>
          <a:p>
            <a:pPr algn="just">
              <a:buFont typeface="Wingdings"/>
              <a:buChar char="q"/>
            </a:pPr>
            <a:r>
              <a:rPr lang="en-GB" sz="1600">
                <a:latin typeface="Arial"/>
                <a:cs typeface="Arial"/>
              </a:rPr>
              <a:t> For more severe presentations, antidepressant medication and talking therapy are recommended.</a:t>
            </a:r>
          </a:p>
          <a:p>
            <a:pPr algn="just">
              <a:buFont typeface="Wingdings"/>
              <a:buChar char="q"/>
            </a:pPr>
            <a:endParaRPr lang="en-GB" sz="1600">
              <a:latin typeface="Arial"/>
              <a:cs typeface="Arial"/>
            </a:endParaRPr>
          </a:p>
          <a:p>
            <a:pPr algn="just">
              <a:buFont typeface="Wingdings"/>
              <a:buChar char="q"/>
            </a:pPr>
            <a:r>
              <a:rPr lang="en-GB" sz="1600">
                <a:latin typeface="Arial"/>
                <a:cs typeface="Arial"/>
              </a:rPr>
              <a:t> A combination approach is more likely to support patients to overcome their depression</a:t>
            </a:r>
          </a:p>
          <a:p>
            <a:pPr algn="just">
              <a:buFont typeface="Wingdings"/>
              <a:buChar char="q"/>
            </a:pPr>
            <a:endParaRPr lang="en-GB" sz="1600">
              <a:latin typeface="Arial"/>
              <a:cs typeface="Arial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>
                <a:latin typeface="Arial"/>
                <a:cs typeface="Arial"/>
              </a:rPr>
              <a:t>Subthreshold and mild depression =</a:t>
            </a:r>
            <a:r>
              <a:rPr lang="en-GB" sz="1600" b="1">
                <a:solidFill>
                  <a:srgbClr val="00A499"/>
                </a:solidFill>
                <a:latin typeface="Arial"/>
                <a:cs typeface="Arial"/>
              </a:rPr>
              <a:t> Less severe</a:t>
            </a:r>
            <a:r>
              <a:rPr lang="en-US" sz="1600">
                <a:solidFill>
                  <a:srgbClr val="00A499"/>
                </a:solidFill>
                <a:latin typeface="Arial"/>
                <a:cs typeface="Arial"/>
              </a:rPr>
              <a:t> </a:t>
            </a:r>
            <a:endParaRPr lang="en-US" sz="1600">
              <a:solidFill>
                <a:srgbClr val="00A499"/>
              </a:solidFill>
              <a:latin typeface="Arial"/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>
                <a:latin typeface="Arial"/>
                <a:cs typeface="Arial"/>
              </a:rPr>
              <a:t>(PHQ-9 score less than 16)</a:t>
            </a:r>
            <a:r>
              <a:rPr lang="en-US" sz="1600">
                <a:latin typeface="Arial"/>
                <a:cs typeface="Arial"/>
              </a:rPr>
              <a:t> </a:t>
            </a:r>
            <a:endParaRPr lang="en-US" sz="1600">
              <a:latin typeface="Arial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/>
              <a:buChar char="q"/>
            </a:pPr>
            <a:endParaRPr lang="en-US" sz="1600">
              <a:latin typeface="Arial"/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>
                <a:latin typeface="Arial"/>
                <a:cs typeface="Arial"/>
              </a:rPr>
              <a:t>Moderate and Severe depression = </a:t>
            </a:r>
            <a:r>
              <a:rPr lang="en-GB" sz="1600" b="1">
                <a:solidFill>
                  <a:srgbClr val="00A499"/>
                </a:solidFill>
                <a:latin typeface="Arial"/>
                <a:cs typeface="Arial"/>
              </a:rPr>
              <a:t>More severe</a:t>
            </a:r>
            <a:r>
              <a:rPr lang="en-US" sz="1600">
                <a:latin typeface="Arial"/>
                <a:cs typeface="Arial"/>
              </a:rPr>
              <a:t> </a:t>
            </a:r>
            <a:endParaRPr lang="en-US" sz="1600">
              <a:latin typeface="Arial"/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>
                <a:latin typeface="Arial"/>
                <a:cs typeface="Arial"/>
              </a:rPr>
              <a:t>(PHQ-9 score 16 or more)</a:t>
            </a:r>
            <a:endParaRPr lang="en-GB" sz="1600">
              <a:latin typeface="Arial"/>
              <a:cs typeface="Calibri" panose="020F0502020204030204"/>
            </a:endParaRPr>
          </a:p>
          <a:p>
            <a:pPr algn="just">
              <a:buFont typeface="Wingdings"/>
              <a:buChar char="q"/>
            </a:pPr>
            <a:endParaRPr lang="en-GB" sz="1600">
              <a:latin typeface="Arial"/>
              <a:cs typeface="Arial"/>
            </a:endParaRPr>
          </a:p>
          <a:p>
            <a:pPr algn="just">
              <a:buFont typeface="Wingdings"/>
              <a:buChar char="q"/>
            </a:pPr>
            <a:endParaRPr lang="en-GB" sz="160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239B34-9C9C-5BC5-9793-5AEC57F9745D}"/>
              </a:ext>
            </a:extLst>
          </p:cNvPr>
          <p:cNvSpPr txBox="1">
            <a:spLocks/>
          </p:cNvSpPr>
          <p:nvPr/>
        </p:nvSpPr>
        <p:spPr>
          <a:xfrm>
            <a:off x="445770" y="286749"/>
            <a:ext cx="6306095" cy="89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00" b="1">
                <a:solidFill>
                  <a:srgbClr val="00A499"/>
                </a:solidFill>
                <a:latin typeface="Arial"/>
                <a:cs typeface="Arial"/>
              </a:rPr>
              <a:t>Definition of severity by NICE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8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819D-A952-6845-F2B9-DA73CA602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For mild presentations, antidepressants are not considered the best first line intervention, unless patient choice.</a:t>
            </a:r>
          </a:p>
          <a:p>
            <a:endParaRPr lang="en-GB"/>
          </a:p>
          <a:p>
            <a:r>
              <a:rPr lang="en-GB"/>
              <a:t>For more severe presentations, antidepressant medication and talking therapy are recommended.</a:t>
            </a:r>
          </a:p>
          <a:p>
            <a:endParaRPr lang="en-GB"/>
          </a:p>
          <a:p>
            <a:r>
              <a:rPr lang="en-GB"/>
              <a:t>A combination approach is more likely to support patients to overcome their depression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30F5BD-CC6D-45C3-ACD7-6A958C30D136}"/>
              </a:ext>
            </a:extLst>
          </p:cNvPr>
          <p:cNvSpPr txBox="1">
            <a:spLocks/>
          </p:cNvSpPr>
          <p:nvPr/>
        </p:nvSpPr>
        <p:spPr>
          <a:xfrm>
            <a:off x="542414" y="346223"/>
            <a:ext cx="6306095" cy="89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00" b="1">
                <a:solidFill>
                  <a:srgbClr val="00A499"/>
                </a:solidFill>
                <a:latin typeface="Arial"/>
                <a:cs typeface="Arial"/>
              </a:rPr>
              <a:t>NICE Recommendations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9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CA90A29-293A-48D7-1DE9-889937C0D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589670"/>
              </p:ext>
            </p:extLst>
          </p:nvPr>
        </p:nvGraphicFramePr>
        <p:xfrm>
          <a:off x="488021" y="484187"/>
          <a:ext cx="8418513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6576" imgH="3778073" progId="AcroExch.Document.DC">
                  <p:embed/>
                </p:oleObj>
              </mc:Choice>
              <mc:Fallback>
                <p:oleObj name="Acrobat Document" r:id="rId2" imgW="5346576" imgH="3778073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CA90A29-293A-48D7-1DE9-889937C0D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8021" y="484187"/>
                        <a:ext cx="8418513" cy="588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EDF38020-30B5-5DC4-3008-1EDC1C839FB3}"/>
              </a:ext>
            </a:extLst>
          </p:cNvPr>
          <p:cNvSpPr/>
          <p:nvPr/>
        </p:nvSpPr>
        <p:spPr>
          <a:xfrm>
            <a:off x="4966572" y="1978767"/>
            <a:ext cx="787457" cy="390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D6D6A9-A054-82C8-5034-7E7938276C33}"/>
              </a:ext>
            </a:extLst>
          </p:cNvPr>
          <p:cNvSpPr/>
          <p:nvPr/>
        </p:nvSpPr>
        <p:spPr>
          <a:xfrm>
            <a:off x="6883143" y="4274634"/>
            <a:ext cx="692252" cy="319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936B55-960B-789F-26E6-B8E10BEC159C}"/>
              </a:ext>
            </a:extLst>
          </p:cNvPr>
          <p:cNvSpPr/>
          <p:nvPr/>
        </p:nvSpPr>
        <p:spPr>
          <a:xfrm>
            <a:off x="4966572" y="3040567"/>
            <a:ext cx="787457" cy="308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57464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47189C-F30F-B599-837D-465545B6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9" y="377460"/>
            <a:ext cx="8815781" cy="603652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2E4DFF0-1BC0-D171-4844-66A58D41A0DA}"/>
              </a:ext>
            </a:extLst>
          </p:cNvPr>
          <p:cNvSpPr/>
          <p:nvPr/>
        </p:nvSpPr>
        <p:spPr>
          <a:xfrm>
            <a:off x="448034" y="4812883"/>
            <a:ext cx="1795550" cy="1236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808290-1950-6D6A-5A35-3A65DF171059}"/>
              </a:ext>
            </a:extLst>
          </p:cNvPr>
          <p:cNvSpPr/>
          <p:nvPr/>
        </p:nvSpPr>
        <p:spPr>
          <a:xfrm>
            <a:off x="5516294" y="444012"/>
            <a:ext cx="2133600" cy="428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83B966-D282-C0E8-7CB6-6B4BD0CD8335}"/>
              </a:ext>
            </a:extLst>
          </p:cNvPr>
          <p:cNvSpPr/>
          <p:nvPr/>
        </p:nvSpPr>
        <p:spPr>
          <a:xfrm>
            <a:off x="2384473" y="2733644"/>
            <a:ext cx="1282931" cy="1039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56727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BBA47B-2259-D9B8-FA15-765AC9164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6" y="310574"/>
            <a:ext cx="8887047" cy="623685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6592C0-110E-2261-D142-A26290767EDA}"/>
              </a:ext>
            </a:extLst>
          </p:cNvPr>
          <p:cNvSpPr/>
          <p:nvPr/>
        </p:nvSpPr>
        <p:spPr>
          <a:xfrm>
            <a:off x="5569634" y="433458"/>
            <a:ext cx="2133600" cy="428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369DBE-0A03-D6DC-87AB-AB8107A591B1}"/>
              </a:ext>
            </a:extLst>
          </p:cNvPr>
          <p:cNvSpPr/>
          <p:nvPr/>
        </p:nvSpPr>
        <p:spPr>
          <a:xfrm>
            <a:off x="6162822" y="4218318"/>
            <a:ext cx="1134793" cy="1155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FE8E5C-790A-28C9-BE30-7D3A85898E2A}"/>
              </a:ext>
            </a:extLst>
          </p:cNvPr>
          <p:cNvSpPr/>
          <p:nvPr/>
        </p:nvSpPr>
        <p:spPr>
          <a:xfrm>
            <a:off x="5675142" y="1020140"/>
            <a:ext cx="1240301" cy="1041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407437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0372-7281-29EB-CC50-37A3A6D2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  <a:cs typeface="Arial"/>
              </a:rPr>
              <a:t>What is talking therapy?</a:t>
            </a:r>
            <a:endParaRPr lang="en-US" sz="200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BA99E-EAC8-8C9D-24BD-42936945A004}"/>
              </a:ext>
            </a:extLst>
          </p:cNvPr>
          <p:cNvSpPr txBox="1"/>
          <p:nvPr/>
        </p:nvSpPr>
        <p:spPr>
          <a:xfrm>
            <a:off x="628650" y="1593057"/>
            <a:ext cx="831532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cs typeface="Segoe UI"/>
              </a:rPr>
              <a:t>IAPT (Improving Access to Psychological Therapies) was set up in 2008 to provide evidence-based therapies.</a:t>
            </a:r>
            <a:r>
              <a:rPr lang="en-US">
                <a:latin typeface="Arial"/>
                <a:cs typeface="Segoe UI"/>
              </a:rPr>
              <a:t>​</a:t>
            </a:r>
          </a:p>
          <a:p>
            <a:r>
              <a:rPr lang="en-GB">
                <a:latin typeface="Arial"/>
                <a:cs typeface="Segoe UI"/>
              </a:rPr>
              <a:t>​</a:t>
            </a:r>
          </a:p>
          <a:p>
            <a:r>
              <a:rPr lang="en-GB">
                <a:latin typeface="Arial"/>
                <a:cs typeface="Arial"/>
              </a:rPr>
              <a:t>Insight </a:t>
            </a:r>
            <a:r>
              <a:rPr lang="en-GB">
                <a:solidFill>
                  <a:srgbClr val="0563C1"/>
                </a:solidFill>
                <a:latin typeface="Arial"/>
                <a:cs typeface="Arial"/>
                <a:hlinkClick r:id="rId2"/>
              </a:rPr>
              <a:t>Counselling in Peterborough - Insight IAPT - Free Talking Therapies</a:t>
            </a:r>
            <a:r>
              <a:rPr lang="en-GB">
                <a:latin typeface="Arial"/>
                <a:cs typeface="Arial"/>
              </a:rPr>
              <a:t>​</a:t>
            </a:r>
          </a:p>
          <a:p>
            <a:r>
              <a:rPr lang="en-GB">
                <a:latin typeface="Arial"/>
                <a:cs typeface="Segoe UI"/>
              </a:rPr>
              <a:t>​</a:t>
            </a:r>
          </a:p>
          <a:p>
            <a:r>
              <a:rPr lang="en-GB">
                <a:latin typeface="Arial"/>
                <a:cs typeface="Arial"/>
              </a:rPr>
              <a:t>CPFT Psychological Wellbeing Service (PWS)​</a:t>
            </a:r>
          </a:p>
          <a:p>
            <a:r>
              <a:rPr lang="en-GB">
                <a:solidFill>
                  <a:srgbClr val="0563C1"/>
                </a:solidFill>
                <a:latin typeface="Arial"/>
                <a:cs typeface="Segoe UI"/>
                <a:hlinkClick r:id="rId3"/>
              </a:rPr>
              <a:t>Psychological Wellbeing Service (IAPT) | CPFT NHS Trust</a:t>
            </a:r>
            <a:r>
              <a:rPr lang="en-GB">
                <a:latin typeface="Arial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22447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A18DF-18BB-422D-B1AB-96D62EA1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557190"/>
            <a:ext cx="4841744" cy="769466"/>
          </a:xfrm>
        </p:spPr>
        <p:txBody>
          <a:bodyPr>
            <a:norm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  <a:cs typeface="Arial"/>
              </a:rPr>
              <a:t>The pharmacist's role</a:t>
            </a:r>
            <a:endParaRPr lang="en-GB" sz="2000" b="1">
              <a:solidFill>
                <a:srgbClr val="00A499"/>
              </a:solidFill>
              <a:latin typeface="Arial"/>
              <a:ea typeface="+mj-lt"/>
              <a:cs typeface="Arial"/>
            </a:endParaRPr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F730A53B-C2C6-8B6C-528E-0680500BD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3" r="14177" b="2"/>
          <a:stretch/>
        </p:blipFill>
        <p:spPr>
          <a:xfrm>
            <a:off x="6359397" y="2166616"/>
            <a:ext cx="2494238" cy="3583181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816E4-34FA-4DF4-9249-B3D293877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0" y="1428791"/>
            <a:ext cx="6294197" cy="47049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Wingdings" panose="020B0604020202020204" pitchFamily="34" charset="0"/>
              <a:buChar char="q"/>
            </a:pPr>
            <a:r>
              <a:rPr lang="en-US" sz="1600">
                <a:latin typeface="Arial"/>
                <a:cs typeface="Calibri"/>
              </a:rPr>
              <a:t>Support medicines adherence by addressing</a:t>
            </a:r>
            <a:r>
              <a:rPr lang="en-US" sz="1600">
                <a:latin typeface="Arial"/>
                <a:ea typeface="+mn-lt"/>
                <a:cs typeface="+mn-lt"/>
              </a:rPr>
              <a:t> any concerns and beliefs raised by the person about their medicines if feel able to or to consider</a:t>
            </a:r>
            <a:endParaRPr lang="en-US" sz="16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endParaRPr lang="en-US" sz="16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US" sz="1600">
                <a:latin typeface="Arial"/>
                <a:cs typeface="Arial"/>
              </a:rPr>
              <a:t> Ensure patient is </a:t>
            </a:r>
            <a:r>
              <a:rPr lang="en-US" sz="1600" b="1">
                <a:latin typeface="Arial"/>
                <a:cs typeface="Arial"/>
              </a:rPr>
              <a:t>well-informed</a:t>
            </a:r>
            <a:r>
              <a:rPr lang="en-US" sz="1600">
                <a:latin typeface="Arial"/>
                <a:cs typeface="Arial"/>
              </a:rPr>
              <a:t> with current evidence and guidance and the side effect profile with the medication</a:t>
            </a:r>
          </a:p>
          <a:p>
            <a:pPr algn="just">
              <a:buFont typeface="Wingdings" panose="020B0604020202020204" pitchFamily="34" charset="0"/>
              <a:buChar char="q"/>
            </a:pPr>
            <a:endParaRPr lang="en-US" sz="16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US" sz="1600">
                <a:latin typeface="Arial"/>
                <a:cs typeface="Arial"/>
              </a:rPr>
              <a:t> Empower patient to make informed choices</a:t>
            </a:r>
          </a:p>
          <a:p>
            <a:pPr algn="just">
              <a:buFont typeface="Wingdings" panose="020B0604020202020204" pitchFamily="34" charset="0"/>
              <a:buChar char="q"/>
            </a:pPr>
            <a:endParaRPr lang="en-US" sz="16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US" sz="1600">
                <a:latin typeface="Arial"/>
                <a:cs typeface="Arial"/>
              </a:rPr>
              <a:t> Promote healthy lifestyle &amp; support self-care/</a:t>
            </a:r>
            <a:r>
              <a:rPr lang="en-GB" sz="1600" b="0" i="0" u="none" strike="noStrike" baseline="0">
                <a:latin typeface="Arial"/>
                <a:cs typeface="Arial"/>
              </a:rPr>
              <a:t>non-pharmacological</a:t>
            </a:r>
            <a:r>
              <a:rPr lang="en-GB" sz="1600">
                <a:latin typeface="Arial"/>
                <a:cs typeface="Arial"/>
              </a:rPr>
              <a:t> </a:t>
            </a:r>
            <a:r>
              <a:rPr lang="en-GB" sz="1600" b="0" i="0" u="none" strike="noStrike" baseline="0">
                <a:latin typeface="Arial"/>
                <a:cs typeface="Arial"/>
              </a:rPr>
              <a:t>interventions to enhance well-being</a:t>
            </a:r>
            <a:r>
              <a:rPr lang="en-GB" sz="1600">
                <a:latin typeface="Arial"/>
                <a:cs typeface="Arial"/>
              </a:rPr>
              <a:t> </a:t>
            </a:r>
            <a:endParaRPr lang="en-GB" sz="1600" b="0" i="0" u="none" strike="noStrike" baseline="0">
              <a:latin typeface="Arial" panose="020B0604020202020204" pitchFamily="34" charset="0"/>
              <a:cs typeface="Arial"/>
            </a:endParaRPr>
          </a:p>
          <a:p>
            <a:pPr marL="0" indent="0" algn="just">
              <a:buNone/>
            </a:pPr>
            <a:endParaRPr lang="en-US" sz="16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US" sz="1600">
                <a:latin typeface="Arial"/>
                <a:cs typeface="Arial"/>
              </a:rPr>
              <a:t> Underpinning – improve access to services</a:t>
            </a:r>
          </a:p>
          <a:p>
            <a:pPr algn="just">
              <a:buFont typeface="Wingdings" panose="020B0604020202020204" pitchFamily="34" charset="0"/>
              <a:buChar char="q"/>
            </a:pPr>
            <a:endParaRPr lang="en-US" sz="1600">
              <a:latin typeface="Arial"/>
              <a:cs typeface="Calibri" panose="020F0502020204030204"/>
            </a:endParaRPr>
          </a:p>
          <a:p>
            <a:pPr algn="just">
              <a:buFont typeface="Wingdings" panose="020B0604020202020204" pitchFamily="34" charset="0"/>
              <a:buChar char="q"/>
            </a:pPr>
            <a:endParaRPr lang="en-US" sz="1600">
              <a:latin typeface="Arial"/>
              <a:cs typeface="Arial"/>
            </a:endParaRPr>
          </a:p>
          <a:p>
            <a:pPr marL="0" indent="0" algn="just">
              <a:buNone/>
            </a:pPr>
            <a:endParaRPr lang="en-GB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97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7BF82-9E0F-DE5B-3439-30C3CA766CED}"/>
              </a:ext>
            </a:extLst>
          </p:cNvPr>
          <p:cNvSpPr txBox="1"/>
          <p:nvPr/>
        </p:nvSpPr>
        <p:spPr>
          <a:xfrm>
            <a:off x="214312" y="383824"/>
            <a:ext cx="8186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Antidepressants available under the scheme</a:t>
            </a:r>
            <a:endParaRPr lang="en-GB" sz="20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28DB0EB-794E-DD36-02CE-11B19F3B3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24616"/>
              </p:ext>
            </p:extLst>
          </p:nvPr>
        </p:nvGraphicFramePr>
        <p:xfrm>
          <a:off x="1055865" y="1076367"/>
          <a:ext cx="7259891" cy="41015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2117">
                  <a:extLst>
                    <a:ext uri="{9D8B030D-6E8A-4147-A177-3AD203B41FA5}">
                      <a16:colId xmlns:a16="http://schemas.microsoft.com/office/drawing/2014/main" val="804570097"/>
                    </a:ext>
                  </a:extLst>
                </a:gridCol>
                <a:gridCol w="4607774">
                  <a:extLst>
                    <a:ext uri="{9D8B030D-6E8A-4147-A177-3AD203B41FA5}">
                      <a16:colId xmlns:a16="http://schemas.microsoft.com/office/drawing/2014/main" val="3444947899"/>
                    </a:ext>
                  </a:extLst>
                </a:gridCol>
              </a:tblGrid>
              <a:tr h="387549">
                <a:tc>
                  <a:txBody>
                    <a:bodyPr/>
                    <a:lstStyle/>
                    <a:p>
                      <a:r>
                        <a:rPr lang="en-GB"/>
                        <a:t>SSRIs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Licensed indications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69426"/>
                  </a:ext>
                </a:extLst>
              </a:tr>
              <a:tr h="387549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Citalopram hydrobromide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Panic disorder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460830"/>
                  </a:ext>
                </a:extLst>
              </a:tr>
              <a:tr h="387549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Citalopram hydrochloride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8701"/>
                  </a:ext>
                </a:extLst>
              </a:tr>
              <a:tr h="387549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Escitalopram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GAD, OCD</a:t>
                      </a:r>
                      <a:endParaRPr lang="en-US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044100"/>
                  </a:ext>
                </a:extLst>
              </a:tr>
              <a:tr h="387549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Fluoxetine hydrochloride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Bulimia nervosa, OCD, menopausal symptoms</a:t>
                      </a:r>
                      <a:endParaRPr lang="en-US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036427"/>
                  </a:ext>
                </a:extLst>
              </a:tr>
              <a:tr h="387549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Fluvoxamine maleate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OCD</a:t>
                      </a:r>
                      <a:endParaRPr lang="en-US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788524"/>
                  </a:ext>
                </a:extLst>
              </a:tr>
              <a:tr h="613618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Paroxetine hydrochloride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Social anxiety, PTSD, GAD</a:t>
                      </a:r>
                    </a:p>
                    <a:p>
                      <a:pPr lvl="0">
                        <a:buNone/>
                      </a:pPr>
                      <a:endParaRPr lang="en-GB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43330"/>
                  </a:ext>
                </a:extLst>
              </a:tr>
              <a:tr h="3875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Sertraline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OCD, panic disorder, PTSD, social anxiety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93093"/>
                  </a:ext>
                </a:extLst>
              </a:tr>
              <a:tr h="3875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1" i="0" u="none" strike="noStrike" noProof="0">
                          <a:solidFill>
                            <a:schemeClr val="bg1"/>
                          </a:solidFill>
                          <a:latin typeface="Arial"/>
                        </a:rPr>
                        <a:t>Other antidepressants</a:t>
                      </a:r>
                      <a:endParaRPr lang="en-US" sz="1600" b="1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Arial"/>
                        </a:rPr>
                        <a:t>Licensed indications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418022"/>
                  </a:ext>
                </a:extLst>
              </a:tr>
              <a:tr h="3875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Duloxetine hydrochloride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GAD, diabetic neuropathy, urinary incontinence</a:t>
                      </a:r>
                      <a:endParaRPr lang="en-US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946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4D9242-1DE4-B8AC-534C-77B485D5D68B}"/>
              </a:ext>
            </a:extLst>
          </p:cNvPr>
          <p:cNvSpPr txBox="1"/>
          <p:nvPr/>
        </p:nvSpPr>
        <p:spPr>
          <a:xfrm>
            <a:off x="2000250" y="5789360"/>
            <a:ext cx="525015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b="1">
                <a:latin typeface="Arial"/>
                <a:cs typeface="Arial"/>
              </a:rPr>
              <a:t>Be aware of some of the licensed indications</a:t>
            </a:r>
          </a:p>
        </p:txBody>
      </p:sp>
    </p:spTree>
    <p:extLst>
      <p:ext uri="{BB962C8B-B14F-4D97-AF65-F5344CB8AC3E}">
        <p14:creationId xmlns:p14="http://schemas.microsoft.com/office/powerpoint/2010/main" val="2294815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7BF82-9E0F-DE5B-3439-30C3CA766CED}"/>
              </a:ext>
            </a:extLst>
          </p:cNvPr>
          <p:cNvSpPr txBox="1"/>
          <p:nvPr/>
        </p:nvSpPr>
        <p:spPr>
          <a:xfrm>
            <a:off x="-1" y="285597"/>
            <a:ext cx="8186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Pharmacology - SSRIs</a:t>
            </a:r>
            <a:endParaRPr lang="en-GB" sz="20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F5F2E-4DDD-D73A-3201-2C108680788B}"/>
              </a:ext>
            </a:extLst>
          </p:cNvPr>
          <p:cNvSpPr txBox="1"/>
          <p:nvPr/>
        </p:nvSpPr>
        <p:spPr>
          <a:xfrm>
            <a:off x="0" y="949234"/>
            <a:ext cx="880809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>
                <a:latin typeface="Arial"/>
                <a:cs typeface="Arial"/>
              </a:rPr>
              <a:t>SSRIs </a:t>
            </a:r>
            <a:r>
              <a:rPr lang="en-GB" sz="1800" b="0" i="0" u="none" strike="noStrike" baseline="0">
                <a:latin typeface="Arial"/>
                <a:cs typeface="Arial"/>
              </a:rPr>
              <a:t>are </a:t>
            </a:r>
            <a:r>
              <a:rPr lang="en-GB">
                <a:latin typeface="Arial"/>
                <a:cs typeface="Arial"/>
              </a:rPr>
              <a:t>first choice due to their efficacy overdose safety and side effect profile. </a:t>
            </a:r>
            <a:endParaRPr lang="en-GB" sz="1800" b="0" i="0" u="none" strike="noStrike" baseline="0">
              <a:latin typeface="Arial"/>
              <a:cs typeface="Arial"/>
            </a:endParaRPr>
          </a:p>
          <a:p>
            <a:pPr algn="just"/>
            <a:endParaRPr lang="en-GB">
              <a:latin typeface="Arial"/>
              <a:cs typeface="Arial"/>
            </a:endParaRPr>
          </a:p>
          <a:p>
            <a:pPr algn="just"/>
            <a:r>
              <a:rPr lang="en-GB">
                <a:latin typeface="Arial"/>
                <a:cs typeface="Arial"/>
              </a:rPr>
              <a:t>They cause inhibition of presynaptic serotonin, which causes an increase in serotonin at the synaptic cleft leading, in part, to the therapeutic effects of SSRIs.</a:t>
            </a:r>
          </a:p>
          <a:p>
            <a:pPr algn="just"/>
            <a:endParaRPr lang="en-GB">
              <a:cs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D74F38-01E3-99A2-53D3-86FA01B49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46879"/>
              </p:ext>
            </p:extLst>
          </p:nvPr>
        </p:nvGraphicFramePr>
        <p:xfrm>
          <a:off x="209347" y="2362541"/>
          <a:ext cx="8699778" cy="41916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57906">
                  <a:extLst>
                    <a:ext uri="{9D8B030D-6E8A-4147-A177-3AD203B41FA5}">
                      <a16:colId xmlns:a16="http://schemas.microsoft.com/office/drawing/2014/main" val="1451929974"/>
                    </a:ext>
                  </a:extLst>
                </a:gridCol>
                <a:gridCol w="2889257">
                  <a:extLst>
                    <a:ext uri="{9D8B030D-6E8A-4147-A177-3AD203B41FA5}">
                      <a16:colId xmlns:a16="http://schemas.microsoft.com/office/drawing/2014/main" val="1137923471"/>
                    </a:ext>
                  </a:extLst>
                </a:gridCol>
                <a:gridCol w="4552615">
                  <a:extLst>
                    <a:ext uri="{9D8B030D-6E8A-4147-A177-3AD203B41FA5}">
                      <a16:colId xmlns:a16="http://schemas.microsoft.com/office/drawing/2014/main" val="3037127694"/>
                    </a:ext>
                  </a:extLst>
                </a:gridCol>
              </a:tblGrid>
              <a:tr h="269461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Arial Nova"/>
                        </a:rPr>
                        <a:t>Receptor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Arial Nova"/>
                        </a:rPr>
                        <a:t>Distribution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Arial Nova"/>
                        </a:rPr>
                        <a:t>Effects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0888650"/>
                  </a:ext>
                </a:extLst>
              </a:tr>
              <a:tr h="38922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 Nova"/>
                        </a:rPr>
                        <a:t>5-HT1A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Hippocampus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Regulates sleep, feeding and anxiety (agonists)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592809"/>
                  </a:ext>
                </a:extLst>
              </a:tr>
              <a:tr h="46407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 Nova"/>
                        </a:rPr>
                        <a:t>5-HT1B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Substantia nigra, basal ganglia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Neuronal inhibition, behavioral changes (agonists)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1156638"/>
                  </a:ext>
                </a:extLst>
              </a:tr>
              <a:tr h="26946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 Nova"/>
                        </a:rPr>
                        <a:t>5-HT1D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Brain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Vasoconstriction (agonists)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910552"/>
                  </a:ext>
                </a:extLst>
              </a:tr>
              <a:tr h="38922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 Nova"/>
                        </a:rPr>
                        <a:t>5-HT1E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Cortex, hippocampus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Memory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5271402"/>
                  </a:ext>
                </a:extLst>
              </a:tr>
              <a:tr h="4041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 Nova"/>
                        </a:rPr>
                        <a:t>5-HT2A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Platelets, cerebral cortex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Cellular excitation, muscle contraction (antagonists)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5784449"/>
                  </a:ext>
                </a:extLst>
              </a:tr>
              <a:tr h="26946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 Nova"/>
                        </a:rPr>
                        <a:t>5-HT2B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Stomach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Appetite, sleep (antagonists)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0737964"/>
                  </a:ext>
                </a:extLst>
              </a:tr>
              <a:tr h="26946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 Nova"/>
                        </a:rPr>
                        <a:t>5-HT2C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Hippocampus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Anxiety (antagonists)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465927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 Nova"/>
                        </a:rPr>
                        <a:t>5-HT3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Enteric nerves (antagonists)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Vomiting (antagonist)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0683321"/>
                  </a:ext>
                </a:extLst>
              </a:tr>
              <a:tr h="31437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 Nova"/>
                        </a:rPr>
                        <a:t>5-HT4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Smooth muscle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Gut motility (agonists)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7789868"/>
                  </a:ext>
                </a:extLst>
              </a:tr>
              <a:tr h="31437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 Nova"/>
                        </a:rPr>
                        <a:t>5-HT5(A,B)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Brain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Locomotion (agonists and antagonists)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2895660"/>
                  </a:ext>
                </a:extLst>
              </a:tr>
              <a:tr h="26946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 Nova"/>
                        </a:rPr>
                        <a:t>5-HT6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Brain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 Nova"/>
                        </a:rPr>
                        <a:t>Cognition (antagonists)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3034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9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681" y="84846"/>
            <a:ext cx="6279746" cy="37702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  <a:cs typeface="Arial"/>
              </a:rPr>
              <a:t>Plan</a:t>
            </a:r>
            <a:endParaRPr lang="en-GB" sz="2100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E862F-75B4-25CA-C4A3-22993BC806C2}"/>
              </a:ext>
            </a:extLst>
          </p:cNvPr>
          <p:cNvSpPr txBox="1"/>
          <p:nvPr/>
        </p:nvSpPr>
        <p:spPr>
          <a:xfrm>
            <a:off x="1397023" y="2574153"/>
            <a:ext cx="591970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5" b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323C68B-E53D-7474-4497-8D1B30C6F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17813"/>
              </p:ext>
            </p:extLst>
          </p:nvPr>
        </p:nvGraphicFramePr>
        <p:xfrm>
          <a:off x="510151" y="398368"/>
          <a:ext cx="8086282" cy="6537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748">
                  <a:extLst>
                    <a:ext uri="{9D8B030D-6E8A-4147-A177-3AD203B41FA5}">
                      <a16:colId xmlns:a16="http://schemas.microsoft.com/office/drawing/2014/main" val="932326683"/>
                    </a:ext>
                  </a:extLst>
                </a:gridCol>
                <a:gridCol w="3979843">
                  <a:extLst>
                    <a:ext uri="{9D8B030D-6E8A-4147-A177-3AD203B41FA5}">
                      <a16:colId xmlns:a16="http://schemas.microsoft.com/office/drawing/2014/main" val="795088605"/>
                    </a:ext>
                  </a:extLst>
                </a:gridCol>
                <a:gridCol w="2446691">
                  <a:extLst>
                    <a:ext uri="{9D8B030D-6E8A-4147-A177-3AD203B41FA5}">
                      <a16:colId xmlns:a16="http://schemas.microsoft.com/office/drawing/2014/main" val="1186109404"/>
                    </a:ext>
                  </a:extLst>
                </a:gridCol>
              </a:tblGrid>
              <a:tr h="273257">
                <a:tc>
                  <a:txBody>
                    <a:bodyPr/>
                    <a:lstStyle/>
                    <a:p>
                      <a:r>
                        <a:rPr lang="en-GB" sz="1400"/>
                        <a:t>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Speaker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8244104"/>
                  </a:ext>
                </a:extLst>
              </a:tr>
              <a:tr h="529953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10:00 – 10:05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Welcome &amp; Introduction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Debs Dullaghan/Rita Bali/Clara </a:t>
                      </a:r>
                      <a:r>
                        <a:rPr lang="en-GB" sz="1600" err="1">
                          <a:latin typeface="Arial"/>
                        </a:rPr>
                        <a:t>Ranera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1690653"/>
                  </a:ext>
                </a:extLst>
              </a:tr>
              <a:tr h="120896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10:05 – 10:20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Aim &amp; Objectives</a:t>
                      </a:r>
                    </a:p>
                    <a:p>
                      <a:endParaRPr lang="en-GB" sz="1600">
                        <a:latin typeface="Arial"/>
                      </a:endParaRPr>
                    </a:p>
                    <a:p>
                      <a:r>
                        <a:rPr lang="en-GB" sz="1600">
                          <a:latin typeface="Arial"/>
                        </a:rPr>
                        <a:t>Consulting with people with depression or other common mental health problems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Flora Phipps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8310857"/>
                  </a:ext>
                </a:extLst>
              </a:tr>
              <a:tr h="1921079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10:20-11:00</a:t>
                      </a:r>
                    </a:p>
                    <a:p>
                      <a:pPr lvl="0">
                        <a:buNone/>
                      </a:pPr>
                      <a:endParaRPr lang="en-GB" sz="160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GB" sz="160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GB" sz="1600">
                        <a:latin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Update on NICE depression guideline 2022 </a:t>
                      </a:r>
                    </a:p>
                    <a:p>
                      <a:endParaRPr lang="en-GB" sz="1600">
                        <a:latin typeface="Arial"/>
                      </a:endParaRPr>
                    </a:p>
                    <a:p>
                      <a:r>
                        <a:rPr lang="en-GB" sz="1600">
                          <a:latin typeface="Arial"/>
                        </a:rPr>
                        <a:t>Place of antidepressants and Talking therapy</a:t>
                      </a:r>
                    </a:p>
                    <a:p>
                      <a:endParaRPr lang="en-GB" sz="1600">
                        <a:latin typeface="Arial"/>
                      </a:endParaRPr>
                    </a:p>
                    <a:p>
                      <a:r>
                        <a:rPr lang="en-GB" sz="1600">
                          <a:latin typeface="Arial"/>
                        </a:rPr>
                        <a:t>Antidepressants – Pharmacology and clinical consideration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Joanna Fraczek</a:t>
                      </a:r>
                    </a:p>
                    <a:p>
                      <a:pPr lvl="0">
                        <a:buNone/>
                      </a:pPr>
                      <a:endParaRPr lang="en-GB" sz="160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GB" sz="160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Joanna/Flora</a:t>
                      </a:r>
                    </a:p>
                    <a:p>
                      <a:pPr lvl="0">
                        <a:buNone/>
                      </a:pPr>
                      <a:endParaRPr lang="en-GB" sz="160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Joanna Fraczek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9411452"/>
                  </a:ext>
                </a:extLst>
              </a:tr>
              <a:tr h="314659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11:00 – 11:30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Brunch &amp; Networking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6164810"/>
                  </a:ext>
                </a:extLst>
              </a:tr>
              <a:tr h="298098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11:30 – 11:45</a:t>
                      </a:r>
                      <a:endParaRPr lang="en-US" sz="1600">
                        <a:latin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Signposting and referral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Flora Phipps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170023"/>
                  </a:ext>
                </a:extLst>
              </a:tr>
              <a:tr h="298098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11:45 – 12:00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Scenario – based discussion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Flora/Joanna</a:t>
                      </a:r>
                      <a:endParaRPr lang="en-US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0060068"/>
                  </a:ext>
                </a:extLst>
              </a:tr>
              <a:tr h="1457372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12.00 - 13:00</a:t>
                      </a:r>
                    </a:p>
                    <a:p>
                      <a:endParaRPr lang="en-GB" sz="1600">
                        <a:latin typeface="Arial"/>
                      </a:endParaRPr>
                    </a:p>
                    <a:p>
                      <a:endParaRPr lang="en-GB" sz="1600">
                        <a:latin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Pharmacy contractors experience</a:t>
                      </a:r>
                    </a:p>
                    <a:p>
                      <a:pPr lvl="0">
                        <a:buNone/>
                      </a:pPr>
                      <a:endParaRPr lang="en-GB" sz="160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Q&amp;A</a:t>
                      </a:r>
                    </a:p>
                    <a:p>
                      <a:pPr lvl="0">
                        <a:buNone/>
                      </a:pPr>
                      <a:endParaRPr lang="en-GB" sz="160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Conclusion</a:t>
                      </a:r>
                    </a:p>
                    <a:p>
                      <a:endParaRPr lang="en-GB" sz="1600">
                        <a:latin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Debs Dullaghan</a:t>
                      </a:r>
                    </a:p>
                    <a:p>
                      <a:pPr lvl="0">
                        <a:buNone/>
                      </a:pPr>
                      <a:endParaRPr lang="en-GB" sz="160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Flora/Joanna</a:t>
                      </a:r>
                    </a:p>
                    <a:p>
                      <a:pPr lvl="0">
                        <a:buNone/>
                      </a:pPr>
                      <a:endParaRPr lang="en-GB" sz="160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Flora/Joanna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4723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95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7BF82-9E0F-DE5B-3439-30C3CA766CED}"/>
              </a:ext>
            </a:extLst>
          </p:cNvPr>
          <p:cNvSpPr txBox="1"/>
          <p:nvPr/>
        </p:nvSpPr>
        <p:spPr>
          <a:xfrm>
            <a:off x="-1" y="285597"/>
            <a:ext cx="818605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  <a:cs typeface="Arial"/>
              </a:rPr>
              <a:t>Pharmacology –  duloxetine &amp; mirtazapine</a:t>
            </a:r>
            <a:endParaRPr lang="en-GB" sz="20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F5F2E-4DDD-D73A-3201-2C108680788B}"/>
              </a:ext>
            </a:extLst>
          </p:cNvPr>
          <p:cNvSpPr txBox="1"/>
          <p:nvPr/>
        </p:nvSpPr>
        <p:spPr>
          <a:xfrm>
            <a:off x="0" y="949234"/>
            <a:ext cx="880809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>
                <a:latin typeface="Arial"/>
                <a:cs typeface="Arial"/>
              </a:rPr>
              <a:t>SNRIs </a:t>
            </a:r>
            <a:r>
              <a:rPr lang="en-GB">
                <a:latin typeface="Arial"/>
                <a:ea typeface="+mn-lt"/>
                <a:cs typeface="+mn-lt"/>
              </a:rPr>
              <a:t> inhibit the reuptake of both serotonin and norepinephrine, however each of them also displays unique pharmacological properties.</a:t>
            </a:r>
          </a:p>
          <a:p>
            <a:pPr algn="just"/>
            <a:endParaRPr lang="en-GB">
              <a:latin typeface="Arial"/>
              <a:ea typeface="+mn-lt"/>
              <a:cs typeface="+mn-lt"/>
            </a:endParaRPr>
          </a:p>
          <a:p>
            <a:pPr algn="just"/>
            <a:r>
              <a:rPr lang="en-GB" b="1">
                <a:latin typeface="Arial"/>
                <a:ea typeface="+mn-lt"/>
                <a:cs typeface="+mn-lt"/>
              </a:rPr>
              <a:t>Duloxetine</a:t>
            </a:r>
            <a:r>
              <a:rPr lang="en-GB">
                <a:latin typeface="Arial"/>
                <a:ea typeface="+mn-lt"/>
                <a:cs typeface="+mn-lt"/>
              </a:rPr>
              <a:t> demonstrates a dominant serotonergic influence in comparison to its noradrenergic influence, low affinity for dopamine receptors.</a:t>
            </a:r>
          </a:p>
          <a:p>
            <a:pPr algn="just"/>
            <a:endParaRPr lang="en-GB">
              <a:latin typeface="Arial"/>
              <a:cs typeface="Calibri" panose="020F0502020204030204"/>
            </a:endParaRPr>
          </a:p>
          <a:p>
            <a:pPr algn="just"/>
            <a:r>
              <a:rPr lang="en-GB" b="1">
                <a:latin typeface="Arial"/>
                <a:ea typeface="+mn-lt"/>
                <a:cs typeface="+mn-lt"/>
              </a:rPr>
              <a:t>Mirtazapine</a:t>
            </a:r>
            <a:r>
              <a:rPr lang="en-GB">
                <a:latin typeface="Arial"/>
                <a:ea typeface="+mn-lt"/>
                <a:cs typeface="+mn-lt"/>
              </a:rPr>
              <a:t> is a strong antagonist at presynaptic 5-HT and NA receptors as well as antagonist at  </a:t>
            </a:r>
            <a:r>
              <a:rPr lang="en-GB" err="1">
                <a:latin typeface="Arial"/>
                <a:ea typeface="+mn-lt"/>
                <a:cs typeface="+mn-lt"/>
              </a:rPr>
              <a:t>postsynpatic</a:t>
            </a:r>
            <a:r>
              <a:rPr lang="en-GB">
                <a:latin typeface="Arial"/>
                <a:ea typeface="+mn-lt"/>
                <a:cs typeface="+mn-lt"/>
              </a:rPr>
              <a:t> serotonin 5-HT2 and 5-HT3 receptors.</a:t>
            </a:r>
          </a:p>
          <a:p>
            <a:pPr algn="just"/>
            <a:endParaRPr lang="en-GB">
              <a:latin typeface="Arial"/>
              <a:cs typeface="Calibri" panose="020F0502020204030204"/>
            </a:endParaRPr>
          </a:p>
          <a:p>
            <a:pPr algn="just"/>
            <a:endParaRPr lang="en-GB">
              <a:latin typeface="Arial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278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91A9CE-5538-6DC6-01EB-77292F94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99" y="1319244"/>
            <a:ext cx="5967054" cy="50794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F3C1F9-542F-5C97-E5A7-CFCF9AD8A1FB}"/>
              </a:ext>
            </a:extLst>
          </p:cNvPr>
          <p:cNvSpPr txBox="1"/>
          <p:nvPr/>
        </p:nvSpPr>
        <p:spPr>
          <a:xfrm>
            <a:off x="-1" y="285597"/>
            <a:ext cx="8186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STAR*D trial – 6/10 patients will respond to SSRI/SNRI/CBT  </a:t>
            </a:r>
            <a:endParaRPr lang="en-GB" sz="20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65174-B255-0120-C027-72569029F6D7}"/>
              </a:ext>
            </a:extLst>
          </p:cNvPr>
          <p:cNvSpPr txBox="1"/>
          <p:nvPr/>
        </p:nvSpPr>
        <p:spPr>
          <a:xfrm>
            <a:off x="1521427" y="1543585"/>
            <a:ext cx="15744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chemeClr val="accent1"/>
                </a:solidFill>
                <a:latin typeface="Raleway"/>
              </a:rPr>
              <a:t>Remission rate = 37%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23B47-78AB-0165-2EE9-5E71EDFEB9F5}"/>
              </a:ext>
            </a:extLst>
          </p:cNvPr>
          <p:cNvSpPr txBox="1"/>
          <p:nvPr/>
        </p:nvSpPr>
        <p:spPr>
          <a:xfrm>
            <a:off x="1521427" y="2724046"/>
            <a:ext cx="15744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chemeClr val="accent1"/>
                </a:solidFill>
                <a:latin typeface="Raleway"/>
              </a:rPr>
              <a:t>Remission rate = 31%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CC0F4-8BD8-653B-CA76-4F1EA6EEB28A}"/>
              </a:ext>
            </a:extLst>
          </p:cNvPr>
          <p:cNvSpPr txBox="1"/>
          <p:nvPr/>
        </p:nvSpPr>
        <p:spPr>
          <a:xfrm>
            <a:off x="1521427" y="5797136"/>
            <a:ext cx="15744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chemeClr val="accent1"/>
                </a:solidFill>
                <a:latin typeface="Raleway"/>
              </a:rPr>
              <a:t>Remission rate = 14%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098A6-1BB0-8977-6117-71F7B708140A}"/>
              </a:ext>
            </a:extLst>
          </p:cNvPr>
          <p:cNvSpPr txBox="1"/>
          <p:nvPr/>
        </p:nvSpPr>
        <p:spPr>
          <a:xfrm>
            <a:off x="1521427" y="4636679"/>
            <a:ext cx="15744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chemeClr val="accent1"/>
                </a:solidFill>
                <a:latin typeface="Raleway"/>
              </a:rPr>
              <a:t>Remission rate = 13%</a:t>
            </a:r>
          </a:p>
        </p:txBody>
      </p:sp>
    </p:spTree>
    <p:extLst>
      <p:ext uri="{BB962C8B-B14F-4D97-AF65-F5344CB8AC3E}">
        <p14:creationId xmlns:p14="http://schemas.microsoft.com/office/powerpoint/2010/main" val="1197580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7BF82-9E0F-DE5B-3439-30C3CA766CED}"/>
              </a:ext>
            </a:extLst>
          </p:cNvPr>
          <p:cNvSpPr txBox="1"/>
          <p:nvPr/>
        </p:nvSpPr>
        <p:spPr>
          <a:xfrm>
            <a:off x="-1" y="285597"/>
            <a:ext cx="818605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  <a:cs typeface="Arial"/>
              </a:rPr>
              <a:t>Pharmacology –  pharmacokinetics</a:t>
            </a:r>
            <a:endParaRPr lang="en-GB" sz="20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F5F2E-4DDD-D73A-3201-2C108680788B}"/>
              </a:ext>
            </a:extLst>
          </p:cNvPr>
          <p:cNvSpPr txBox="1"/>
          <p:nvPr/>
        </p:nvSpPr>
        <p:spPr>
          <a:xfrm>
            <a:off x="0" y="949234"/>
            <a:ext cx="880809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GB">
              <a:latin typeface="SabonLTStd-Roman"/>
              <a:cs typeface="Calibri"/>
            </a:endParaRP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FCECE51D-A359-312C-EEB5-18696242A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23821"/>
              </p:ext>
            </p:extLst>
          </p:nvPr>
        </p:nvGraphicFramePr>
        <p:xfrm>
          <a:off x="1194563" y="1572699"/>
          <a:ext cx="7045005" cy="34975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4382">
                  <a:extLst>
                    <a:ext uri="{9D8B030D-6E8A-4147-A177-3AD203B41FA5}">
                      <a16:colId xmlns:a16="http://schemas.microsoft.com/office/drawing/2014/main" val="804570097"/>
                    </a:ext>
                  </a:extLst>
                </a:gridCol>
                <a:gridCol w="1366441">
                  <a:extLst>
                    <a:ext uri="{9D8B030D-6E8A-4147-A177-3AD203B41FA5}">
                      <a16:colId xmlns:a16="http://schemas.microsoft.com/office/drawing/2014/main" val="3444947899"/>
                    </a:ext>
                  </a:extLst>
                </a:gridCol>
                <a:gridCol w="2255920">
                  <a:extLst>
                    <a:ext uri="{9D8B030D-6E8A-4147-A177-3AD203B41FA5}">
                      <a16:colId xmlns:a16="http://schemas.microsoft.com/office/drawing/2014/main" val="928501171"/>
                    </a:ext>
                  </a:extLst>
                </a:gridCol>
                <a:gridCol w="2058262">
                  <a:extLst>
                    <a:ext uri="{9D8B030D-6E8A-4147-A177-3AD203B41FA5}">
                      <a16:colId xmlns:a16="http://schemas.microsoft.com/office/drawing/2014/main" val="235920557"/>
                    </a:ext>
                  </a:extLst>
                </a:gridCol>
              </a:tblGrid>
              <a:tr h="335165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SSRI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Half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Time to steady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CYP450 inhibition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69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Citalopram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33 hrs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6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Nil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46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Escitalopram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27 – 33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7 – 10 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04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Fluoxetine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4 – 6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3 – 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+++ (2D6, 3A4)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036427"/>
                  </a:ext>
                </a:extLst>
              </a:tr>
              <a:tr h="629542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Fluvoxamine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15 – 26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5 - 10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+++ (1A2, 2C19)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788524"/>
                  </a:ext>
                </a:extLst>
              </a:tr>
              <a:tr h="361652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/>
                        </a:rPr>
                        <a:t>Paroxetine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21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+++ (2D6)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43330"/>
                  </a:ext>
                </a:extLst>
              </a:tr>
              <a:tr h="3616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Sertraline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26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+ (2D6, 3A4)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92075"/>
                  </a:ext>
                </a:extLst>
              </a:tr>
              <a:tr h="3616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Duloxetine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12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42997"/>
                  </a:ext>
                </a:extLst>
              </a:tr>
              <a:tr h="3351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Arial"/>
                        </a:rPr>
                        <a:t>Mirtazapine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20 – 40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4 – 6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rial"/>
                        </a:rPr>
                        <a:t>+ (1A2, 3A4, 2D6)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93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16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7BF82-9E0F-DE5B-3439-30C3CA766CED}"/>
              </a:ext>
            </a:extLst>
          </p:cNvPr>
          <p:cNvSpPr txBox="1"/>
          <p:nvPr/>
        </p:nvSpPr>
        <p:spPr>
          <a:xfrm>
            <a:off x="-1" y="285597"/>
            <a:ext cx="818605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  <a:cs typeface="Arial"/>
              </a:rPr>
              <a:t>Pharmacology –  pharmacodynamics</a:t>
            </a:r>
            <a:endParaRPr lang="en-GB" sz="20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F5F2E-4DDD-D73A-3201-2C108680788B}"/>
              </a:ext>
            </a:extLst>
          </p:cNvPr>
          <p:cNvSpPr txBox="1"/>
          <p:nvPr/>
        </p:nvSpPr>
        <p:spPr>
          <a:xfrm>
            <a:off x="0" y="949234"/>
            <a:ext cx="880809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GB">
              <a:latin typeface="SabonLTStd-Roman"/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361F42-3598-4119-B9C2-1137E5F1A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83479"/>
              </p:ext>
            </p:extLst>
          </p:nvPr>
        </p:nvGraphicFramePr>
        <p:xfrm>
          <a:off x="153223" y="949449"/>
          <a:ext cx="8734424" cy="2274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71479907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240443974"/>
                    </a:ext>
                  </a:extLst>
                </a:gridCol>
                <a:gridCol w="3781424">
                  <a:extLst>
                    <a:ext uri="{9D8B030D-6E8A-4147-A177-3AD203B41FA5}">
                      <a16:colId xmlns:a16="http://schemas.microsoft.com/office/drawing/2014/main" val="537165920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Interaction​​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Explanation​​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Action​​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48935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SSRI + NSAIDs​​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Increased risk of GI bleeding​​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Discourage concomitant use​​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37253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SSRI + warfarin​​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Increased risk of bleeding​​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Consider increasing the frequency of anticoagulant monitoring.​​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3468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SSRI + triptans​​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Increased risk of SS​​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Monitor for signs of SS​​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49512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SSRI + diuretics​​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Increased risk of 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hypoK</a:t>
                      </a:r>
                      <a:r>
                        <a:rPr lang="en-US" sz="1600">
                          <a:effectLst/>
                          <a:latin typeface="Arial"/>
                        </a:rPr>
                        <a:t>+​​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Monitor 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hypokalaemia</a:t>
                      </a:r>
                      <a:r>
                        <a:rPr lang="en-US" sz="1600">
                          <a:effectLst/>
                          <a:latin typeface="Arial"/>
                        </a:rPr>
                        <a:t>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74535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SSRI + opioids​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Reduced metabolism 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Monitor for signs of opiate OD​​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7739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83B836-131A-D0CF-32D7-6DF833FC7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37455"/>
              </p:ext>
            </p:extLst>
          </p:nvPr>
        </p:nvGraphicFramePr>
        <p:xfrm>
          <a:off x="170410" y="3639366"/>
          <a:ext cx="8734423" cy="150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745">
                  <a:extLst>
                    <a:ext uri="{9D8B030D-6E8A-4147-A177-3AD203B41FA5}">
                      <a16:colId xmlns:a16="http://schemas.microsoft.com/office/drawing/2014/main" val="3714799079"/>
                    </a:ext>
                  </a:extLst>
                </a:gridCol>
                <a:gridCol w="2833254">
                  <a:extLst>
                    <a:ext uri="{9D8B030D-6E8A-4147-A177-3AD203B41FA5}">
                      <a16:colId xmlns:a16="http://schemas.microsoft.com/office/drawing/2014/main" val="2240443974"/>
                    </a:ext>
                  </a:extLst>
                </a:gridCol>
                <a:gridCol w="3781424">
                  <a:extLst>
                    <a:ext uri="{9D8B030D-6E8A-4147-A177-3AD203B41FA5}">
                      <a16:colId xmlns:a16="http://schemas.microsoft.com/office/drawing/2014/main" val="537165920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Interaction​​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Explanation​​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Action​​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48935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Mirtazapine + SSRIs/SNRIs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Arial"/>
                        </a:rPr>
                        <a:t>Increased risk of SS </a:t>
                      </a:r>
                      <a:endParaRPr lang="en-US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err="1">
                          <a:effectLst/>
                          <a:latin typeface="Arial"/>
                        </a:rPr>
                        <a:t>Rxed</a:t>
                      </a:r>
                      <a:r>
                        <a:rPr lang="en-US" sz="1600">
                          <a:effectLst/>
                          <a:latin typeface="Arial"/>
                        </a:rPr>
                        <a:t> by specialist – advise patients of 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37253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SNRIs + NSAIDs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Arial"/>
                        </a:rPr>
                        <a:t>Increased risk of bleeding </a:t>
                      </a:r>
                    </a:p>
                    <a:p>
                      <a:pPr lvl="0">
                        <a:buNone/>
                      </a:pPr>
                      <a:endParaRPr lang="en-US" sz="160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/>
                        </a:rPr>
                        <a:t>Monitor for bleeding/bruising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3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711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86DF9D-6EDE-2F24-1320-7858FAFC1AEF}"/>
              </a:ext>
            </a:extLst>
          </p:cNvPr>
          <p:cNvSpPr txBox="1"/>
          <p:nvPr/>
        </p:nvSpPr>
        <p:spPr>
          <a:xfrm>
            <a:off x="0" y="243840"/>
            <a:ext cx="8186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side effects and management  </a:t>
            </a:r>
            <a:endParaRPr lang="en-GB" sz="20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9BF8F0-B651-7A28-645D-E948E1229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66092"/>
              </p:ext>
            </p:extLst>
          </p:nvPr>
        </p:nvGraphicFramePr>
        <p:xfrm>
          <a:off x="95818" y="1576663"/>
          <a:ext cx="8604260" cy="469701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93725">
                  <a:extLst>
                    <a:ext uri="{9D8B030D-6E8A-4147-A177-3AD203B41FA5}">
                      <a16:colId xmlns:a16="http://schemas.microsoft.com/office/drawing/2014/main" val="1619599396"/>
                    </a:ext>
                  </a:extLst>
                </a:gridCol>
                <a:gridCol w="6610535">
                  <a:extLst>
                    <a:ext uri="{9D8B030D-6E8A-4147-A177-3AD203B41FA5}">
                      <a16:colId xmlns:a16="http://schemas.microsoft.com/office/drawing/2014/main" val="330131662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Side effect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Management strategy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642628"/>
                  </a:ext>
                </a:extLst>
              </a:tr>
              <a:tr h="696515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Constipation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Adequate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fibre</a:t>
                      </a:r>
                      <a:r>
                        <a:rPr lang="en-US" sz="1600">
                          <a:effectLst/>
                          <a:latin typeface="Arial"/>
                        </a:rPr>
                        <a:t> (bran, bulking agents) and fluid intake. </a:t>
                      </a:r>
                      <a:endParaRPr lang="en-US">
                        <a:effectLst/>
                        <a:latin typeface="Arial"/>
                      </a:endParaRPr>
                    </a:p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Use lactulose, macrogol or stimulant laxatives.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123135"/>
                  </a:ext>
                </a:extLst>
              </a:tr>
              <a:tr h="575964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Dry mouth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Sugarless gum and other confectionary that stimulate salivary flow. </a:t>
                      </a:r>
                      <a:endParaRPr lang="en-US">
                        <a:effectLst/>
                        <a:latin typeface="Arial"/>
                      </a:endParaRPr>
                    </a:p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Arial"/>
                        </a:rPr>
                        <a:t>Artificial saliva sprays; ensure adequate hydration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43862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Gastrointestinal issues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Arial"/>
                        </a:rPr>
                        <a:t>Will subside with time – take medication with food. Report ongoing concerns to GP.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932025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>
                          <a:effectLst/>
                          <a:latin typeface="Arial"/>
                        </a:rPr>
                        <a:t>Postural hypotension</a:t>
                      </a:r>
                      <a:endParaRPr lang="en-US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>
                          <a:effectLst/>
                          <a:latin typeface="Arial"/>
                        </a:rPr>
                        <a:t>Slower dose titration and lower doses are recommended. </a:t>
                      </a:r>
                      <a:endParaRPr lang="en-US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>
                          <a:effectLst/>
                          <a:latin typeface="Arial"/>
                        </a:rPr>
                        <a:t>Tolerance usually develops.</a:t>
                      </a:r>
                      <a:endParaRPr lang="en-US"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38497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Arial"/>
                        </a:rPr>
                        <a:t>Insomnia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>
                          <a:effectLst/>
                          <a:latin typeface="Arial"/>
                        </a:rPr>
                        <a:t>Take the drug in the morning or divide into two smaller doses. </a:t>
                      </a:r>
                      <a:endParaRPr lang="en-US">
                        <a:latin typeface="Arial"/>
                      </a:endParaRPr>
                    </a:p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>
                          <a:effectLst/>
                          <a:latin typeface="Arial"/>
                        </a:rPr>
                        <a:t>Sleep hygiene.</a:t>
                      </a:r>
                      <a:endParaRPr lang="en-US"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44135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Arial"/>
                        </a:rPr>
                        <a:t>Sleepiness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>
                          <a:effectLst/>
                          <a:latin typeface="Arial"/>
                        </a:rPr>
                        <a:t>Residual symptom of depression (?)</a:t>
                      </a:r>
                      <a:endParaRPr lang="en-US"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2422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>
                          <a:effectLst/>
                          <a:latin typeface="Arial"/>
                        </a:rPr>
                        <a:t>Nausea</a:t>
                      </a:r>
                      <a:endParaRPr lang="en-US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Arial"/>
                        </a:rPr>
                        <a:t>Take with main meal. OTC prochlorperazine if indicated.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9947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Arial"/>
                        </a:rPr>
                        <a:t>Rash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Arial"/>
                        </a:rPr>
                        <a:t>Discontinue ASAP and seek GP contact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444959"/>
                  </a:ext>
                </a:extLst>
              </a:tr>
              <a:tr h="329711">
                <a:tc>
                  <a:txBody>
                    <a:bodyPr/>
                    <a:lstStyle/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Arial"/>
                        </a:rPr>
                        <a:t>Sexual dysfunction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Arial"/>
                        </a:rPr>
                        <a:t>With SSRIs – speak to doctor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185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00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86DF9D-6EDE-2F24-1320-7858FAFC1AEF}"/>
              </a:ext>
            </a:extLst>
          </p:cNvPr>
          <p:cNvSpPr txBox="1"/>
          <p:nvPr/>
        </p:nvSpPr>
        <p:spPr>
          <a:xfrm>
            <a:off x="0" y="243840"/>
            <a:ext cx="8186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myths &amp; misconception</a:t>
            </a:r>
            <a:endParaRPr lang="en-GB" sz="20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C93B6-1A24-9210-F92A-F41F0F99927E}"/>
              </a:ext>
            </a:extLst>
          </p:cNvPr>
          <p:cNvSpPr txBox="1"/>
          <p:nvPr/>
        </p:nvSpPr>
        <p:spPr>
          <a:xfrm>
            <a:off x="303438" y="836023"/>
            <a:ext cx="6835526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>
                <a:solidFill>
                  <a:srgbClr val="FF0000"/>
                </a:solidFill>
                <a:latin typeface="Arial"/>
                <a:cs typeface="Arial"/>
              </a:rPr>
              <a:t>MYTH – it takes 2-4 weeks for antidepressants to work</a:t>
            </a:r>
          </a:p>
          <a:p>
            <a:endParaRPr lang="en-GB" sz="1600">
              <a:latin typeface="Arial"/>
              <a:cs typeface="Arial"/>
            </a:endParaRPr>
          </a:p>
          <a:p>
            <a:r>
              <a:rPr lang="en-GB" sz="1600">
                <a:latin typeface="Arial"/>
                <a:cs typeface="Arial"/>
              </a:rPr>
              <a:t>All antidepressants show a pattern of response within the first two weeks!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C6025-865E-58A0-DCE4-9CBEDD14BEE3}"/>
              </a:ext>
            </a:extLst>
          </p:cNvPr>
          <p:cNvSpPr txBox="1"/>
          <p:nvPr/>
        </p:nvSpPr>
        <p:spPr>
          <a:xfrm>
            <a:off x="303438" y="1759353"/>
            <a:ext cx="5094664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>
                <a:solidFill>
                  <a:srgbClr val="FF0000"/>
                </a:solidFill>
                <a:latin typeface="Arial"/>
                <a:cs typeface="Arial"/>
              </a:rPr>
              <a:t>MYTH – antidepressants are addictive</a:t>
            </a:r>
          </a:p>
          <a:p>
            <a:endParaRPr lang="en-GB" sz="1600">
              <a:latin typeface="Arial"/>
              <a:cs typeface="Arial"/>
            </a:endParaRPr>
          </a:p>
          <a:p>
            <a:r>
              <a:rPr lang="en-GB" sz="1600">
                <a:latin typeface="Arial"/>
                <a:cs typeface="Arial"/>
              </a:rPr>
              <a:t>Antidepressants do not induce physiological ‘craving’. </a:t>
            </a:r>
          </a:p>
          <a:p>
            <a:endParaRPr lang="en-GB" sz="160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A4E7F-9B47-43D9-B3EB-13B85C2E05BC}"/>
              </a:ext>
            </a:extLst>
          </p:cNvPr>
          <p:cNvSpPr txBox="1"/>
          <p:nvPr/>
        </p:nvSpPr>
        <p:spPr>
          <a:xfrm>
            <a:off x="303438" y="2828835"/>
            <a:ext cx="8536183" cy="160043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>
                <a:solidFill>
                  <a:srgbClr val="FF0000"/>
                </a:solidFill>
                <a:latin typeface="Arial"/>
                <a:cs typeface="Arial"/>
              </a:rPr>
              <a:t>MYTH – patients will have to take the medication for 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b="1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GB" sz="1600">
                <a:latin typeface="Arial"/>
                <a:cs typeface="Arial"/>
              </a:rPr>
              <a:t>A single episode of depression should be treated for at least 6–9 months after full remission.</a:t>
            </a:r>
          </a:p>
          <a:p>
            <a:pPr algn="just"/>
            <a:endParaRPr lang="en-GB" sz="1600">
              <a:latin typeface="Arial"/>
              <a:cs typeface="Arial"/>
            </a:endParaRPr>
          </a:p>
          <a:p>
            <a:pPr algn="just"/>
            <a:r>
              <a:rPr lang="en-GB" sz="1600">
                <a:latin typeface="Arial"/>
                <a:cs typeface="Arial"/>
              </a:rPr>
              <a:t>Patients who have had two or more episodes of depression in the recent past should be</a:t>
            </a:r>
          </a:p>
          <a:p>
            <a:pPr algn="just"/>
            <a:r>
              <a:rPr lang="en-GB" sz="1600">
                <a:latin typeface="Arial"/>
                <a:cs typeface="Arial"/>
              </a:rPr>
              <a:t>advised to continue antidepressants for at least two years.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5B9E1-69ED-5192-3D49-BDC55F4F203E}"/>
              </a:ext>
            </a:extLst>
          </p:cNvPr>
          <p:cNvSpPr txBox="1"/>
          <p:nvPr/>
        </p:nvSpPr>
        <p:spPr>
          <a:xfrm>
            <a:off x="303438" y="4585152"/>
            <a:ext cx="8472191" cy="184665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>
                <a:solidFill>
                  <a:srgbClr val="FF0000"/>
                </a:solidFill>
                <a:latin typeface="Arial"/>
                <a:cs typeface="Arial"/>
              </a:rPr>
              <a:t>MYTH – antidepressants make you gain weight </a:t>
            </a:r>
          </a:p>
          <a:p>
            <a:endParaRPr lang="en-GB" sz="1600" b="1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GB" sz="1600">
                <a:latin typeface="Arial"/>
                <a:cs typeface="Arial"/>
              </a:rPr>
              <a:t>Depression has a negative impact on metabolic control and likewise poor metabolic control </a:t>
            </a:r>
          </a:p>
          <a:p>
            <a:r>
              <a:rPr lang="en-GB" sz="1600">
                <a:latin typeface="Arial"/>
                <a:cs typeface="Arial"/>
              </a:rPr>
              <a:t>may worsen depression.</a:t>
            </a:r>
          </a:p>
          <a:p>
            <a:endParaRPr lang="en-GB" sz="1600">
              <a:latin typeface="Arial"/>
              <a:cs typeface="Arial"/>
            </a:endParaRPr>
          </a:p>
          <a:p>
            <a:r>
              <a:rPr lang="en-GB" sz="1600">
                <a:latin typeface="Arial"/>
                <a:cs typeface="Arial"/>
              </a:rPr>
              <a:t>SSRIs/SNRIs not associated with weight gain. </a:t>
            </a:r>
          </a:p>
          <a:p>
            <a:endParaRPr lang="en-GB" sz="1600" b="1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160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86DF9D-6EDE-2F24-1320-7858FAFC1AEF}"/>
              </a:ext>
            </a:extLst>
          </p:cNvPr>
          <p:cNvSpPr txBox="1"/>
          <p:nvPr/>
        </p:nvSpPr>
        <p:spPr>
          <a:xfrm>
            <a:off x="0" y="243840"/>
            <a:ext cx="8186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myths &amp; misconception</a:t>
            </a:r>
            <a:endParaRPr lang="en-GB" sz="20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C6025-865E-58A0-DCE4-9CBEDD14BEE3}"/>
              </a:ext>
            </a:extLst>
          </p:cNvPr>
          <p:cNvSpPr txBox="1"/>
          <p:nvPr/>
        </p:nvSpPr>
        <p:spPr>
          <a:xfrm>
            <a:off x="280227" y="855767"/>
            <a:ext cx="887468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>
                <a:solidFill>
                  <a:srgbClr val="FF0000"/>
                </a:solidFill>
                <a:latin typeface="Arial"/>
                <a:cs typeface="Arial"/>
              </a:rPr>
              <a:t>MYTH – you must not mix alcohol and antidepressants</a:t>
            </a:r>
          </a:p>
          <a:p>
            <a:endParaRPr lang="en-GB" sz="1600">
              <a:latin typeface="Arial"/>
              <a:cs typeface="Arial"/>
            </a:endParaRPr>
          </a:p>
          <a:p>
            <a:r>
              <a:rPr lang="en-GB" sz="1600">
                <a:latin typeface="Arial"/>
                <a:cs typeface="Arial"/>
              </a:rPr>
              <a:t>Alcohol is a depressant so intake is strongly discouraged in depressed patients.</a:t>
            </a:r>
          </a:p>
          <a:p>
            <a:r>
              <a:rPr lang="en-GB" sz="1600">
                <a:latin typeface="Arial"/>
                <a:cs typeface="Arial"/>
              </a:rPr>
              <a:t>Mixing alcohol can lead to potentiation of side effects.</a:t>
            </a:r>
          </a:p>
          <a:p>
            <a:r>
              <a:rPr lang="en-GB" sz="1600">
                <a:latin typeface="Arial"/>
                <a:cs typeface="Arial"/>
              </a:rPr>
              <a:t>However, patients are allowed to have a reasonably safe amount of alcohol i.e., glass of wine.</a:t>
            </a:r>
          </a:p>
          <a:p>
            <a:endParaRPr lang="en-GB" sz="160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F9235-BE1C-80D0-81F2-E16D9692E1F8}"/>
              </a:ext>
            </a:extLst>
          </p:cNvPr>
          <p:cNvSpPr txBox="1"/>
          <p:nvPr/>
        </p:nvSpPr>
        <p:spPr>
          <a:xfrm>
            <a:off x="280226" y="2610093"/>
            <a:ext cx="6805068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>
                <a:solidFill>
                  <a:srgbClr val="FF0000"/>
                </a:solidFill>
                <a:latin typeface="Arial"/>
                <a:cs typeface="Arial"/>
              </a:rPr>
              <a:t>MYTH – you must not get pregnant whilst taking antidepressants</a:t>
            </a:r>
          </a:p>
          <a:p>
            <a:endParaRPr lang="en-GB" sz="1600">
              <a:latin typeface="Arial"/>
              <a:cs typeface="Arial"/>
            </a:endParaRPr>
          </a:p>
          <a:p>
            <a:r>
              <a:rPr lang="en-GB" sz="1600">
                <a:latin typeface="Arial"/>
                <a:cs typeface="Arial"/>
              </a:rPr>
              <a:t>Certain antidepressants are safe in pregnancy and breastfeeding.</a:t>
            </a:r>
            <a:br>
              <a:rPr lang="en-GB" sz="1600">
                <a:latin typeface="Arial"/>
              </a:rPr>
            </a:br>
            <a:r>
              <a:rPr lang="en-GB" sz="1600">
                <a:latin typeface="Arial"/>
                <a:cs typeface="Arial"/>
              </a:rPr>
              <a:t>Refer patient to GP to discuss available options. </a:t>
            </a:r>
          </a:p>
          <a:p>
            <a:endParaRPr lang="en-GB" sz="160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3A257-1A44-A5E5-1C91-B59703BBC6F2}"/>
              </a:ext>
            </a:extLst>
          </p:cNvPr>
          <p:cNvSpPr txBox="1"/>
          <p:nvPr/>
        </p:nvSpPr>
        <p:spPr>
          <a:xfrm>
            <a:off x="280226" y="4087421"/>
            <a:ext cx="6508513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>
                <a:solidFill>
                  <a:srgbClr val="FF0000"/>
                </a:solidFill>
                <a:latin typeface="Arial"/>
                <a:cs typeface="Arial"/>
              </a:rPr>
              <a:t>MYTH – antidepressants change your personality </a:t>
            </a:r>
          </a:p>
          <a:p>
            <a:endParaRPr lang="en-GB" sz="1600">
              <a:latin typeface="Arial"/>
              <a:cs typeface="Arial"/>
            </a:endParaRPr>
          </a:p>
          <a:p>
            <a:r>
              <a:rPr lang="en-GB" sz="1600">
                <a:latin typeface="Arial"/>
                <a:cs typeface="Arial"/>
              </a:rPr>
              <a:t>Antidepressants only affect neurotransmitters in brain.</a:t>
            </a:r>
          </a:p>
          <a:p>
            <a:r>
              <a:rPr lang="en-GB" sz="1600">
                <a:latin typeface="Arial"/>
                <a:cs typeface="Arial"/>
              </a:rPr>
              <a:t>They do not cause behavioural nor personality changes in individuals.</a:t>
            </a:r>
          </a:p>
          <a:p>
            <a:endParaRPr lang="en-GB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509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90A4C-76F3-E3A2-7187-349419818D98}"/>
              </a:ext>
            </a:extLst>
          </p:cNvPr>
          <p:cNvSpPr txBox="1"/>
          <p:nvPr/>
        </p:nvSpPr>
        <p:spPr>
          <a:xfrm>
            <a:off x="401677" y="2087330"/>
            <a:ext cx="8680268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>
                <a:latin typeface="Arial"/>
                <a:cs typeface="Arial"/>
              </a:rPr>
              <a:t>Realistic timeline – at least four weeks for FULL effect, but daily compliance is essential </a:t>
            </a:r>
            <a:endParaRPr lang="en-GB" sz="1600">
              <a:latin typeface="Arial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>
              <a:latin typeface="Arial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>
                <a:latin typeface="Arial"/>
                <a:cs typeface="Arial"/>
              </a:rPr>
              <a:t>SSRIs and SNRIs have an activating effect – insomnia, agitation, restlessness may be common in the early days. GI upset may be uncomfortable in the early days.</a:t>
            </a:r>
            <a:endParaRPr lang="en-GB" sz="1600">
              <a:latin typeface="Arial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>
              <a:latin typeface="Arial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>
                <a:latin typeface="Arial"/>
                <a:cs typeface="Arial"/>
              </a:rPr>
              <a:t>Mirtazapine has a sedating effect – sleeplessness, grogginess, drowsiness may be common in the early days. Hunger and cravings are a common S/E. 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>
              <a:latin typeface="Arial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>
                <a:latin typeface="Arial"/>
                <a:cs typeface="Arial"/>
              </a:rPr>
              <a:t>Listen to concerns and reassure where appropriate (myths &amp; misconceptions?)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>
              <a:latin typeface="Arial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>
                <a:latin typeface="Arial"/>
                <a:cs typeface="Arial"/>
              </a:rPr>
              <a:t>Stress the importance of a holistic approach to lifestyle – sleep hygiene, diet and physical activity, alcohol intake, social support, psychotherapy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>
              <a:latin typeface="Arial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>
                <a:latin typeface="Arial"/>
                <a:cs typeface="Arial"/>
              </a:rPr>
              <a:t>Driving &amp; performance of skilled tasks </a:t>
            </a:r>
            <a:endParaRPr lang="en-GB" sz="1600">
              <a:latin typeface="Arial"/>
              <a:cs typeface="Arial" panose="020B0604020202020204" pitchFamily="34" charset="0"/>
            </a:endParaRPr>
          </a:p>
          <a:p>
            <a:pPr marL="285750" indent="-285750" algn="just">
              <a:buFont typeface="Wingdings"/>
              <a:buChar char="q"/>
            </a:pPr>
            <a:endParaRPr lang="en-GB" sz="1600">
              <a:latin typeface="Arial"/>
              <a:cs typeface="Arial" panose="020B0604020202020204" pitchFamily="34" charset="0"/>
            </a:endParaRPr>
          </a:p>
          <a:p>
            <a:pPr marL="285750" indent="-285750" algn="just">
              <a:buFont typeface="Wingdings"/>
              <a:buChar char="q"/>
            </a:pPr>
            <a:endParaRPr lang="en-GB" sz="1600">
              <a:latin typeface="Arial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419F1-2B1A-0455-D162-55CBD6DDB52F}"/>
              </a:ext>
            </a:extLst>
          </p:cNvPr>
          <p:cNvSpPr txBox="1"/>
          <p:nvPr/>
        </p:nvSpPr>
        <p:spPr>
          <a:xfrm>
            <a:off x="401677" y="314235"/>
            <a:ext cx="561998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1">
                <a:solidFill>
                  <a:srgbClr val="00A499"/>
                </a:solidFill>
                <a:latin typeface="Arial"/>
                <a:cs typeface="Arial"/>
              </a:rPr>
              <a:t>Useful focus at each consultation</a:t>
            </a:r>
          </a:p>
          <a:p>
            <a:endParaRPr lang="en-GB" sz="1800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consultation – settling expectation</a:t>
            </a:r>
          </a:p>
        </p:txBody>
      </p:sp>
    </p:spTree>
    <p:extLst>
      <p:ext uri="{BB962C8B-B14F-4D97-AF65-F5344CB8AC3E}">
        <p14:creationId xmlns:p14="http://schemas.microsoft.com/office/powerpoint/2010/main" val="2201226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E83B9B-CB66-DF70-F45D-B29E2747A88D}"/>
              </a:ext>
            </a:extLst>
          </p:cNvPr>
          <p:cNvSpPr txBox="1"/>
          <p:nvPr/>
        </p:nvSpPr>
        <p:spPr>
          <a:xfrm>
            <a:off x="370670" y="387136"/>
            <a:ext cx="5995639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1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consultation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>
                <a:solidFill>
                  <a:srgbClr val="00A499"/>
                </a:solidFill>
                <a:latin typeface="Arial"/>
                <a:cs typeface="Arial"/>
              </a:rPr>
              <a:t>Third consultation – compliance check</a:t>
            </a:r>
            <a:r>
              <a:rPr lang="en-GB" b="1">
                <a:solidFill>
                  <a:srgbClr val="00A499"/>
                </a:solidFill>
                <a:latin typeface="Arial"/>
                <a:cs typeface="Arial"/>
              </a:rPr>
              <a:t> </a:t>
            </a:r>
            <a:endParaRPr lang="en-GB" sz="18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AE688-CF77-E785-899B-CB8701E716C1}"/>
              </a:ext>
            </a:extLst>
          </p:cNvPr>
          <p:cNvSpPr txBox="1"/>
          <p:nvPr/>
        </p:nvSpPr>
        <p:spPr>
          <a:xfrm>
            <a:off x="370670" y="3927281"/>
            <a:ext cx="818563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/>
              <a:buChar char="q"/>
            </a:pPr>
            <a:r>
              <a:rPr lang="en-US">
                <a:latin typeface="Arial"/>
                <a:cs typeface="Calibri" panose="020F0502020204030204"/>
              </a:rPr>
              <a:t>Improvement – in mental state as well as general well-being?</a:t>
            </a:r>
          </a:p>
          <a:p>
            <a:pPr algn="just"/>
            <a:endParaRPr lang="en-US">
              <a:latin typeface="Arial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r>
              <a:rPr lang="en-US">
                <a:latin typeface="Arial"/>
                <a:cs typeface="Calibri" panose="020F0502020204030204"/>
              </a:rPr>
              <a:t>Emphasize on how continuing the medicine helps the person to stay well</a:t>
            </a:r>
          </a:p>
          <a:p>
            <a:pPr marL="285750" indent="-285750" algn="just">
              <a:buFont typeface="Wingdings"/>
              <a:buChar char="q"/>
            </a:pPr>
            <a:endParaRPr lang="en-US">
              <a:latin typeface="Arial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r>
              <a:rPr lang="en-US">
                <a:latin typeface="Arial"/>
                <a:cs typeface="Calibri" panose="020F0502020204030204"/>
              </a:rPr>
              <a:t>How long to take the medication for and emergence of withdrawal symptoms</a:t>
            </a:r>
          </a:p>
          <a:p>
            <a:pPr algn="just"/>
            <a:endParaRPr lang="en-US">
              <a:latin typeface="Arial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r>
              <a:rPr lang="en-US">
                <a:latin typeface="Arial"/>
                <a:cs typeface="Calibri" panose="020F0502020204030204"/>
              </a:rPr>
              <a:t>The importance of not terminating treatment too suddenly – this can lead to a relapse, with a usually more severe form of depression </a:t>
            </a:r>
          </a:p>
          <a:p>
            <a:pPr marL="285750" indent="-285750" algn="just">
              <a:buFont typeface="Wingdings"/>
              <a:buChar char="q"/>
            </a:pPr>
            <a:endParaRPr lang="en-US">
              <a:latin typeface="Arial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endParaRPr lang="en-US">
              <a:latin typeface="Arial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endParaRPr lang="en-US">
              <a:latin typeface="Arial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endParaRPr lang="en-US">
              <a:latin typeface="Arial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endParaRPr lang="en-US">
              <a:latin typeface="Arial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endParaRPr lang="en-US">
              <a:latin typeface="Arial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69A3E-8543-5159-FDCC-6243B63097E9}"/>
              </a:ext>
            </a:extLst>
          </p:cNvPr>
          <p:cNvSpPr txBox="1"/>
          <p:nvPr/>
        </p:nvSpPr>
        <p:spPr>
          <a:xfrm>
            <a:off x="370670" y="959254"/>
            <a:ext cx="818563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/>
              <a:buChar char="q"/>
            </a:pPr>
            <a:r>
              <a:rPr lang="en-US">
                <a:latin typeface="Arial"/>
                <a:cs typeface="Calibri" panose="020F0502020204030204"/>
              </a:rPr>
              <a:t>Explore patient’s experience to identify any medicines-related issues</a:t>
            </a:r>
          </a:p>
          <a:p>
            <a:pPr algn="just"/>
            <a:endParaRPr lang="en-US">
              <a:latin typeface="Arial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r>
              <a:rPr lang="en-US">
                <a:latin typeface="Arial"/>
                <a:cs typeface="Calibri" panose="020F0502020204030204"/>
              </a:rPr>
              <a:t>Support adherence – what does the person need? Reassurance and specific advice?</a:t>
            </a:r>
          </a:p>
          <a:p>
            <a:pPr marL="285750" indent="-285750" algn="just">
              <a:buFont typeface="Wingdings"/>
              <a:buChar char="q"/>
            </a:pPr>
            <a:endParaRPr lang="en-US">
              <a:latin typeface="Arial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r>
              <a:rPr lang="en-US">
                <a:latin typeface="Arial"/>
                <a:cs typeface="Calibri" panose="020F0502020204030204"/>
              </a:rPr>
              <a:t>Opportunities to provide health lifestyle advice and signpost to non-pharmacological support</a:t>
            </a:r>
          </a:p>
          <a:p>
            <a:pPr marL="285750" indent="-285750" algn="just">
              <a:buFont typeface="Wingdings"/>
              <a:buChar char="q"/>
            </a:pPr>
            <a:endParaRPr lang="en-US">
              <a:latin typeface="Arial"/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endParaRPr lang="en-US">
              <a:latin typeface="Arial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53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E5F1E6-8371-EF2D-42B0-911468F5E521}"/>
              </a:ext>
            </a:extLst>
          </p:cNvPr>
          <p:cNvSpPr txBox="1"/>
          <p:nvPr/>
        </p:nvSpPr>
        <p:spPr>
          <a:xfrm>
            <a:off x="692813" y="1228511"/>
            <a:ext cx="69323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20B0604020202020204" pitchFamily="34" charset="0"/>
              <a:buChar char="q"/>
            </a:pPr>
            <a:r>
              <a:rPr lang="en-US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‘…..if appropriate,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offer the patient opportunistic advice on healthy living/public health topics in line with the promotion of healthy lifestyles essential service and signpost them as appropriate to any further mental health support and/or resources available locally or nationally. ‘ </a:t>
            </a:r>
          </a:p>
          <a:p>
            <a:pPr algn="just">
              <a:buFont typeface="Wingdings" panose="020B0604020202020204" pitchFamily="34" charset="0"/>
              <a:buChar char="q"/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DA42C-C8B0-B544-ADCE-16944B971529}"/>
              </a:ext>
            </a:extLst>
          </p:cNvPr>
          <p:cNvSpPr txBox="1"/>
          <p:nvPr/>
        </p:nvSpPr>
        <p:spPr>
          <a:xfrm>
            <a:off x="367941" y="423511"/>
            <a:ext cx="770930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  <a:cs typeface="Arial"/>
              </a:rPr>
              <a:t>At each consultation – opportunities for life-style messages  </a:t>
            </a:r>
            <a:endParaRPr lang="en-GB" sz="20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A0DF1-A110-0477-7CDA-471FD5054618}"/>
              </a:ext>
            </a:extLst>
          </p:cNvPr>
          <p:cNvSpPr txBox="1"/>
          <p:nvPr/>
        </p:nvSpPr>
        <p:spPr>
          <a:xfrm>
            <a:off x="1936595" y="184871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0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406B876-ADAB-393D-E477-68FF363FB543}"/>
              </a:ext>
            </a:extLst>
          </p:cNvPr>
          <p:cNvSpPr txBox="1">
            <a:spLocks/>
          </p:cNvSpPr>
          <p:nvPr/>
        </p:nvSpPr>
        <p:spPr>
          <a:xfrm>
            <a:off x="692813" y="3189570"/>
            <a:ext cx="7886700" cy="356830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20B0604020202020204" pitchFamily="34" charset="0"/>
              <a:buChar char="q"/>
            </a:pPr>
            <a:r>
              <a:rPr lang="en-GB" sz="1800">
                <a:latin typeface="Arial"/>
                <a:cs typeface="Calibri"/>
              </a:rPr>
              <a:t>Simple healthy living and dietary advice such as healthy eating, increasing exercise or reducing alcohol intake can be beneficial</a:t>
            </a:r>
          </a:p>
          <a:p>
            <a:pPr marL="0" indent="0" algn="just">
              <a:buNone/>
            </a:pPr>
            <a:endParaRPr lang="en-GB" sz="18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GB" sz="1800">
                <a:latin typeface="Arial"/>
                <a:cs typeface="Calibri"/>
              </a:rPr>
              <a:t>Simple MECC approach</a:t>
            </a:r>
          </a:p>
          <a:p>
            <a:pPr algn="just">
              <a:buFont typeface="Wingdings" panose="020B0604020202020204" pitchFamily="34" charset="0"/>
              <a:buChar char="q"/>
            </a:pPr>
            <a:endParaRPr lang="en-GB" sz="1800">
              <a:latin typeface="Arial"/>
              <a:cs typeface="Calibri"/>
            </a:endParaRPr>
          </a:p>
          <a:p>
            <a:pPr marL="0" indent="0" algn="just">
              <a:buNone/>
            </a:pPr>
            <a:endParaRPr lang="en-GB" sz="160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2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385" y="319001"/>
            <a:ext cx="83729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sz="2100">
              <a:solidFill>
                <a:srgbClr val="00A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385" y="830233"/>
            <a:ext cx="789293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>
                <a:latin typeface="Arial"/>
                <a:cs typeface="Arial"/>
              </a:rPr>
              <a:t>Aim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E862F-75B4-25CA-C4A3-22993BC806C2}"/>
              </a:ext>
            </a:extLst>
          </p:cNvPr>
          <p:cNvSpPr txBox="1"/>
          <p:nvPr/>
        </p:nvSpPr>
        <p:spPr>
          <a:xfrm>
            <a:off x="338698" y="2289203"/>
            <a:ext cx="7892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4C007-066E-72CB-A25D-92D876ECCEDC}"/>
              </a:ext>
            </a:extLst>
          </p:cNvPr>
          <p:cNvSpPr txBox="1"/>
          <p:nvPr/>
        </p:nvSpPr>
        <p:spPr>
          <a:xfrm>
            <a:off x="433296" y="1314312"/>
            <a:ext cx="801858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600">
                <a:latin typeface="Arial"/>
                <a:cs typeface="Arial"/>
              </a:rPr>
              <a:t>To ensure competence of community pharmacists in delivering the new service and to increase the confidence in providing effective advice to patients with depression</a:t>
            </a:r>
          </a:p>
          <a:p>
            <a:pPr algn="just"/>
            <a:endParaRPr lang="en-GB" sz="1600">
              <a:latin typeface="Arial"/>
              <a:cs typeface="Arial"/>
            </a:endParaRPr>
          </a:p>
          <a:p>
            <a:pPr algn="just"/>
            <a:endParaRPr lang="en-GB" sz="16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6D248-D8E9-7742-A946-2C9B0D4E4760}"/>
              </a:ext>
            </a:extLst>
          </p:cNvPr>
          <p:cNvSpPr txBox="1"/>
          <p:nvPr/>
        </p:nvSpPr>
        <p:spPr>
          <a:xfrm>
            <a:off x="381780" y="2757488"/>
            <a:ext cx="8359697" cy="43314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/>
              <a:buChar char="q"/>
            </a:pPr>
            <a:r>
              <a:rPr lang="en-GB" sz="1600">
                <a:latin typeface="Arial"/>
                <a:cs typeface="Arial"/>
              </a:rPr>
              <a:t>Consider what is different about consulting with people with mental health problems, and how to prepare for and approach these consultations so that people get the most benefit from them. </a:t>
            </a:r>
            <a:r>
              <a:rPr lang="en-US" sz="1600">
                <a:latin typeface="Arial"/>
                <a:cs typeface="Arial"/>
              </a:rPr>
              <a:t>​</a:t>
            </a:r>
            <a:endParaRPr lang="en-US">
              <a:cs typeface="Calibri" panose="020F0502020204030204"/>
            </a:endParaRPr>
          </a:p>
          <a:p>
            <a:pPr marL="285750" indent="-285750" algn="just">
              <a:buFont typeface="Wingdings"/>
              <a:buChar char="q"/>
            </a:pPr>
            <a:endParaRPr lang="en-GB" sz="1600">
              <a:latin typeface="Arial"/>
              <a:cs typeface="Segoe UI"/>
            </a:endParaRPr>
          </a:p>
          <a:p>
            <a:pPr marL="285750" indent="-285750" algn="just">
              <a:buFont typeface="Wingdings"/>
              <a:buChar char="q"/>
            </a:pPr>
            <a:endParaRPr lang="en-GB" sz="1600">
              <a:latin typeface="Arial"/>
              <a:cs typeface="Segoe UI"/>
            </a:endParaRPr>
          </a:p>
          <a:p>
            <a:pPr marL="285750" indent="-285750" algn="just">
              <a:buFont typeface="Wingdings"/>
              <a:buChar char="q"/>
            </a:pPr>
            <a:r>
              <a:rPr lang="en-GB" sz="1600">
                <a:latin typeface="Arial"/>
                <a:cs typeface="Arial"/>
              </a:rPr>
              <a:t>Refresh knowledge of common antidepressants; how they work, why they are prescribed, their effects and side-effects, and alternative treatments. </a:t>
            </a:r>
            <a:r>
              <a:rPr lang="en-US" sz="1600">
                <a:latin typeface="Arial"/>
                <a:cs typeface="Arial"/>
              </a:rPr>
              <a:t>​</a:t>
            </a:r>
          </a:p>
          <a:p>
            <a:pPr marL="285750" indent="-285750" algn="just">
              <a:buFont typeface="Wingdings"/>
              <a:buChar char="q"/>
            </a:pPr>
            <a:endParaRPr lang="en-GB" sz="1600">
              <a:latin typeface="Arial"/>
              <a:cs typeface="Segoe UI"/>
            </a:endParaRPr>
          </a:p>
          <a:p>
            <a:pPr marL="285750" indent="-285750" algn="just">
              <a:buFont typeface="Wingdings"/>
              <a:buChar char="q"/>
            </a:pPr>
            <a:endParaRPr lang="en-GB" sz="1600">
              <a:latin typeface="Arial"/>
              <a:cs typeface="Segoe UI"/>
            </a:endParaRPr>
          </a:p>
          <a:p>
            <a:pPr marL="285750" indent="-285750" algn="just">
              <a:buFont typeface="Wingdings"/>
              <a:buChar char="q"/>
            </a:pPr>
            <a:r>
              <a:rPr lang="en-GB" sz="1600">
                <a:latin typeface="Arial"/>
                <a:cs typeface="Arial"/>
              </a:rPr>
              <a:t>Enhance skills and confidence to help someone who may be considering suicide and focusses on breaking stigma and encouraging open conversations.​</a:t>
            </a:r>
          </a:p>
          <a:p>
            <a:pPr marL="285750" indent="-285750" algn="just">
              <a:buFont typeface="Wingdings"/>
              <a:buChar char="q"/>
            </a:pPr>
            <a:endParaRPr lang="en-GB" sz="1600">
              <a:latin typeface="Arial"/>
              <a:ea typeface="+mn-lt"/>
              <a:cs typeface="Arial"/>
            </a:endParaRPr>
          </a:p>
          <a:p>
            <a:pPr marL="285750" indent="-285750" algn="just">
              <a:lnSpc>
                <a:spcPct val="90000"/>
              </a:lnSpc>
              <a:spcBef>
                <a:spcPts val="750"/>
              </a:spcBef>
              <a:buFont typeface="Wingdings"/>
              <a:buChar char="q"/>
            </a:pPr>
            <a:r>
              <a:rPr lang="en-GB" sz="1600">
                <a:latin typeface="Arial"/>
                <a:ea typeface="+mn-lt"/>
                <a:cs typeface="+mn-lt"/>
              </a:rPr>
              <a:t>Use evidence-based judgement to decide when to refer a patient and identify patients who require onward signposting to appropriate guidance and supporting organisations. </a:t>
            </a:r>
            <a:endParaRPr lang="en-GB" sz="1600">
              <a:latin typeface="Arial"/>
              <a:cs typeface="Calibri" panose="020F0502020204030204"/>
            </a:endParaRPr>
          </a:p>
          <a:p>
            <a:pPr>
              <a:buChar char="•"/>
            </a:pPr>
            <a:endParaRPr lang="en-GB" sz="1600">
              <a:latin typeface="Arial"/>
              <a:cs typeface="Arial"/>
            </a:endParaRPr>
          </a:p>
          <a:p>
            <a:pPr>
              <a:buChar char="•"/>
            </a:pPr>
            <a:endParaRPr lang="en-GB" sz="1600">
              <a:latin typeface="Arial"/>
              <a:cs typeface="Arial"/>
            </a:endParaRPr>
          </a:p>
          <a:p>
            <a:r>
              <a:rPr lang="en-GB" sz="1600">
                <a:latin typeface="Arial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044394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86ED2B-0873-C22D-E3E5-F10B9326FC5E}"/>
              </a:ext>
            </a:extLst>
          </p:cNvPr>
          <p:cNvSpPr txBox="1"/>
          <p:nvPr/>
        </p:nvSpPr>
        <p:spPr>
          <a:xfrm>
            <a:off x="193431" y="263770"/>
            <a:ext cx="57501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</a:rPr>
              <a:t>Signposting</a:t>
            </a:r>
            <a:endParaRPr lang="en-GB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36E5D-3F42-47CC-BC61-97255B92A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1" y="663880"/>
            <a:ext cx="8586440" cy="61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25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57C0E-875D-131E-2D4A-7DD84D53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47"/>
            <a:ext cx="9144000" cy="641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1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EE4DF-235F-D8AB-AE88-8BA037A8F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26"/>
            <a:ext cx="9144000" cy="63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960A84-75CD-F096-A324-E554FC39221C}"/>
              </a:ext>
            </a:extLst>
          </p:cNvPr>
          <p:cNvSpPr txBox="1"/>
          <p:nvPr/>
        </p:nvSpPr>
        <p:spPr>
          <a:xfrm>
            <a:off x="605882" y="929335"/>
            <a:ext cx="8114372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Choice and Medication© Leaflets 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are designed to help service users, carers and family members understand their medicines better, and to make more informed decisions, best as part of a discussion with a healthcare professional. </a:t>
            </a:r>
            <a:r>
              <a:rPr lang="en-GB">
                <a:latin typeface="Arial"/>
                <a:cs typeface="Arial"/>
                <a:hlinkClick r:id="rId2"/>
              </a:rPr>
              <a:t>Cambridgeshire and Peterborough NHS Foundation Trust Home (choiceandmedication.org)</a:t>
            </a:r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8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GB" sz="1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Information on each drug and printable Patient-Information-Leaflets (some are translated)</a:t>
            </a:r>
          </a:p>
          <a:p>
            <a:pPr marL="285750" indent="-285750">
              <a:buFont typeface="Wingdings"/>
              <a:buChar char="q"/>
            </a:pPr>
            <a:endParaRPr lang="en-GB" b="1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Handy fact sheet</a:t>
            </a:r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b="1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1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Handy book on medicines used for mental health and how they work - care with selecting relevant information only</a:t>
            </a:r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GB" sz="18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8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  <a:hlinkClick r:id="rId3"/>
              </a:rPr>
              <a:t>» Printable leaflets (choiceandmedication.org)</a:t>
            </a:r>
            <a:endParaRPr lang="en-GB">
              <a:latin typeface="Arial"/>
              <a:cs typeface="Arial"/>
            </a:endParaRPr>
          </a:p>
          <a:p>
            <a:endParaRPr lang="en-GB" sz="18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25E3F-A9C0-A30C-9D1C-08C025BD0502}"/>
              </a:ext>
            </a:extLst>
          </p:cNvPr>
          <p:cNvSpPr txBox="1"/>
          <p:nvPr/>
        </p:nvSpPr>
        <p:spPr>
          <a:xfrm>
            <a:off x="509239" y="27625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</a:rPr>
              <a:t>Other supportive resources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682326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D490CB-02F3-6946-7882-A92525BE994D}"/>
              </a:ext>
            </a:extLst>
          </p:cNvPr>
          <p:cNvSpPr txBox="1"/>
          <p:nvPr/>
        </p:nvSpPr>
        <p:spPr>
          <a:xfrm>
            <a:off x="509239" y="276251"/>
            <a:ext cx="5557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</a:rPr>
              <a:t>Self-help and well-being support </a:t>
            </a:r>
            <a:endParaRPr lang="en-GB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8727A-9F72-40CE-EBD4-5D7E34D2AF24}"/>
              </a:ext>
            </a:extLst>
          </p:cNvPr>
          <p:cNvSpPr txBox="1"/>
          <p:nvPr/>
        </p:nvSpPr>
        <p:spPr>
          <a:xfrm>
            <a:off x="613834" y="1374608"/>
            <a:ext cx="8114372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CPFT self help videos </a:t>
            </a:r>
            <a:r>
              <a:rPr lang="en-GB">
                <a:hlinkClick r:id="rId2"/>
              </a:rPr>
              <a:t>Psychological Wellbeing Service (IAPT) | Self Help | CPFT NHS Trust</a:t>
            </a:r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8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Samaritans self-help website and app</a:t>
            </a:r>
          </a:p>
          <a:p>
            <a:r>
              <a:rPr lang="en-GB">
                <a:hlinkClick r:id="rId3"/>
              </a:rPr>
              <a:t>Self-Help | Samaritans</a:t>
            </a:r>
            <a:endParaRPr lang="en-GB"/>
          </a:p>
          <a:p>
            <a:endParaRPr lang="en-GB"/>
          </a:p>
          <a:p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CPFT Recovery College East – Wellbeing Hub </a:t>
            </a:r>
          </a:p>
          <a:p>
            <a:r>
              <a:rPr lang="en-GB">
                <a:hlinkClick r:id="rId4"/>
              </a:rPr>
              <a:t>RCE | CPFT NHS Trust</a:t>
            </a:r>
            <a:endParaRPr lang="en-GB"/>
          </a:p>
          <a:p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Reading Well</a:t>
            </a:r>
          </a:p>
          <a:p>
            <a:r>
              <a:rPr lang="en-GB">
                <a:hlinkClick r:id="rId5"/>
              </a:rPr>
              <a:t>Health and Well-being | Cambridgeshire Libraries (spydus.co.uk)</a:t>
            </a:r>
            <a:endParaRPr lang="en-GB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8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998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D0F18-0D5C-CC4D-945C-CEF793DFD697}"/>
              </a:ext>
            </a:extLst>
          </p:cNvPr>
          <p:cNvSpPr txBox="1"/>
          <p:nvPr/>
        </p:nvSpPr>
        <p:spPr>
          <a:xfrm>
            <a:off x="509239" y="276251"/>
            <a:ext cx="707204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</a:rPr>
              <a:t>Scenario-based discussion and reflection</a:t>
            </a:r>
            <a:endParaRPr lang="en-GB" sz="2000" b="1">
              <a:solidFill>
                <a:srgbClr val="00A499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62C9FF-24AE-411D-F174-5CFD39C26635}"/>
              </a:ext>
            </a:extLst>
          </p:cNvPr>
          <p:cNvSpPr txBox="1"/>
          <p:nvPr/>
        </p:nvSpPr>
        <p:spPr>
          <a:xfrm>
            <a:off x="613834" y="1374608"/>
            <a:ext cx="8114372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Someone with disorganised thinking or overwhelmed</a:t>
            </a:r>
            <a:endParaRPr lang="en-GB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GB" b="1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Someone expressing loneliness</a:t>
            </a:r>
            <a:endParaRPr lang="en-GB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342900" indent="-342900">
              <a:buFont typeface="+mj-lt"/>
              <a:buAutoNum type="arabicPeriod"/>
            </a:pPr>
            <a:endParaRPr lang="en-GB" b="1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Uncertainty around antidepressants</a:t>
            </a:r>
          </a:p>
          <a:p>
            <a:pPr marL="342900" indent="-342900">
              <a:buAutoNum type="arabicPeriod"/>
            </a:pPr>
            <a:endParaRPr lang="en-GB" b="1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Tx/>
              <a:buAutoNum type="arabicPeriod"/>
            </a:pPr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Someone expressing anhedonia</a:t>
            </a:r>
            <a:endParaRPr lang="en-GB" sz="18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Tx/>
              <a:buAutoNum type="arabicPeriod"/>
            </a:pPr>
            <a:endParaRPr lang="en-GB" b="1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Tx/>
              <a:buAutoNum type="arabicPeriod"/>
            </a:pPr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When someone returns feeling worse</a:t>
            </a:r>
          </a:p>
          <a:p>
            <a:pPr marL="342900" indent="-342900">
              <a:buFont typeface="Calibri Light" panose="020F0302020204030204"/>
              <a:buAutoNum type="arabicPeriod"/>
            </a:pPr>
            <a:endParaRPr lang="en-GB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989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9E30A-B7BF-C007-33F4-955DF533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39" y="581374"/>
            <a:ext cx="7784710" cy="5806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2B6F66-894D-6679-C84A-51CB9922B5A4}"/>
              </a:ext>
            </a:extLst>
          </p:cNvPr>
          <p:cNvSpPr txBox="1"/>
          <p:nvPr/>
        </p:nvSpPr>
        <p:spPr>
          <a:xfrm>
            <a:off x="509239" y="27625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</a:rPr>
              <a:t>Further learning and development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800846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B9F1D-32AB-954A-65B0-2DDA2682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85" y="188020"/>
            <a:ext cx="7917154" cy="623036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FB0E31D-D781-B940-A1A8-2C833BAD2558}"/>
              </a:ext>
            </a:extLst>
          </p:cNvPr>
          <p:cNvSpPr txBox="1"/>
          <p:nvPr/>
        </p:nvSpPr>
        <p:spPr>
          <a:xfrm>
            <a:off x="582490" y="6420582"/>
            <a:ext cx="83790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hlinkClick r:id="rId3"/>
              </a:rPr>
              <a:t>DMS-in-MH-Trusts.-CPs-Educational-Resources-July-2021.pdf (cambsandpeterboroughlpc.org.uk)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84839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2E9389-BBD5-7248-E475-4E5EEEB819A8}"/>
              </a:ext>
            </a:extLst>
          </p:cNvPr>
          <p:cNvSpPr txBox="1"/>
          <p:nvPr/>
        </p:nvSpPr>
        <p:spPr>
          <a:xfrm>
            <a:off x="360556" y="5653888"/>
            <a:ext cx="6525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2"/>
              </a:rPr>
              <a:t>Antidepressants New Medicine Service pilot : CPPE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AF6FA-060F-0ABE-05E6-149E58616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1497"/>
            <a:ext cx="9144000" cy="42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61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26D50D-9EB5-DCF5-5093-D12BDC9FE621}"/>
              </a:ext>
            </a:extLst>
          </p:cNvPr>
          <p:cNvSpPr txBox="1"/>
          <p:nvPr/>
        </p:nvSpPr>
        <p:spPr>
          <a:xfrm>
            <a:off x="509239" y="27625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A499"/>
                </a:solidFill>
                <a:latin typeface="Arial"/>
              </a:rPr>
              <a:t>Staff Wellbeing</a:t>
            </a:r>
            <a:endParaRPr lang="en-GB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5739B-4518-0369-E996-C44188439084}"/>
              </a:ext>
            </a:extLst>
          </p:cNvPr>
          <p:cNvSpPr txBox="1"/>
          <p:nvPr/>
        </p:nvSpPr>
        <p:spPr>
          <a:xfrm>
            <a:off x="613834" y="1374608"/>
            <a:ext cx="8114372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NHS Looking after you too</a:t>
            </a:r>
          </a:p>
          <a:p>
            <a:r>
              <a:rPr lang="en-GB">
                <a:hlinkClick r:id="rId2"/>
              </a:rPr>
              <a:t>NHS England » Looking after you too</a:t>
            </a:r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8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b="1" err="1">
                <a:solidFill>
                  <a:srgbClr val="000000"/>
                </a:solidFill>
                <a:latin typeface="Arial"/>
                <a:cs typeface="Arial"/>
              </a:rPr>
              <a:t>Cambridgeeshire</a:t>
            </a:r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 and Peterborough ICS Staff Support Hub</a:t>
            </a:r>
          </a:p>
          <a:p>
            <a:r>
              <a:rPr lang="en-GB">
                <a:hlinkClick r:id="rId3"/>
              </a:rPr>
              <a:t>Staff Support Hub</a:t>
            </a:r>
            <a:endParaRPr lang="en-GB"/>
          </a:p>
          <a:p>
            <a:r>
              <a:rPr lang="en-GB"/>
              <a:t>0808 801 0377</a:t>
            </a:r>
          </a:p>
          <a:p>
            <a:r>
              <a:rPr lang="en-GB" err="1">
                <a:hlinkClick r:id="rId4"/>
              </a:rPr>
              <a:t>staffsupporthub@cpft.nhs</a:t>
            </a:r>
            <a:endParaRPr lang="en-GB"/>
          </a:p>
          <a:p>
            <a:endParaRPr lang="en-GB"/>
          </a:p>
          <a:p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8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7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79A7-E844-E502-F936-04EF1122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986234"/>
            <a:ext cx="7886700" cy="492828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algn="just">
              <a:buNone/>
            </a:pPr>
            <a:endParaRPr lang="en-GB" sz="16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GB" sz="1600">
                <a:latin typeface="Arial"/>
                <a:cs typeface="Arial"/>
              </a:rPr>
              <a:t> Guidance for registered pharmacies providing pharmacy services at a distance, including on the internet, March 2022, </a:t>
            </a:r>
            <a:r>
              <a:rPr lang="en-GB" sz="1600" err="1">
                <a:latin typeface="Arial"/>
                <a:cs typeface="Arial"/>
              </a:rPr>
              <a:t>GPhC</a:t>
            </a:r>
            <a:r>
              <a:rPr lang="en-GB" sz="1600">
                <a:latin typeface="Arial"/>
                <a:cs typeface="Arial"/>
              </a:rPr>
              <a:t> </a:t>
            </a:r>
            <a:r>
              <a:rPr lang="en-GB" sz="1600" err="1">
                <a:latin typeface="Arial"/>
                <a:cs typeface="Arial"/>
              </a:rPr>
              <a:t>PhIF</a:t>
            </a:r>
            <a:r>
              <a:rPr lang="en-GB" sz="1600">
                <a:latin typeface="Arial"/>
                <a:cs typeface="Arial"/>
              </a:rPr>
              <a:t> NHS New Medicine Service (NMS) Expansion in Community Pharmacy Service Specification 11 </a:t>
            </a:r>
          </a:p>
          <a:p>
            <a:pPr algn="just">
              <a:buFont typeface="Wingdings" panose="020B0604020202020204" pitchFamily="34" charset="0"/>
              <a:buChar char="q"/>
            </a:pPr>
            <a:endParaRPr lang="en-GB" sz="1600">
              <a:latin typeface="Arial"/>
              <a:cs typeface="Arial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GB" sz="1600">
                <a:latin typeface="Arial"/>
                <a:cs typeface="Arial"/>
              </a:rPr>
              <a:t> NMS Self-certification</a:t>
            </a:r>
          </a:p>
          <a:p>
            <a:pPr algn="just">
              <a:buFont typeface="Wingdings" panose="020B0604020202020204" pitchFamily="34" charset="0"/>
              <a:buChar char="q"/>
            </a:pPr>
            <a:endParaRPr lang="en-GB" sz="1600">
              <a:latin typeface="Arial"/>
              <a:cs typeface="Arial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GB" sz="1600">
                <a:latin typeface="Arial"/>
                <a:cs typeface="Arial"/>
              </a:rPr>
              <a:t> Centre for Pharmacy and Postgraduate Education (CPPE): Consulting with people with mental health problems (up to 120min) </a:t>
            </a:r>
          </a:p>
          <a:p>
            <a:pPr algn="just">
              <a:buFont typeface="Wingdings" panose="020B0604020202020204" pitchFamily="34" charset="0"/>
              <a:buChar char="q"/>
            </a:pPr>
            <a:endParaRPr lang="en-GB" sz="1600">
              <a:latin typeface="Arial"/>
              <a:cs typeface="Arial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GB" sz="1600">
                <a:latin typeface="Arial"/>
                <a:cs typeface="Arial"/>
              </a:rPr>
              <a:t> Royal College of Psychiatrists: Antidepressants (up to 90min) </a:t>
            </a:r>
          </a:p>
          <a:p>
            <a:pPr algn="just">
              <a:buFont typeface="Wingdings" panose="020B0604020202020204" pitchFamily="34" charset="0"/>
              <a:buChar char="q"/>
            </a:pPr>
            <a:endParaRPr lang="en-GB" sz="1600">
              <a:latin typeface="Arial"/>
              <a:cs typeface="Arial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GB" sz="1600">
                <a:latin typeface="Arial"/>
                <a:cs typeface="Arial"/>
              </a:rPr>
              <a:t> Royal College of Psychiatrists: Anxiety, panic and phobias (up to 60min)</a:t>
            </a:r>
            <a:endParaRPr lang="en-GB" sz="16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endParaRPr lang="en-GB" sz="1600">
              <a:latin typeface="Arial"/>
              <a:cs typeface="Arial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GB" sz="1600">
                <a:latin typeface="Arial"/>
                <a:cs typeface="Arial"/>
              </a:rPr>
              <a:t> Zero Suicide Alliance (ZSA) Suicide Awareness Training (up to 20min)</a:t>
            </a:r>
            <a:endParaRPr lang="en-GB" sz="16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endParaRPr lang="en-GB" sz="1600">
              <a:latin typeface="Arial"/>
              <a:cs typeface="Arial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GB" sz="1600">
                <a:latin typeface="Arial"/>
                <a:cs typeface="Arial"/>
              </a:rPr>
              <a:t> Scenario-based educational videos (up to 30min) </a:t>
            </a:r>
            <a:endParaRPr lang="en-GB" sz="1600">
              <a:latin typeface="Arial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EED36-A85B-31E4-C015-FBDC04A09B9E}"/>
              </a:ext>
            </a:extLst>
          </p:cNvPr>
          <p:cNvSpPr txBox="1"/>
          <p:nvPr/>
        </p:nvSpPr>
        <p:spPr>
          <a:xfrm>
            <a:off x="382385" y="319001"/>
            <a:ext cx="8372995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100" b="1">
                <a:solidFill>
                  <a:srgbClr val="00A499"/>
                </a:solidFill>
                <a:latin typeface="Arial"/>
                <a:cs typeface="Arial"/>
              </a:rPr>
              <a:t>Mandatory Training already undertaken </a:t>
            </a:r>
          </a:p>
        </p:txBody>
      </p:sp>
    </p:spTree>
    <p:extLst>
      <p:ext uri="{BB962C8B-B14F-4D97-AF65-F5344CB8AC3E}">
        <p14:creationId xmlns:p14="http://schemas.microsoft.com/office/powerpoint/2010/main" val="1769451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141E-0812-688F-8CFC-EE70E0079B95}"/>
              </a:ext>
            </a:extLst>
          </p:cNvPr>
          <p:cNvSpPr txBox="1">
            <a:spLocks/>
          </p:cNvSpPr>
          <p:nvPr/>
        </p:nvSpPr>
        <p:spPr>
          <a:xfrm>
            <a:off x="445770" y="286749"/>
            <a:ext cx="6306095" cy="89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00" b="1">
                <a:solidFill>
                  <a:srgbClr val="00A499"/>
                </a:solidFill>
                <a:latin typeface="Arial"/>
                <a:cs typeface="Arial"/>
              </a:rPr>
              <a:t>References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3359A-79E7-1E20-BC06-A7E0659559BD}"/>
              </a:ext>
            </a:extLst>
          </p:cNvPr>
          <p:cNvSpPr txBox="1"/>
          <p:nvPr/>
        </p:nvSpPr>
        <p:spPr>
          <a:xfrm>
            <a:off x="445769" y="1405054"/>
            <a:ext cx="795481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National Institute for Health and Care Excellence. Depression in adults: treatment and management (update). Published: 29 June 2022. </a:t>
            </a:r>
            <a:r>
              <a:rPr lang="en-GB">
                <a:hlinkClick r:id="rId2"/>
              </a:rPr>
              <a:t>https://www.nice.org.uk/guidance/ng222</a:t>
            </a:r>
            <a:endParaRPr lang="en-GB"/>
          </a:p>
          <a:p>
            <a:endParaRPr lang="en-GB"/>
          </a:p>
          <a:p>
            <a:endParaRPr lang="en-GB"/>
          </a:p>
          <a:p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Kendrick T</a:t>
            </a:r>
            <a:r>
              <a:rPr lang="en-GB" b="0" i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Pilling S</a:t>
            </a:r>
            <a:r>
              <a:rPr lang="en-GB" b="0" i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GB" b="0" i="0" err="1">
                <a:solidFill>
                  <a:srgbClr val="333333"/>
                </a:solidFill>
                <a:effectLst/>
                <a:latin typeface="inherit"/>
              </a:rPr>
              <a:t>Mavranezouli</a:t>
            </a: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 I</a:t>
            </a:r>
            <a:r>
              <a:rPr lang="en-GB" b="0" i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GB" b="0" i="0" err="1">
                <a:solidFill>
                  <a:srgbClr val="333333"/>
                </a:solidFill>
                <a:effectLst/>
                <a:latin typeface="inherit"/>
              </a:rPr>
              <a:t>Megnin-Viggars</a:t>
            </a: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 O</a:t>
            </a:r>
            <a:r>
              <a:rPr lang="en-GB" b="0" i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Ruane C</a:t>
            </a:r>
            <a:r>
              <a:rPr lang="en-GB" b="0" i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GB" b="0" i="0" err="1">
                <a:solidFill>
                  <a:srgbClr val="333333"/>
                </a:solidFill>
                <a:effectLst/>
                <a:latin typeface="inherit"/>
              </a:rPr>
              <a:t>Eadon</a:t>
            </a: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 H</a:t>
            </a:r>
            <a:r>
              <a:rPr lang="en-GB" b="0" i="0">
                <a:solidFill>
                  <a:srgbClr val="333333"/>
                </a:solidFill>
                <a:effectLst/>
                <a:latin typeface="interfaceregular"/>
              </a:rPr>
              <a:t> et al. Management of depression in adults: summary of updated NICE guidance </a:t>
            </a:r>
            <a:r>
              <a:rPr lang="en-GB" b="0" i="1">
                <a:solidFill>
                  <a:srgbClr val="333333"/>
                </a:solidFill>
                <a:effectLst/>
                <a:latin typeface="inherit"/>
              </a:rPr>
              <a:t>BMJ </a:t>
            </a:r>
            <a:r>
              <a:rPr lang="en-GB" b="0" i="0">
                <a:solidFill>
                  <a:srgbClr val="555555"/>
                </a:solidFill>
                <a:effectLst/>
                <a:latin typeface="inherit"/>
              </a:rPr>
              <a:t>2022; </a:t>
            </a: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378 :o1557 </a:t>
            </a:r>
            <a:r>
              <a:rPr lang="en-GB" b="0" i="0">
                <a:solidFill>
                  <a:srgbClr val="333333"/>
                </a:solidFill>
                <a:effectLst/>
                <a:latin typeface="interfaceregular"/>
              </a:rPr>
              <a:t>doi:10.1136/bmj.o1557</a:t>
            </a:r>
          </a:p>
          <a:p>
            <a:endParaRPr lang="en-GB">
              <a:solidFill>
                <a:srgbClr val="333333"/>
              </a:solidFill>
              <a:latin typeface="interfaceregular"/>
            </a:endParaRPr>
          </a:p>
          <a:p>
            <a:r>
              <a:rPr lang="en-GB" b="0" i="0">
                <a:solidFill>
                  <a:srgbClr val="333333"/>
                </a:solidFill>
                <a:effectLst/>
                <a:latin typeface="interfaceregular"/>
              </a:rPr>
              <a:t>NHS England</a:t>
            </a:r>
            <a:r>
              <a:rPr lang="en-GB">
                <a:solidFill>
                  <a:srgbClr val="333333"/>
                </a:solidFill>
                <a:latin typeface="interfaceregular"/>
              </a:rPr>
              <a:t>: </a:t>
            </a:r>
            <a:r>
              <a:rPr lang="en-GB"/>
              <a:t>NHS Community Pharmacy New Medicine Service (NMS) Expansion Pilot: Inclusion of Depression as a Therapeutic Area and Revised Service Delivery Model Service Specification. </a:t>
            </a:r>
            <a:r>
              <a:rPr lang="en-GB">
                <a:hlinkClick r:id="rId3"/>
              </a:rPr>
              <a:t>Document (cppe.ac.uk)</a:t>
            </a:r>
            <a:endParaRPr lang="en-GB"/>
          </a:p>
          <a:p>
            <a:endParaRPr lang="en-GB" b="0" i="0">
              <a:solidFill>
                <a:srgbClr val="333333"/>
              </a:solidFill>
              <a:effectLst/>
              <a:latin typeface="interfaceregular"/>
            </a:endParaRPr>
          </a:p>
          <a:p>
            <a:r>
              <a:rPr lang="en-GB" b="0" i="0">
                <a:solidFill>
                  <a:srgbClr val="333333"/>
                </a:solidFill>
                <a:effectLst/>
                <a:latin typeface="interfaceregular"/>
              </a:rPr>
              <a:t>NHS Health Education England. </a:t>
            </a:r>
            <a:r>
              <a:rPr lang="en-GB"/>
              <a:t>Framework of core mental health competencies for all pharmacy professionals. December 2020. </a:t>
            </a:r>
            <a:r>
              <a:rPr lang="en-GB">
                <a:hlinkClick r:id="rId4"/>
              </a:rPr>
              <a:t>Pharmacy Framework 2020.pdf (hee.nhs.uk)</a:t>
            </a:r>
            <a:endParaRPr lang="en-GB"/>
          </a:p>
          <a:p>
            <a:endParaRPr lang="en-GB" b="0" i="0">
              <a:solidFill>
                <a:srgbClr val="333333"/>
              </a:solidFill>
              <a:effectLst/>
              <a:latin typeface="interfaceregular"/>
            </a:endParaRPr>
          </a:p>
          <a:p>
            <a:endParaRPr lang="en-GB" b="0" i="0">
              <a:solidFill>
                <a:srgbClr val="333333"/>
              </a:solidFill>
              <a:effectLst/>
              <a:latin typeface="interfaceregular"/>
            </a:endParaRPr>
          </a:p>
          <a:p>
            <a:endParaRPr lang="en-GB">
              <a:solidFill>
                <a:srgbClr val="333333"/>
              </a:solidFill>
              <a:latin typeface="interfaceregular"/>
            </a:endParaRPr>
          </a:p>
          <a:p>
            <a:endParaRPr lang="en-GB" b="0" i="0">
              <a:solidFill>
                <a:srgbClr val="333333"/>
              </a:solidFill>
              <a:effectLst/>
              <a:latin typeface="interfaceregular"/>
            </a:endParaRPr>
          </a:p>
          <a:p>
            <a:endParaRPr lang="en-GB">
              <a:solidFill>
                <a:srgbClr val="333333"/>
              </a:solidFill>
              <a:latin typeface="interfaceregular"/>
            </a:endParaRPr>
          </a:p>
          <a:p>
            <a:endParaRPr lang="en-GB" b="0" i="0">
              <a:solidFill>
                <a:srgbClr val="333333"/>
              </a:solidFill>
              <a:effectLst/>
              <a:latin typeface="interfaceregular"/>
            </a:endParaRPr>
          </a:p>
          <a:p>
            <a:endParaRPr lang="en-GB">
              <a:solidFill>
                <a:srgbClr val="333333"/>
              </a:solidFill>
              <a:latin typeface="interfaceregular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E027AE-2988-C6F9-E1B4-FCC66498E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26065"/>
            <a:ext cx="7886700" cy="4150458"/>
          </a:xfr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6CCA6EB-F0DB-C712-1F17-1958CCA33A89}"/>
              </a:ext>
            </a:extLst>
          </p:cNvPr>
          <p:cNvSpPr txBox="1">
            <a:spLocks/>
          </p:cNvSpPr>
          <p:nvPr/>
        </p:nvSpPr>
        <p:spPr>
          <a:xfrm>
            <a:off x="373828" y="376983"/>
            <a:ext cx="7886700" cy="48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00A499"/>
                </a:solidFill>
                <a:latin typeface="Arial"/>
                <a:cs typeface="Arial"/>
              </a:rPr>
              <a:t>Consulting with people with common mental 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14785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FFCF4C-D27B-F7D5-CE2A-467FF87F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1205" y="647548"/>
            <a:ext cx="7886700" cy="2852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>
                <a:solidFill>
                  <a:srgbClr val="00A499"/>
                </a:solidFill>
                <a:latin typeface="Arial"/>
                <a:cs typeface="Arial"/>
              </a:rPr>
              <a:t>What is different?</a:t>
            </a:r>
            <a:endParaRPr lang="en-US" sz="3200">
              <a:cs typeface="Calibri Light" panose="020F030202020403020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871580A-8738-65DB-DB91-AA2D18536201}"/>
              </a:ext>
            </a:extLst>
          </p:cNvPr>
          <p:cNvSpPr txBox="1">
            <a:spLocks/>
          </p:cNvSpPr>
          <p:nvPr/>
        </p:nvSpPr>
        <p:spPr>
          <a:xfrm>
            <a:off x="373828" y="376983"/>
            <a:ext cx="7886700" cy="48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00A499"/>
                </a:solidFill>
                <a:latin typeface="Arial"/>
                <a:cs typeface="Arial"/>
              </a:rPr>
              <a:t>Consulting with people with common mental health problems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53325B9-0F66-6C8C-913D-2E787F8ADAF5}"/>
              </a:ext>
            </a:extLst>
          </p:cNvPr>
          <p:cNvSpPr txBox="1">
            <a:spLocks/>
          </p:cNvSpPr>
          <p:nvPr/>
        </p:nvSpPr>
        <p:spPr>
          <a:xfrm>
            <a:off x="551594" y="3707301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>
                <a:solidFill>
                  <a:srgbClr val="00A499"/>
                </a:solidFill>
                <a:latin typeface="Arial"/>
                <a:cs typeface="Arial"/>
              </a:rPr>
              <a:t>What is </a:t>
            </a:r>
            <a:r>
              <a:rPr lang="en-GB" sz="4000" i="1">
                <a:solidFill>
                  <a:srgbClr val="00A499"/>
                </a:solidFill>
                <a:latin typeface="Arial"/>
                <a:cs typeface="Arial"/>
              </a:rPr>
              <a:t>your</a:t>
            </a:r>
            <a:r>
              <a:rPr lang="en-GB" sz="4000">
                <a:solidFill>
                  <a:srgbClr val="00A499"/>
                </a:solidFill>
                <a:latin typeface="Arial"/>
                <a:cs typeface="Arial"/>
              </a:rPr>
              <a:t> concern or worry?</a:t>
            </a:r>
            <a:endParaRPr lang="en-US" sz="4000">
              <a:cs typeface="Calibri Light" panose="020F0302020204030204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D49809A-E938-0CB6-4825-3738404340E6}"/>
              </a:ext>
            </a:extLst>
          </p:cNvPr>
          <p:cNvSpPr txBox="1">
            <a:spLocks/>
          </p:cNvSpPr>
          <p:nvPr/>
        </p:nvSpPr>
        <p:spPr>
          <a:xfrm>
            <a:off x="716300" y="2308580"/>
            <a:ext cx="7018400" cy="224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rgbClr val="00A499"/>
                </a:solidFill>
                <a:latin typeface="Arial"/>
                <a:cs typeface="Arial"/>
              </a:rPr>
              <a:t>How to best support patients?</a:t>
            </a:r>
            <a:endParaRPr lang="en-US" sz="3200">
              <a:cs typeface="Calibri Light" panose="020F030202020403020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773ADC2-C829-D450-01E1-461641138073}"/>
              </a:ext>
            </a:extLst>
          </p:cNvPr>
          <p:cNvSpPr txBox="1">
            <a:spLocks/>
          </p:cNvSpPr>
          <p:nvPr/>
        </p:nvSpPr>
        <p:spPr>
          <a:xfrm>
            <a:off x="1300436" y="1335588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rgbClr val="00A499"/>
                </a:solidFill>
                <a:latin typeface="Arial"/>
                <a:cs typeface="Arial"/>
              </a:rPr>
              <a:t>What if they’re suicidal?</a:t>
            </a:r>
            <a:endParaRPr lang="en-US" sz="320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74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DB718D-3197-D605-7FAE-977AC030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4" y="303897"/>
            <a:ext cx="7886700" cy="486173"/>
          </a:xfrm>
        </p:spPr>
        <p:txBody>
          <a:bodyPr>
            <a:normAutofit/>
          </a:bodyPr>
          <a:lstStyle/>
          <a:p>
            <a:r>
              <a:rPr lang="en-GB" sz="2100" b="1">
                <a:solidFill>
                  <a:srgbClr val="00A499"/>
                </a:solidFill>
                <a:latin typeface="Arial"/>
                <a:cs typeface="Arial"/>
              </a:rPr>
              <a:t>How to have those conversations?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3D1ACD-D93A-2D28-2499-B8D6D8CE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70" y="1032585"/>
            <a:ext cx="8227785" cy="55487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b="1">
                <a:latin typeface="Arial"/>
                <a:cs typeface="Arial"/>
              </a:rPr>
              <a:t>SHUSH </a:t>
            </a:r>
            <a:r>
              <a:rPr lang="en-GB" sz="1800">
                <a:latin typeface="Arial"/>
                <a:cs typeface="Arial"/>
              </a:rPr>
              <a:t>– active listening tips</a:t>
            </a:r>
          </a:p>
          <a:p>
            <a:pPr marL="0" indent="0">
              <a:buNone/>
            </a:pPr>
            <a:endParaRPr lang="en-GB" sz="1800">
              <a:latin typeface="Arial"/>
              <a:cs typeface="Arial"/>
            </a:endParaRPr>
          </a:p>
          <a:p>
            <a:r>
              <a:rPr lang="en-GB" sz="1800" b="1">
                <a:latin typeface="Arial"/>
                <a:cs typeface="Arial"/>
              </a:rPr>
              <a:t>S</a:t>
            </a:r>
            <a:r>
              <a:rPr lang="en-GB" sz="1800">
                <a:latin typeface="Arial"/>
                <a:cs typeface="Arial"/>
              </a:rPr>
              <a:t>how you care </a:t>
            </a:r>
            <a:endParaRPr lang="en-GB">
              <a:latin typeface="Calibri" panose="020F0502020204030204"/>
              <a:cs typeface="Calibri" panose="020F0502020204030204"/>
            </a:endParaRPr>
          </a:p>
          <a:p>
            <a:pPr lvl="1"/>
            <a:r>
              <a:rPr lang="en-GB" sz="1500">
                <a:latin typeface="Arial"/>
                <a:cs typeface="Arial"/>
              </a:rPr>
              <a:t>Give your full attention</a:t>
            </a:r>
          </a:p>
          <a:p>
            <a:pPr marL="0" indent="0">
              <a:buNone/>
            </a:pPr>
            <a:endParaRPr lang="en-GB" sz="1800">
              <a:latin typeface="Arial"/>
              <a:cs typeface="Arial"/>
            </a:endParaRPr>
          </a:p>
          <a:p>
            <a:r>
              <a:rPr lang="en-GB" sz="1800" b="1">
                <a:latin typeface="Arial"/>
                <a:cs typeface="Arial"/>
              </a:rPr>
              <a:t>H</a:t>
            </a:r>
            <a:r>
              <a:rPr lang="en-GB" sz="1800">
                <a:latin typeface="Arial"/>
                <a:cs typeface="Arial"/>
              </a:rPr>
              <a:t>ave patience </a:t>
            </a:r>
          </a:p>
          <a:p>
            <a:pPr lvl="1"/>
            <a:r>
              <a:rPr lang="en-GB" sz="1500">
                <a:latin typeface="Arial"/>
                <a:cs typeface="Arial"/>
              </a:rPr>
              <a:t>Listening well to create trust</a:t>
            </a:r>
          </a:p>
          <a:p>
            <a:pPr lvl="1"/>
            <a:r>
              <a:rPr lang="en-GB" sz="1500">
                <a:latin typeface="Arial"/>
                <a:cs typeface="Arial"/>
              </a:rPr>
              <a:t>Slow down, allow time for pause</a:t>
            </a:r>
          </a:p>
          <a:p>
            <a:pPr marL="342900" lvl="1" indent="0">
              <a:buNone/>
            </a:pPr>
            <a:endParaRPr lang="en-GB" sz="1500">
              <a:latin typeface="Arial"/>
              <a:cs typeface="Arial"/>
            </a:endParaRPr>
          </a:p>
          <a:p>
            <a:r>
              <a:rPr lang="en-GB" sz="1800" b="1">
                <a:latin typeface="Arial"/>
                <a:cs typeface="Arial"/>
              </a:rPr>
              <a:t>U</a:t>
            </a:r>
            <a:r>
              <a:rPr lang="en-GB" sz="1800">
                <a:latin typeface="Arial"/>
                <a:cs typeface="Arial"/>
              </a:rPr>
              <a:t>se open questions</a:t>
            </a:r>
          </a:p>
          <a:p>
            <a:pPr lvl="1"/>
            <a:r>
              <a:rPr lang="en-GB" sz="1500">
                <a:latin typeface="Arial"/>
                <a:cs typeface="Arial"/>
              </a:rPr>
              <a:t>encourage the other person to reflect, open up and talk</a:t>
            </a:r>
            <a:endParaRPr lang="en-GB" sz="1500">
              <a:cs typeface="Calibri" panose="020F0502020204030204"/>
            </a:endParaRPr>
          </a:p>
          <a:p>
            <a:pPr lvl="1"/>
            <a:r>
              <a:rPr lang="en-GB" sz="1500">
                <a:latin typeface="Arial"/>
                <a:cs typeface="Arial"/>
              </a:rPr>
              <a:t>listen to what they are saying, and what they are not saying</a:t>
            </a:r>
          </a:p>
          <a:p>
            <a:pPr marL="0" indent="0">
              <a:buNone/>
            </a:pPr>
            <a:endParaRPr lang="en-GB" sz="1800">
              <a:latin typeface="Arial"/>
              <a:cs typeface="Arial"/>
            </a:endParaRPr>
          </a:p>
          <a:p>
            <a:r>
              <a:rPr lang="en-GB" sz="1800" b="1">
                <a:latin typeface="Arial"/>
                <a:cs typeface="Arial"/>
              </a:rPr>
              <a:t>S</a:t>
            </a:r>
            <a:r>
              <a:rPr lang="en-GB" sz="1800">
                <a:latin typeface="Arial"/>
                <a:cs typeface="Arial"/>
              </a:rPr>
              <a:t>ay it back</a:t>
            </a:r>
          </a:p>
          <a:p>
            <a:pPr lvl="1"/>
            <a:r>
              <a:rPr lang="en-GB" sz="1500">
                <a:latin typeface="Arial"/>
                <a:cs typeface="Arial"/>
              </a:rPr>
              <a:t>Show you're listening and you've understood</a:t>
            </a:r>
          </a:p>
          <a:p>
            <a:pPr lvl="1"/>
            <a:r>
              <a:rPr lang="en-GB" sz="1500">
                <a:latin typeface="Arial"/>
                <a:cs typeface="Arial"/>
              </a:rPr>
              <a:t>Without interrupting or offering a solution</a:t>
            </a:r>
          </a:p>
          <a:p>
            <a:pPr marL="342900" lvl="1" indent="0">
              <a:buNone/>
            </a:pPr>
            <a:endParaRPr lang="en-GB" sz="1500">
              <a:latin typeface="Arial"/>
              <a:cs typeface="Arial"/>
            </a:endParaRPr>
          </a:p>
          <a:p>
            <a:r>
              <a:rPr lang="en-GB" sz="1800" b="1">
                <a:latin typeface="Arial"/>
                <a:cs typeface="Arial"/>
              </a:rPr>
              <a:t>H</a:t>
            </a:r>
            <a:r>
              <a:rPr lang="en-GB" sz="1800">
                <a:latin typeface="Arial"/>
                <a:cs typeface="Arial"/>
              </a:rPr>
              <a:t>ave courage </a:t>
            </a:r>
          </a:p>
          <a:p>
            <a:endParaRPr lang="en-GB" sz="1800">
              <a:latin typeface="Arial"/>
              <a:cs typeface="Arial"/>
            </a:endParaRPr>
          </a:p>
          <a:p>
            <a:endParaRPr lang="en-GB" sz="1800">
              <a:latin typeface="Arial"/>
              <a:cs typeface="Arial"/>
            </a:endParaRPr>
          </a:p>
          <a:p>
            <a:endParaRPr lang="en-GB" sz="1800">
              <a:latin typeface="Arial"/>
              <a:cs typeface="Arial"/>
            </a:endParaRPr>
          </a:p>
          <a:p>
            <a:endParaRPr lang="en-GB" sz="1800">
              <a:latin typeface="Arial"/>
              <a:cs typeface="Arial"/>
            </a:endParaRPr>
          </a:p>
          <a:p>
            <a:endParaRPr lang="en-GB" sz="1800">
              <a:latin typeface="Arial"/>
              <a:cs typeface="Arial"/>
            </a:endParaRPr>
          </a:p>
          <a:p>
            <a:endParaRPr lang="en-GB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93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A996-3829-881E-AF0A-D0BF16DBC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79" y="5230827"/>
            <a:ext cx="7476242" cy="1303207"/>
          </a:xfrm>
        </p:spPr>
        <p:txBody>
          <a:bodyPr/>
          <a:lstStyle/>
          <a:p>
            <a:pPr marL="0" indent="0">
              <a:buNone/>
            </a:pPr>
            <a:endParaRPr lang="en-GB">
              <a:hlinkClick r:id="rId2"/>
            </a:endParaRPr>
          </a:p>
          <a:p>
            <a:pPr marL="0" indent="0">
              <a:buNone/>
            </a:pPr>
            <a:r>
              <a:rPr lang="en-GB" err="1">
                <a:hlinkClick r:id="rId2"/>
              </a:rPr>
              <a:t>Brené</a:t>
            </a:r>
            <a:r>
              <a:rPr lang="en-GB">
                <a:hlinkClick r:id="rId2"/>
              </a:rPr>
              <a:t> Brown on Empathy - YouTube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3A73A-7731-D758-7FDE-3BE32DFFAE3A}"/>
              </a:ext>
            </a:extLst>
          </p:cNvPr>
          <p:cNvSpPr txBox="1"/>
          <p:nvPr/>
        </p:nvSpPr>
        <p:spPr>
          <a:xfrm>
            <a:off x="3335212" y="1201936"/>
            <a:ext cx="17816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chemeClr val="accent4"/>
                </a:solidFill>
                <a:latin typeface="Arial"/>
                <a:cs typeface="Calibri"/>
              </a:rPr>
              <a:t>Empathy </a:t>
            </a:r>
            <a:endParaRPr lang="en-US" i="1">
              <a:solidFill>
                <a:schemeClr val="accent4"/>
              </a:solidFill>
              <a:latin typeface="Arial"/>
              <a:cs typeface="Arial"/>
            </a:endParaRPr>
          </a:p>
          <a:p>
            <a:pPr algn="ctr"/>
            <a:r>
              <a:rPr lang="en-US" i="1">
                <a:solidFill>
                  <a:schemeClr val="accent4"/>
                </a:solidFill>
                <a:latin typeface="Arial"/>
                <a:cs typeface="Calibri"/>
              </a:rPr>
              <a:t>fuels connection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3E96A-8A35-FEB9-322C-3DDF9FC857E4}"/>
              </a:ext>
            </a:extLst>
          </p:cNvPr>
          <p:cNvSpPr txBox="1"/>
          <p:nvPr/>
        </p:nvSpPr>
        <p:spPr>
          <a:xfrm>
            <a:off x="5309834" y="2708046"/>
            <a:ext cx="15267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rgbClr val="00B050"/>
                </a:solidFill>
                <a:latin typeface="Arial"/>
                <a:cs typeface="Calibri"/>
              </a:rPr>
              <a:t>Allows for</a:t>
            </a:r>
            <a:endParaRPr lang="en-US" i="1">
              <a:solidFill>
                <a:srgbClr val="00B050"/>
              </a:solidFill>
              <a:latin typeface="Arial"/>
              <a:cs typeface="Arial"/>
            </a:endParaRPr>
          </a:p>
          <a:p>
            <a:pPr algn="ctr"/>
            <a:r>
              <a:rPr lang="en-US" i="1">
                <a:solidFill>
                  <a:srgbClr val="00B050"/>
                </a:solidFill>
                <a:latin typeface="Arial"/>
                <a:cs typeface="Calibri"/>
              </a:rPr>
              <a:t>different</a:t>
            </a:r>
          </a:p>
          <a:p>
            <a:pPr algn="ctr"/>
            <a:r>
              <a:rPr lang="en-US" i="1">
                <a:solidFill>
                  <a:srgbClr val="00B050"/>
                </a:solidFill>
                <a:latin typeface="Arial"/>
                <a:cs typeface="Calibri"/>
              </a:rPr>
              <a:t>perspective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6711C-432C-9C5E-8AF3-747C4C88567D}"/>
              </a:ext>
            </a:extLst>
          </p:cNvPr>
          <p:cNvSpPr txBox="1"/>
          <p:nvPr/>
        </p:nvSpPr>
        <p:spPr>
          <a:xfrm>
            <a:off x="3325007" y="4481993"/>
            <a:ext cx="18055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i="1">
                <a:solidFill>
                  <a:schemeClr val="accent4"/>
                </a:solidFill>
                <a:latin typeface="Arial"/>
                <a:cs typeface="Calibri"/>
              </a:rPr>
              <a:t>Non-judgmental</a:t>
            </a:r>
            <a:endParaRPr lang="en-US" i="1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25E0A-09F8-5814-4C07-F151D8FA745F}"/>
              </a:ext>
            </a:extLst>
          </p:cNvPr>
          <p:cNvSpPr txBox="1"/>
          <p:nvPr/>
        </p:nvSpPr>
        <p:spPr>
          <a:xfrm>
            <a:off x="1575467" y="2984868"/>
            <a:ext cx="15267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err="1">
                <a:solidFill>
                  <a:srgbClr val="00B050"/>
                </a:solidFill>
                <a:latin typeface="Arial"/>
                <a:cs typeface="Calibri"/>
              </a:rPr>
              <a:t>Recognising</a:t>
            </a:r>
            <a:r>
              <a:rPr lang="en-US" i="1">
                <a:solidFill>
                  <a:srgbClr val="00B050"/>
                </a:solidFill>
                <a:latin typeface="Arial"/>
                <a:cs typeface="Calibri"/>
              </a:rPr>
              <a:t> emotions</a:t>
            </a:r>
          </a:p>
        </p:txBody>
      </p:sp>
      <p:pic>
        <p:nvPicPr>
          <p:cNvPr id="8" name="Picture 2" descr="A picture containing silhouette, arch&#10;&#10;Description automatically generated">
            <a:extLst>
              <a:ext uri="{FF2B5EF4-FFF2-40B4-BE49-F238E27FC236}">
                <a16:creationId xmlns:a16="http://schemas.microsoft.com/office/drawing/2014/main" id="{AA3F214A-9358-CAFB-6A43-2E6641F23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637" y="2425302"/>
            <a:ext cx="1734146" cy="175200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A7875F4-31E9-6E94-A4A2-96786335FD4A}"/>
              </a:ext>
            </a:extLst>
          </p:cNvPr>
          <p:cNvSpPr txBox="1">
            <a:spLocks/>
          </p:cNvSpPr>
          <p:nvPr/>
        </p:nvSpPr>
        <p:spPr>
          <a:xfrm>
            <a:off x="628650" y="551613"/>
            <a:ext cx="7886700" cy="48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00" b="1">
                <a:solidFill>
                  <a:srgbClr val="00A499"/>
                </a:solidFill>
                <a:latin typeface="Arial"/>
                <a:cs typeface="Arial"/>
              </a:rPr>
              <a:t>Empathy</a:t>
            </a:r>
          </a:p>
        </p:txBody>
      </p:sp>
    </p:spTree>
    <p:extLst>
      <p:ext uri="{BB962C8B-B14F-4D97-AF65-F5344CB8AC3E}">
        <p14:creationId xmlns:p14="http://schemas.microsoft.com/office/powerpoint/2010/main" val="82965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0B47-DAEF-7450-C143-9F268A94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86749"/>
            <a:ext cx="6306095" cy="894489"/>
          </a:xfrm>
        </p:spPr>
        <p:txBody>
          <a:bodyPr>
            <a:normAutofit/>
          </a:bodyPr>
          <a:lstStyle/>
          <a:p>
            <a:r>
              <a:rPr lang="en-GB" sz="2100" b="1">
                <a:solidFill>
                  <a:srgbClr val="00A499"/>
                </a:solidFill>
                <a:latin typeface="Arial"/>
                <a:cs typeface="Arial"/>
              </a:rPr>
              <a:t>Consulting with people with depression</a:t>
            </a:r>
            <a:endParaRPr lang="en-US" sz="2100">
              <a:latin typeface="Arial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C501C5-126E-EEEB-A18F-2B620055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754982"/>
            <a:ext cx="7886700" cy="3568304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just">
              <a:buFont typeface="Wingdings" panose="020B0604020202020204" pitchFamily="34" charset="0"/>
              <a:buChar char="q"/>
            </a:pPr>
            <a:r>
              <a:rPr lang="en-GB" sz="1600">
                <a:latin typeface="Arial"/>
                <a:cs typeface="Calibri"/>
              </a:rPr>
              <a:t>Find out what the person already knows and explore ICE</a:t>
            </a:r>
            <a:endParaRPr lang="en-US" sz="1600">
              <a:latin typeface="Arial"/>
              <a:cs typeface="Arial"/>
            </a:endParaRPr>
          </a:p>
          <a:p>
            <a:pPr algn="just">
              <a:buFont typeface="Wingdings" panose="020B0604020202020204" pitchFamily="34" charset="0"/>
              <a:buChar char="q"/>
            </a:pPr>
            <a:endParaRPr lang="en-GB" sz="16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GB" sz="1600">
                <a:latin typeface="Arial"/>
                <a:cs typeface="Calibri"/>
              </a:rPr>
              <a:t>Consider inclusion of younger people’s information. Role of carers?</a:t>
            </a:r>
          </a:p>
          <a:p>
            <a:pPr algn="just">
              <a:buFont typeface="Wingdings" panose="020B0604020202020204" pitchFamily="34" charset="0"/>
              <a:buChar char="q"/>
            </a:pPr>
            <a:endParaRPr lang="en-GB" sz="16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GB" sz="1600">
                <a:latin typeface="Arial"/>
                <a:cs typeface="Calibri"/>
              </a:rPr>
              <a:t>Explore motivation and identify opportunities for lifestyle conversations and signpost for interventions and further support</a:t>
            </a:r>
          </a:p>
          <a:p>
            <a:pPr algn="just">
              <a:buFont typeface="Wingdings" panose="020B0604020202020204" pitchFamily="34" charset="0"/>
              <a:buChar char="q"/>
            </a:pPr>
            <a:endParaRPr lang="en-GB" sz="1600">
              <a:latin typeface="Arial"/>
              <a:cs typeface="Calibri"/>
            </a:endParaRPr>
          </a:p>
          <a:p>
            <a:pPr algn="just">
              <a:buFont typeface="Wingdings" panose="020B0604020202020204" pitchFamily="34" charset="0"/>
              <a:buChar char="q"/>
            </a:pPr>
            <a:r>
              <a:rPr lang="en-GB" sz="1600">
                <a:latin typeface="Arial"/>
                <a:cs typeface="Calibri"/>
              </a:rPr>
              <a:t>Conversations about psychological and social support – how these relate to helping someone get well and stay well from depression </a:t>
            </a:r>
          </a:p>
          <a:p>
            <a:pPr marL="0" indent="0" algn="just">
              <a:buNone/>
            </a:pPr>
            <a:endParaRPr lang="en-GB" sz="160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20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6219154081C1449A9B726C15A256A4" ma:contentTypeVersion="2" ma:contentTypeDescription="Create a new document." ma:contentTypeScope="" ma:versionID="c3c74496b29be2fd6d95d5275dde3ea8">
  <xsd:schema xmlns:xsd="http://www.w3.org/2001/XMLSchema" xmlns:xs="http://www.w3.org/2001/XMLSchema" xmlns:p="http://schemas.microsoft.com/office/2006/metadata/properties" xmlns:ns2="a1021375-2178-4e97-9acd-a324032b35cd" targetNamespace="http://schemas.microsoft.com/office/2006/metadata/properties" ma:root="true" ma:fieldsID="10a91cfec5eb3ac68266f2bda733f3cb" ns2:_="">
    <xsd:import namespace="a1021375-2178-4e97-9acd-a324032b3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21375-2178-4e97-9acd-a324032b3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774248-4510-412F-86B4-1597692981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F2145A-DD9D-4D68-8E03-6903A0EFD146}">
  <ds:schemaRefs>
    <ds:schemaRef ds:uri="a1021375-2178-4e97-9acd-a324032b35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215CA5-CF82-4A3F-A32D-A1F0B2A2A0D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2785</Words>
  <Application>Microsoft Office PowerPoint</Application>
  <PresentationFormat>On-screen Show (4:3)</PresentationFormat>
  <Paragraphs>504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A little sunshine</vt:lpstr>
      <vt:lpstr>Arial</vt:lpstr>
      <vt:lpstr>Arial Nova</vt:lpstr>
      <vt:lpstr>Calibri</vt:lpstr>
      <vt:lpstr>Calibri Light</vt:lpstr>
      <vt:lpstr>inherit</vt:lpstr>
      <vt:lpstr>Inter</vt:lpstr>
      <vt:lpstr>interfaceregular</vt:lpstr>
      <vt:lpstr>Raleway</vt:lpstr>
      <vt:lpstr>SabonLTStd-Roman</vt:lpstr>
      <vt:lpstr>Wingdings</vt:lpstr>
      <vt:lpstr>Office Theme</vt:lpstr>
      <vt:lpstr>Office Theme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different?</vt:lpstr>
      <vt:lpstr>How to have those conversations?</vt:lpstr>
      <vt:lpstr>PowerPoint Presentation</vt:lpstr>
      <vt:lpstr>Consulting with people with depression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talking therapy?</vt:lpstr>
      <vt:lpstr>The pharmacist's role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Bateman</dc:creator>
  <cp:lastModifiedBy>Karen Cox</cp:lastModifiedBy>
  <cp:revision>3</cp:revision>
  <dcterms:created xsi:type="dcterms:W3CDTF">2016-06-15T09:10:01Z</dcterms:created>
  <dcterms:modified xsi:type="dcterms:W3CDTF">2023-04-28T10:44:20Z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276786-cf20-4f9d-b5c6-e06f7f4594c5_Enabled">
    <vt:lpwstr>true</vt:lpwstr>
  </property>
  <property fmtid="{D5CDD505-2E9C-101B-9397-08002B2CF9AE}" pid="3" name="MSIP_Label_fb276786-cf20-4f9d-b5c6-e06f7f4594c5_SetDate">
    <vt:lpwstr>2023-02-27T14:40:11Z</vt:lpwstr>
  </property>
  <property fmtid="{D5CDD505-2E9C-101B-9397-08002B2CF9AE}" pid="4" name="MSIP_Label_fb276786-cf20-4f9d-b5c6-e06f7f4594c5_Method">
    <vt:lpwstr>Standard</vt:lpwstr>
  </property>
  <property fmtid="{D5CDD505-2E9C-101B-9397-08002B2CF9AE}" pid="5" name="MSIP_Label_fb276786-cf20-4f9d-b5c6-e06f7f4594c5_Name">
    <vt:lpwstr>defa4170-0d19-0005-0004-bc88714345d2</vt:lpwstr>
  </property>
  <property fmtid="{D5CDD505-2E9C-101B-9397-08002B2CF9AE}" pid="6" name="MSIP_Label_fb276786-cf20-4f9d-b5c6-e06f7f4594c5_SiteId">
    <vt:lpwstr>d884ae64-32b1-4130-a449-4aa655c9a330</vt:lpwstr>
  </property>
  <property fmtid="{D5CDD505-2E9C-101B-9397-08002B2CF9AE}" pid="7" name="MSIP_Label_fb276786-cf20-4f9d-b5c6-e06f7f4594c5_ActionId">
    <vt:lpwstr>2e4b735f-94e0-496d-9e15-5233b75ffd41</vt:lpwstr>
  </property>
  <property fmtid="{D5CDD505-2E9C-101B-9397-08002B2CF9AE}" pid="8" name="MSIP_Label_fb276786-cf20-4f9d-b5c6-e06f7f4594c5_ContentBits">
    <vt:lpwstr>0</vt:lpwstr>
  </property>
  <property fmtid="{D5CDD505-2E9C-101B-9397-08002B2CF9AE}" pid="9" name="ContentTypeId">
    <vt:lpwstr>0x010100CA6219154081C1449A9B726C15A256A4</vt:lpwstr>
  </property>
</Properties>
</file>