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19"/>
  </p:notesMasterIdLst>
  <p:handoutMasterIdLst>
    <p:handoutMasterId r:id="rId20"/>
  </p:handoutMasterIdLst>
  <p:sldIdLst>
    <p:sldId id="1923" r:id="rId5"/>
    <p:sldId id="2145707268" r:id="rId6"/>
    <p:sldId id="2145707288" r:id="rId7"/>
    <p:sldId id="2145707820" r:id="rId8"/>
    <p:sldId id="2145707829" r:id="rId9"/>
    <p:sldId id="2145707821" r:id="rId10"/>
    <p:sldId id="2145707823" r:id="rId11"/>
    <p:sldId id="2145707825" r:id="rId12"/>
    <p:sldId id="2145707826" r:id="rId13"/>
    <p:sldId id="2145707827" r:id="rId14"/>
    <p:sldId id="2145707822" r:id="rId15"/>
    <p:sldId id="2145707817" r:id="rId16"/>
    <p:sldId id="2145707281" r:id="rId17"/>
    <p:sldId id="2145707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80D2CC"/>
    <a:srgbClr val="99DBD6"/>
    <a:srgbClr val="99DDEB"/>
    <a:srgbClr val="80D4E7"/>
    <a:srgbClr val="E8EDEE"/>
    <a:srgbClr val="003087"/>
    <a:srgbClr val="82D1CB"/>
    <a:srgbClr val="00A499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F52C7-23D1-48EC-8DC3-B2C10D1BBF9F}" v="2" dt="2023-09-18T12:29:49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71" d="100"/>
          <a:sy n="71" d="100"/>
        </p:scale>
        <p:origin x="197" y="62"/>
      </p:cViewPr>
      <p:guideLst/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226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7F9C7-30D6-47D7-B4BB-D0C487C76981}" type="doc">
      <dgm:prSet loTypeId="urn:microsoft.com/office/officeart/2005/8/layout/pyramid1" loCatId="pyramid" qsTypeId="urn:microsoft.com/office/officeart/2005/8/quickstyle/3d3" qsCatId="3D" csTypeId="urn:microsoft.com/office/officeart/2005/8/colors/colorful5" csCatId="colorful" phldr="1"/>
      <dgm:spPr/>
    </dgm:pt>
    <dgm:pt modelId="{F549DF00-1FD7-46AC-B304-3F12EC26E8F5}">
      <dgm:prSet phldrT="[Text]" custT="1"/>
      <dgm:spPr/>
      <dgm:t>
        <a:bodyPr/>
        <a:lstStyle/>
        <a:p>
          <a:endParaRPr lang="en-GB" sz="500" dirty="0">
            <a:solidFill>
              <a:schemeClr val="bg1"/>
            </a:solidFill>
          </a:endParaRPr>
        </a:p>
        <a:p>
          <a:r>
            <a:rPr lang="en-GB" sz="1050" dirty="0">
              <a:solidFill>
                <a:schemeClr val="bg1"/>
              </a:solidFill>
            </a:rPr>
            <a:t>Tier </a:t>
          </a:r>
        </a:p>
        <a:p>
          <a:r>
            <a:rPr lang="en-GB" sz="1050" dirty="0">
              <a:solidFill>
                <a:schemeClr val="bg1"/>
              </a:solidFill>
            </a:rPr>
            <a:t>4: Initiate </a:t>
          </a:r>
        </a:p>
        <a:p>
          <a:r>
            <a:rPr lang="en-GB" sz="1050" dirty="0">
              <a:solidFill>
                <a:schemeClr val="bg1"/>
              </a:solidFill>
            </a:rPr>
            <a:t>LARCs in pharmacy</a:t>
          </a:r>
          <a:endParaRPr lang="en-GB" sz="1200" dirty="0">
            <a:solidFill>
              <a:schemeClr val="bg1"/>
            </a:solidFill>
          </a:endParaRPr>
        </a:p>
      </dgm:t>
    </dgm:pt>
    <dgm:pt modelId="{6BD54E29-C941-4B77-BB4C-B2F96FB5B776}" type="parTrans" cxnId="{FD9AE618-AB3F-4005-8A7A-2AAE75290C4D}">
      <dgm:prSet/>
      <dgm:spPr/>
      <dgm:t>
        <a:bodyPr/>
        <a:lstStyle/>
        <a:p>
          <a:endParaRPr lang="en-GB"/>
        </a:p>
      </dgm:t>
    </dgm:pt>
    <dgm:pt modelId="{FE80574C-B214-4C6A-8557-29B94CECF7FC}" type="sibTrans" cxnId="{FD9AE618-AB3F-4005-8A7A-2AAE75290C4D}">
      <dgm:prSet/>
      <dgm:spPr/>
      <dgm:t>
        <a:bodyPr/>
        <a:lstStyle/>
        <a:p>
          <a:endParaRPr lang="en-GB"/>
        </a:p>
      </dgm:t>
    </dgm:pt>
    <dgm:pt modelId="{9B131014-1A39-4BD7-8B78-47CFFB4EAE7D}">
      <dgm:prSet phldrT="[Text]" custT="1"/>
      <dgm:spPr/>
      <dgm:t>
        <a:bodyPr/>
        <a:lstStyle/>
        <a:p>
          <a:r>
            <a:rPr lang="en-GB" sz="1800" dirty="0">
              <a:solidFill>
                <a:schemeClr val="bg1"/>
              </a:solidFill>
            </a:rPr>
            <a:t>Tier 2: Initiation of oral contraception via PGD</a:t>
          </a:r>
        </a:p>
      </dgm:t>
    </dgm:pt>
    <dgm:pt modelId="{1719495C-AD88-4798-9A2C-D44819AC3B59}" type="parTrans" cxnId="{FE98E85B-7C38-4BB0-B45C-8740D46C6977}">
      <dgm:prSet/>
      <dgm:spPr/>
      <dgm:t>
        <a:bodyPr/>
        <a:lstStyle/>
        <a:p>
          <a:endParaRPr lang="en-GB"/>
        </a:p>
      </dgm:t>
    </dgm:pt>
    <dgm:pt modelId="{FB8776B5-2BFA-4F58-8BB0-E76AD60FDF43}" type="sibTrans" cxnId="{FE98E85B-7C38-4BB0-B45C-8740D46C6977}">
      <dgm:prSet/>
      <dgm:spPr/>
      <dgm:t>
        <a:bodyPr/>
        <a:lstStyle/>
        <a:p>
          <a:endParaRPr lang="en-GB"/>
        </a:p>
      </dgm:t>
    </dgm:pt>
    <dgm:pt modelId="{AAF38EB1-9516-4FD6-8169-4E1A4B4357E7}">
      <dgm:prSet phldrT="[Text]" custT="1"/>
      <dgm:spPr/>
      <dgm:t>
        <a:bodyPr/>
        <a:lstStyle/>
        <a:p>
          <a:r>
            <a:rPr lang="en-GB" sz="1800" dirty="0">
              <a:solidFill>
                <a:schemeClr val="bg1"/>
              </a:solidFill>
            </a:rPr>
            <a:t>Tier 1: Ongoing monitoring and management of repeat oral contraception prescriptions</a:t>
          </a:r>
        </a:p>
      </dgm:t>
    </dgm:pt>
    <dgm:pt modelId="{0C6F752F-5455-49D3-8F19-416639CD848D}" type="parTrans" cxnId="{3467F0DA-FBE3-43DF-98C3-A85AF1EA46AF}">
      <dgm:prSet/>
      <dgm:spPr/>
      <dgm:t>
        <a:bodyPr/>
        <a:lstStyle/>
        <a:p>
          <a:endParaRPr lang="en-GB"/>
        </a:p>
      </dgm:t>
    </dgm:pt>
    <dgm:pt modelId="{D36C526B-83E2-44F5-9D41-91B6C9A12166}" type="sibTrans" cxnId="{3467F0DA-FBE3-43DF-98C3-A85AF1EA46AF}">
      <dgm:prSet/>
      <dgm:spPr/>
      <dgm:t>
        <a:bodyPr/>
        <a:lstStyle/>
        <a:p>
          <a:endParaRPr lang="en-GB"/>
        </a:p>
      </dgm:t>
    </dgm:pt>
    <dgm:pt modelId="{368CC149-2E17-48C2-B5E2-1CAD3BB8FADB}">
      <dgm:prSet custT="1"/>
      <dgm:spPr/>
      <dgm:t>
        <a:bodyPr/>
        <a:lstStyle/>
        <a:p>
          <a:r>
            <a:rPr lang="en-GB" sz="1400" dirty="0">
              <a:solidFill>
                <a:schemeClr val="bg1"/>
              </a:solidFill>
            </a:rPr>
            <a:t>Tier 3: Ongoing monitoring and management of repeat LARCs (excl. IUSs &amp; IUDs)</a:t>
          </a:r>
        </a:p>
      </dgm:t>
    </dgm:pt>
    <dgm:pt modelId="{A20EFDCA-1D3A-408E-AA95-9772A5891C20}" type="sibTrans" cxnId="{2A965B21-8782-4CF3-AD4F-68A6573C83DE}">
      <dgm:prSet/>
      <dgm:spPr/>
      <dgm:t>
        <a:bodyPr/>
        <a:lstStyle/>
        <a:p>
          <a:endParaRPr lang="en-GB"/>
        </a:p>
      </dgm:t>
    </dgm:pt>
    <dgm:pt modelId="{254382BB-309B-4656-8B49-CB202EBBC705}" type="parTrans" cxnId="{2A965B21-8782-4CF3-AD4F-68A6573C83DE}">
      <dgm:prSet/>
      <dgm:spPr/>
      <dgm:t>
        <a:bodyPr/>
        <a:lstStyle/>
        <a:p>
          <a:endParaRPr lang="en-GB"/>
        </a:p>
      </dgm:t>
    </dgm:pt>
    <dgm:pt modelId="{3EC3068E-2C3E-4986-A684-A28B76DDA888}" type="pres">
      <dgm:prSet presAssocID="{E6D7F9C7-30D6-47D7-B4BB-D0C487C76981}" presName="Name0" presStyleCnt="0">
        <dgm:presLayoutVars>
          <dgm:dir/>
          <dgm:animLvl val="lvl"/>
          <dgm:resizeHandles val="exact"/>
        </dgm:presLayoutVars>
      </dgm:prSet>
      <dgm:spPr/>
    </dgm:pt>
    <dgm:pt modelId="{C32D2FCA-704A-4050-96F3-81D6FACB6F0D}" type="pres">
      <dgm:prSet presAssocID="{F549DF00-1FD7-46AC-B304-3F12EC26E8F5}" presName="Name8" presStyleCnt="0"/>
      <dgm:spPr/>
    </dgm:pt>
    <dgm:pt modelId="{EE8E85B8-F193-47DB-9269-B213EA288FEF}" type="pres">
      <dgm:prSet presAssocID="{F549DF00-1FD7-46AC-B304-3F12EC26E8F5}" presName="level" presStyleLbl="node1" presStyleIdx="0" presStyleCnt="4" custLinFactNeighborY="1666">
        <dgm:presLayoutVars>
          <dgm:chMax val="1"/>
          <dgm:bulletEnabled val="1"/>
        </dgm:presLayoutVars>
      </dgm:prSet>
      <dgm:spPr/>
    </dgm:pt>
    <dgm:pt modelId="{C3602D8F-4067-4C40-BF24-4BF5AC2007E7}" type="pres">
      <dgm:prSet presAssocID="{F549DF00-1FD7-46AC-B304-3F12EC26E8F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E97346-44AD-4F2C-9A36-748F15554E00}" type="pres">
      <dgm:prSet presAssocID="{368CC149-2E17-48C2-B5E2-1CAD3BB8FADB}" presName="Name8" presStyleCnt="0"/>
      <dgm:spPr/>
    </dgm:pt>
    <dgm:pt modelId="{B656987A-BD03-451F-89F5-8BDAEA0BA644}" type="pres">
      <dgm:prSet presAssocID="{368CC149-2E17-48C2-B5E2-1CAD3BB8FADB}" presName="level" presStyleLbl="node1" presStyleIdx="1" presStyleCnt="4">
        <dgm:presLayoutVars>
          <dgm:chMax val="1"/>
          <dgm:bulletEnabled val="1"/>
        </dgm:presLayoutVars>
      </dgm:prSet>
      <dgm:spPr/>
    </dgm:pt>
    <dgm:pt modelId="{4D255DF0-19F9-4A92-8768-EA933C137C4B}" type="pres">
      <dgm:prSet presAssocID="{368CC149-2E17-48C2-B5E2-1CAD3BB8FA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7B9C597-AACF-43C4-813C-3D95C5E11B39}" type="pres">
      <dgm:prSet presAssocID="{9B131014-1A39-4BD7-8B78-47CFFB4EAE7D}" presName="Name8" presStyleCnt="0"/>
      <dgm:spPr/>
    </dgm:pt>
    <dgm:pt modelId="{C65169AB-1538-460F-989C-94C2073D52AC}" type="pres">
      <dgm:prSet presAssocID="{9B131014-1A39-4BD7-8B78-47CFFB4EAE7D}" presName="level" presStyleLbl="node1" presStyleIdx="2" presStyleCnt="4">
        <dgm:presLayoutVars>
          <dgm:chMax val="1"/>
          <dgm:bulletEnabled val="1"/>
        </dgm:presLayoutVars>
      </dgm:prSet>
      <dgm:spPr/>
    </dgm:pt>
    <dgm:pt modelId="{82925A1B-133A-47F7-A5BD-E5788548253B}" type="pres">
      <dgm:prSet presAssocID="{9B131014-1A39-4BD7-8B78-47CFFB4EAE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4966D4F-489F-41BB-BAFD-D2A6A0054F40}" type="pres">
      <dgm:prSet presAssocID="{AAF38EB1-9516-4FD6-8169-4E1A4B4357E7}" presName="Name8" presStyleCnt="0"/>
      <dgm:spPr/>
    </dgm:pt>
    <dgm:pt modelId="{DFEF406A-D706-47EE-A467-4A8C064CB340}" type="pres">
      <dgm:prSet presAssocID="{AAF38EB1-9516-4FD6-8169-4E1A4B4357E7}" presName="level" presStyleLbl="node1" presStyleIdx="3" presStyleCnt="4">
        <dgm:presLayoutVars>
          <dgm:chMax val="1"/>
          <dgm:bulletEnabled val="1"/>
        </dgm:presLayoutVars>
      </dgm:prSet>
      <dgm:spPr/>
    </dgm:pt>
    <dgm:pt modelId="{B4207756-AD87-4C00-85AC-F18D4122382D}" type="pres">
      <dgm:prSet presAssocID="{AAF38EB1-9516-4FD6-8169-4E1A4B4357E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50D8312-4BF7-4307-BA6F-D570305AA917}" type="presOf" srcId="{E6D7F9C7-30D6-47D7-B4BB-D0C487C76981}" destId="{3EC3068E-2C3E-4986-A684-A28B76DDA888}" srcOrd="0" destOrd="0" presId="urn:microsoft.com/office/officeart/2005/8/layout/pyramid1"/>
    <dgm:cxn modelId="{FD9AE618-AB3F-4005-8A7A-2AAE75290C4D}" srcId="{E6D7F9C7-30D6-47D7-B4BB-D0C487C76981}" destId="{F549DF00-1FD7-46AC-B304-3F12EC26E8F5}" srcOrd="0" destOrd="0" parTransId="{6BD54E29-C941-4B77-BB4C-B2F96FB5B776}" sibTransId="{FE80574C-B214-4C6A-8557-29B94CECF7FC}"/>
    <dgm:cxn modelId="{2A965B21-8782-4CF3-AD4F-68A6573C83DE}" srcId="{E6D7F9C7-30D6-47D7-B4BB-D0C487C76981}" destId="{368CC149-2E17-48C2-B5E2-1CAD3BB8FADB}" srcOrd="1" destOrd="0" parTransId="{254382BB-309B-4656-8B49-CB202EBBC705}" sibTransId="{A20EFDCA-1D3A-408E-AA95-9772A5891C20}"/>
    <dgm:cxn modelId="{FE98E85B-7C38-4BB0-B45C-8740D46C6977}" srcId="{E6D7F9C7-30D6-47D7-B4BB-D0C487C76981}" destId="{9B131014-1A39-4BD7-8B78-47CFFB4EAE7D}" srcOrd="2" destOrd="0" parTransId="{1719495C-AD88-4798-9A2C-D44819AC3B59}" sibTransId="{FB8776B5-2BFA-4F58-8BB0-E76AD60FDF43}"/>
    <dgm:cxn modelId="{52F2176C-8A4B-4BD8-B3A8-E296D4BD937E}" type="presOf" srcId="{368CC149-2E17-48C2-B5E2-1CAD3BB8FADB}" destId="{4D255DF0-19F9-4A92-8768-EA933C137C4B}" srcOrd="1" destOrd="0" presId="urn:microsoft.com/office/officeart/2005/8/layout/pyramid1"/>
    <dgm:cxn modelId="{AC5D6C56-64FA-4173-B8DA-E705F84C0F87}" type="presOf" srcId="{368CC149-2E17-48C2-B5E2-1CAD3BB8FADB}" destId="{B656987A-BD03-451F-89F5-8BDAEA0BA644}" srcOrd="0" destOrd="0" presId="urn:microsoft.com/office/officeart/2005/8/layout/pyramid1"/>
    <dgm:cxn modelId="{F183817F-318E-422B-B824-65163715B423}" type="presOf" srcId="{AAF38EB1-9516-4FD6-8169-4E1A4B4357E7}" destId="{B4207756-AD87-4C00-85AC-F18D4122382D}" srcOrd="1" destOrd="0" presId="urn:microsoft.com/office/officeart/2005/8/layout/pyramid1"/>
    <dgm:cxn modelId="{94E959A4-9824-4F8D-B2DB-AF29FB79E57F}" type="presOf" srcId="{F549DF00-1FD7-46AC-B304-3F12EC26E8F5}" destId="{C3602D8F-4067-4C40-BF24-4BF5AC2007E7}" srcOrd="1" destOrd="0" presId="urn:microsoft.com/office/officeart/2005/8/layout/pyramid1"/>
    <dgm:cxn modelId="{3467F0DA-FBE3-43DF-98C3-A85AF1EA46AF}" srcId="{E6D7F9C7-30D6-47D7-B4BB-D0C487C76981}" destId="{AAF38EB1-9516-4FD6-8169-4E1A4B4357E7}" srcOrd="3" destOrd="0" parTransId="{0C6F752F-5455-49D3-8F19-416639CD848D}" sibTransId="{D36C526B-83E2-44F5-9D41-91B6C9A12166}"/>
    <dgm:cxn modelId="{CCB831DF-6351-4E8E-AF4B-0B8AC2463BC6}" type="presOf" srcId="{F549DF00-1FD7-46AC-B304-3F12EC26E8F5}" destId="{EE8E85B8-F193-47DB-9269-B213EA288FEF}" srcOrd="0" destOrd="0" presId="urn:microsoft.com/office/officeart/2005/8/layout/pyramid1"/>
    <dgm:cxn modelId="{4B6B17EE-BA62-44A1-8484-652678B0E389}" type="presOf" srcId="{AAF38EB1-9516-4FD6-8169-4E1A4B4357E7}" destId="{DFEF406A-D706-47EE-A467-4A8C064CB340}" srcOrd="0" destOrd="0" presId="urn:microsoft.com/office/officeart/2005/8/layout/pyramid1"/>
    <dgm:cxn modelId="{90BF5EF1-69DA-4F92-A9B2-7641889C60AB}" type="presOf" srcId="{9B131014-1A39-4BD7-8B78-47CFFB4EAE7D}" destId="{82925A1B-133A-47F7-A5BD-E5788548253B}" srcOrd="1" destOrd="0" presId="urn:microsoft.com/office/officeart/2005/8/layout/pyramid1"/>
    <dgm:cxn modelId="{547386F9-39AF-4185-BD49-8371AB27A268}" type="presOf" srcId="{9B131014-1A39-4BD7-8B78-47CFFB4EAE7D}" destId="{C65169AB-1538-460F-989C-94C2073D52AC}" srcOrd="0" destOrd="0" presId="urn:microsoft.com/office/officeart/2005/8/layout/pyramid1"/>
    <dgm:cxn modelId="{ACC6D640-C018-4D39-A672-03024762F7AF}" type="presParOf" srcId="{3EC3068E-2C3E-4986-A684-A28B76DDA888}" destId="{C32D2FCA-704A-4050-96F3-81D6FACB6F0D}" srcOrd="0" destOrd="0" presId="urn:microsoft.com/office/officeart/2005/8/layout/pyramid1"/>
    <dgm:cxn modelId="{5640F68E-F689-4700-B2A1-9561E86EAC02}" type="presParOf" srcId="{C32D2FCA-704A-4050-96F3-81D6FACB6F0D}" destId="{EE8E85B8-F193-47DB-9269-B213EA288FEF}" srcOrd="0" destOrd="0" presId="urn:microsoft.com/office/officeart/2005/8/layout/pyramid1"/>
    <dgm:cxn modelId="{50657E3C-6299-4303-B472-26676DE6C6C0}" type="presParOf" srcId="{C32D2FCA-704A-4050-96F3-81D6FACB6F0D}" destId="{C3602D8F-4067-4C40-BF24-4BF5AC2007E7}" srcOrd="1" destOrd="0" presId="urn:microsoft.com/office/officeart/2005/8/layout/pyramid1"/>
    <dgm:cxn modelId="{89F5638F-474E-4631-9584-AB5D0DD3FEA0}" type="presParOf" srcId="{3EC3068E-2C3E-4986-A684-A28B76DDA888}" destId="{CAE97346-44AD-4F2C-9A36-748F15554E00}" srcOrd="1" destOrd="0" presId="urn:microsoft.com/office/officeart/2005/8/layout/pyramid1"/>
    <dgm:cxn modelId="{FA5A78C0-1DA3-4D74-AC21-C19FC027B809}" type="presParOf" srcId="{CAE97346-44AD-4F2C-9A36-748F15554E00}" destId="{B656987A-BD03-451F-89F5-8BDAEA0BA644}" srcOrd="0" destOrd="0" presId="urn:microsoft.com/office/officeart/2005/8/layout/pyramid1"/>
    <dgm:cxn modelId="{760AD8B3-0A76-471E-996C-1528D2BFC12C}" type="presParOf" srcId="{CAE97346-44AD-4F2C-9A36-748F15554E00}" destId="{4D255DF0-19F9-4A92-8768-EA933C137C4B}" srcOrd="1" destOrd="0" presId="urn:microsoft.com/office/officeart/2005/8/layout/pyramid1"/>
    <dgm:cxn modelId="{F115C9FF-BD7F-4DE0-AAB8-463362DC224F}" type="presParOf" srcId="{3EC3068E-2C3E-4986-A684-A28B76DDA888}" destId="{A7B9C597-AACF-43C4-813C-3D95C5E11B39}" srcOrd="2" destOrd="0" presId="urn:microsoft.com/office/officeart/2005/8/layout/pyramid1"/>
    <dgm:cxn modelId="{A0345D55-6B5F-4E5B-A04D-E2E084ECC124}" type="presParOf" srcId="{A7B9C597-AACF-43C4-813C-3D95C5E11B39}" destId="{C65169AB-1538-460F-989C-94C2073D52AC}" srcOrd="0" destOrd="0" presId="urn:microsoft.com/office/officeart/2005/8/layout/pyramid1"/>
    <dgm:cxn modelId="{CB1900E1-B959-4935-9E32-38D88EFC5679}" type="presParOf" srcId="{A7B9C597-AACF-43C4-813C-3D95C5E11B39}" destId="{82925A1B-133A-47F7-A5BD-E5788548253B}" srcOrd="1" destOrd="0" presId="urn:microsoft.com/office/officeart/2005/8/layout/pyramid1"/>
    <dgm:cxn modelId="{5C92C7EA-26A7-4CDC-A608-A6E75F0B2A6D}" type="presParOf" srcId="{3EC3068E-2C3E-4986-A684-A28B76DDA888}" destId="{D4966D4F-489F-41BB-BAFD-D2A6A0054F40}" srcOrd="3" destOrd="0" presId="urn:microsoft.com/office/officeart/2005/8/layout/pyramid1"/>
    <dgm:cxn modelId="{917C5D22-C88C-4DE1-915B-FE2BE07313BD}" type="presParOf" srcId="{D4966D4F-489F-41BB-BAFD-D2A6A0054F40}" destId="{DFEF406A-D706-47EE-A467-4A8C064CB340}" srcOrd="0" destOrd="0" presId="urn:microsoft.com/office/officeart/2005/8/layout/pyramid1"/>
    <dgm:cxn modelId="{CBA1F7CF-8CCF-4D05-8500-52C4A0C8B050}" type="presParOf" srcId="{D4966D4F-489F-41BB-BAFD-D2A6A0054F40}" destId="{B4207756-AD87-4C00-85AC-F18D412238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1E5DF-C966-486B-96EA-2B676648909B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BF4179B-597E-4833-9CAA-6AE057311A5B}">
      <dgm:prSet custT="1"/>
      <dgm:spPr/>
      <dgm:t>
        <a:bodyPr/>
        <a:lstStyle/>
        <a:p>
          <a:r>
            <a:rPr lang="en-GB" sz="1800" dirty="0">
              <a:solidFill>
                <a:schemeClr val="accent3">
                  <a:lumMod val="50000"/>
                </a:schemeClr>
              </a:solidFill>
            </a:rPr>
            <a:t>Workforce and capacity issues impacting on service delivery. </a:t>
          </a:r>
          <a:endParaRPr lang="en-US" sz="1800" dirty="0">
            <a:solidFill>
              <a:schemeClr val="accent3">
                <a:lumMod val="50000"/>
              </a:schemeClr>
            </a:solidFill>
          </a:endParaRPr>
        </a:p>
      </dgm:t>
    </dgm:pt>
    <dgm:pt modelId="{6CB58F9F-8747-4188-BEE4-130262EE0CC8}" type="parTrans" cxnId="{ECACC728-100B-4B3F-959F-92AC4BC527AE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C5876A55-4A10-4833-B225-868803E2BB31}" type="sibTrans" cxnId="{ECACC728-100B-4B3F-959F-92AC4BC527AE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7995416B-4E91-423F-8E55-FB9297C810CC}">
      <dgm:prSet custT="1"/>
      <dgm:spPr/>
      <dgm:t>
        <a:bodyPr/>
        <a:lstStyle/>
        <a:p>
          <a:r>
            <a:rPr lang="en-GB" sz="1800" dirty="0">
              <a:solidFill>
                <a:schemeClr val="accent3">
                  <a:lumMod val="50000"/>
                </a:schemeClr>
              </a:solidFill>
            </a:rPr>
            <a:t>The need for an integrated IT system to streamline service referrals, feedback and claims. </a:t>
          </a:r>
          <a:endParaRPr lang="en-US" sz="1800" dirty="0">
            <a:solidFill>
              <a:schemeClr val="accent3">
                <a:lumMod val="50000"/>
              </a:schemeClr>
            </a:solidFill>
          </a:endParaRPr>
        </a:p>
      </dgm:t>
    </dgm:pt>
    <dgm:pt modelId="{18F2BC14-7B19-44B6-A6EF-11A8533B7645}" type="parTrans" cxnId="{1ADF02DA-3B8F-4589-B270-1C87B48EC71A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8F67806B-A001-44DB-9B08-B77553D4B7F5}" type="sibTrans" cxnId="{1ADF02DA-3B8F-4589-B270-1C87B48EC71A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C6CB48A0-EF37-4722-B1AA-2D06B8AD749D}">
      <dgm:prSet custT="1"/>
      <dgm:spPr/>
      <dgm:t>
        <a:bodyPr/>
        <a:lstStyle/>
        <a:p>
          <a:r>
            <a:rPr lang="en-GB" sz="1800">
              <a:solidFill>
                <a:schemeClr val="accent3">
                  <a:lumMod val="50000"/>
                </a:schemeClr>
              </a:solidFill>
            </a:rPr>
            <a:t>Z codes or similar for new services so they can be included on the DOS and easier for referrers to know who is delivering services. </a:t>
          </a:r>
          <a:endParaRPr lang="en-US" sz="1800">
            <a:solidFill>
              <a:schemeClr val="accent3">
                <a:lumMod val="50000"/>
              </a:schemeClr>
            </a:solidFill>
          </a:endParaRPr>
        </a:p>
      </dgm:t>
    </dgm:pt>
    <dgm:pt modelId="{92C6A0D5-44B5-4ECF-ABA1-76297BC2CA38}" type="parTrans" cxnId="{6AB407A6-D1AC-4068-B374-51386C793181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F88453D5-498C-4F26-BC31-C6BAB9264B6E}" type="sibTrans" cxnId="{6AB407A6-D1AC-4068-B374-51386C793181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3962BBF1-00BA-4273-8F4F-82B867ED0174}">
      <dgm:prSet custT="1"/>
      <dgm:spPr/>
      <dgm:t>
        <a:bodyPr/>
        <a:lstStyle/>
        <a:p>
          <a:r>
            <a:rPr lang="en-GB" sz="1800">
              <a:solidFill>
                <a:schemeClr val="accent3">
                  <a:lumMod val="50000"/>
                </a:schemeClr>
              </a:solidFill>
            </a:rPr>
            <a:t>The need for community pharmacy infrastructure development and business change to further support the embedding of new services. </a:t>
          </a:r>
          <a:endParaRPr lang="en-US" sz="1800">
            <a:solidFill>
              <a:schemeClr val="accent3">
                <a:lumMod val="50000"/>
              </a:schemeClr>
            </a:solidFill>
          </a:endParaRPr>
        </a:p>
      </dgm:t>
    </dgm:pt>
    <dgm:pt modelId="{C97F1F12-1F2B-4343-BA03-6FEE5D1625B3}" type="parTrans" cxnId="{3B508BA7-FB36-4153-9E4E-7C21AE6EE6D8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EE7D2AE4-CCF8-44E8-931E-C72FA2505AC3}" type="sibTrans" cxnId="{3B508BA7-FB36-4153-9E4E-7C21AE6EE6D8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61199A1F-642A-4E6E-AAF4-38800AB49964}">
      <dgm:prSet custT="1"/>
      <dgm:spPr/>
      <dgm:t>
        <a:bodyPr/>
        <a:lstStyle/>
        <a:p>
          <a:r>
            <a:rPr lang="en-GB" sz="1800">
              <a:solidFill>
                <a:schemeClr val="accent3">
                  <a:lumMod val="50000"/>
                </a:schemeClr>
              </a:solidFill>
            </a:rPr>
            <a:t>More timely and detailed data to inform service delivery and promote value of service.</a:t>
          </a:r>
          <a:endParaRPr lang="en-US" sz="1800">
            <a:solidFill>
              <a:schemeClr val="accent3">
                <a:lumMod val="50000"/>
              </a:schemeClr>
            </a:solidFill>
          </a:endParaRPr>
        </a:p>
      </dgm:t>
    </dgm:pt>
    <dgm:pt modelId="{A212FE0B-FFD9-41C0-8E9A-0557D721E29C}" type="parTrans" cxnId="{0393FC73-E7F4-4438-A664-254174515D24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D6D32AE5-8C35-4EDA-9014-6BD115C2D8B9}" type="sibTrans" cxnId="{0393FC73-E7F4-4438-A664-254174515D24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5437C7FA-4F3E-4526-91C6-935844EE6847}">
      <dgm:prSet custT="1"/>
      <dgm:spPr/>
      <dgm:t>
        <a:bodyPr/>
        <a:lstStyle/>
        <a:p>
          <a:r>
            <a:rPr lang="en-GB" sz="1800">
              <a:solidFill>
                <a:schemeClr val="accent3">
                  <a:lumMod val="50000"/>
                </a:schemeClr>
              </a:solidFill>
            </a:rPr>
            <a:t>Earlier information on new services and pilots to allow for better engagement and planning. </a:t>
          </a:r>
          <a:endParaRPr lang="en-US" sz="1800">
            <a:solidFill>
              <a:schemeClr val="accent3">
                <a:lumMod val="50000"/>
              </a:schemeClr>
            </a:solidFill>
          </a:endParaRPr>
        </a:p>
      </dgm:t>
    </dgm:pt>
    <dgm:pt modelId="{5A9DA505-D66E-4C2F-8D32-6EB1B1D9003D}" type="parTrans" cxnId="{DADEF935-2CB1-496E-8921-B6C7D2D87142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8505C3A6-1127-483E-A901-3DE4F63E9ED6}" type="sibTrans" cxnId="{DADEF935-2CB1-496E-8921-B6C7D2D87142}">
      <dgm:prSet/>
      <dgm:spPr/>
      <dgm:t>
        <a:bodyPr/>
        <a:lstStyle/>
        <a:p>
          <a:endParaRPr lang="en-US" sz="2800">
            <a:solidFill>
              <a:schemeClr val="accent3">
                <a:lumMod val="50000"/>
              </a:schemeClr>
            </a:solidFill>
          </a:endParaRPr>
        </a:p>
      </dgm:t>
    </dgm:pt>
    <dgm:pt modelId="{9DD1A7B0-395E-465D-B743-C7F14688DF2D}" type="pres">
      <dgm:prSet presAssocID="{BBE1E5DF-C966-486B-96EA-2B676648909B}" presName="root" presStyleCnt="0">
        <dgm:presLayoutVars>
          <dgm:dir/>
          <dgm:resizeHandles val="exact"/>
        </dgm:presLayoutVars>
      </dgm:prSet>
      <dgm:spPr/>
    </dgm:pt>
    <dgm:pt modelId="{31757A8D-8C85-4034-BC06-D1374D02B306}" type="pres">
      <dgm:prSet presAssocID="{BBE1E5DF-C966-486B-96EA-2B676648909B}" presName="container" presStyleCnt="0">
        <dgm:presLayoutVars>
          <dgm:dir/>
          <dgm:resizeHandles val="exact"/>
        </dgm:presLayoutVars>
      </dgm:prSet>
      <dgm:spPr/>
    </dgm:pt>
    <dgm:pt modelId="{F201BE5D-2ECB-4791-AB57-60A97ACE2385}" type="pres">
      <dgm:prSet presAssocID="{0BF4179B-597E-4833-9CAA-6AE057311A5B}" presName="compNode" presStyleCnt="0"/>
      <dgm:spPr/>
    </dgm:pt>
    <dgm:pt modelId="{BE03CB96-D457-4B8C-A3DC-E00F87970AB6}" type="pres">
      <dgm:prSet presAssocID="{0BF4179B-597E-4833-9CAA-6AE057311A5B}" presName="iconBgRect" presStyleLbl="bgShp" presStyleIdx="0" presStyleCnt="6"/>
      <dgm:spPr/>
    </dgm:pt>
    <dgm:pt modelId="{821E8A52-330F-4BD5-A75C-2F1AB3181114}" type="pres">
      <dgm:prSet presAssocID="{0BF4179B-597E-4833-9CAA-6AE057311A5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56FD9E9-0786-480C-84FC-3864712BA6ED}" type="pres">
      <dgm:prSet presAssocID="{0BF4179B-597E-4833-9CAA-6AE057311A5B}" presName="spaceRect" presStyleCnt="0"/>
      <dgm:spPr/>
    </dgm:pt>
    <dgm:pt modelId="{6F1EF6D1-9416-4054-BCBA-1FB0147B33CE}" type="pres">
      <dgm:prSet presAssocID="{0BF4179B-597E-4833-9CAA-6AE057311A5B}" presName="textRect" presStyleLbl="revTx" presStyleIdx="0" presStyleCnt="6">
        <dgm:presLayoutVars>
          <dgm:chMax val="1"/>
          <dgm:chPref val="1"/>
        </dgm:presLayoutVars>
      </dgm:prSet>
      <dgm:spPr/>
    </dgm:pt>
    <dgm:pt modelId="{6879C4DE-FCBE-400E-84AE-E9C3EB73966F}" type="pres">
      <dgm:prSet presAssocID="{C5876A55-4A10-4833-B225-868803E2BB31}" presName="sibTrans" presStyleLbl="sibTrans2D1" presStyleIdx="0" presStyleCnt="0"/>
      <dgm:spPr/>
    </dgm:pt>
    <dgm:pt modelId="{40ECDA2A-5DF3-4231-A9F0-840547020D97}" type="pres">
      <dgm:prSet presAssocID="{7995416B-4E91-423F-8E55-FB9297C810CC}" presName="compNode" presStyleCnt="0"/>
      <dgm:spPr/>
    </dgm:pt>
    <dgm:pt modelId="{5264F34E-CDE3-4746-8F80-33121CFB5D8D}" type="pres">
      <dgm:prSet presAssocID="{7995416B-4E91-423F-8E55-FB9297C810CC}" presName="iconBgRect" presStyleLbl="bgShp" presStyleIdx="1" presStyleCnt="6"/>
      <dgm:spPr/>
    </dgm:pt>
    <dgm:pt modelId="{1A2D557B-5782-41ED-B0AF-CD8D20F75755}" type="pres">
      <dgm:prSet presAssocID="{7995416B-4E91-423F-8E55-FB9297C810C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am"/>
        </a:ext>
      </dgm:extLst>
    </dgm:pt>
    <dgm:pt modelId="{D12EABCA-6EEA-4095-B88C-0065410BC1EB}" type="pres">
      <dgm:prSet presAssocID="{7995416B-4E91-423F-8E55-FB9297C810CC}" presName="spaceRect" presStyleCnt="0"/>
      <dgm:spPr/>
    </dgm:pt>
    <dgm:pt modelId="{296C7F97-1028-47CA-874D-AE51C04BD789}" type="pres">
      <dgm:prSet presAssocID="{7995416B-4E91-423F-8E55-FB9297C810CC}" presName="textRect" presStyleLbl="revTx" presStyleIdx="1" presStyleCnt="6">
        <dgm:presLayoutVars>
          <dgm:chMax val="1"/>
          <dgm:chPref val="1"/>
        </dgm:presLayoutVars>
      </dgm:prSet>
      <dgm:spPr/>
    </dgm:pt>
    <dgm:pt modelId="{5C24CB31-FFC0-4F60-BDE9-065FC3EA42CE}" type="pres">
      <dgm:prSet presAssocID="{8F67806B-A001-44DB-9B08-B77553D4B7F5}" presName="sibTrans" presStyleLbl="sibTrans2D1" presStyleIdx="0" presStyleCnt="0"/>
      <dgm:spPr/>
    </dgm:pt>
    <dgm:pt modelId="{30CBC9CB-1AC0-463B-AFBA-0EAC3751DB6D}" type="pres">
      <dgm:prSet presAssocID="{C6CB48A0-EF37-4722-B1AA-2D06B8AD749D}" presName="compNode" presStyleCnt="0"/>
      <dgm:spPr/>
    </dgm:pt>
    <dgm:pt modelId="{7A857C40-62FE-4857-95FF-8A684321079B}" type="pres">
      <dgm:prSet presAssocID="{C6CB48A0-EF37-4722-B1AA-2D06B8AD749D}" presName="iconBgRect" presStyleLbl="bgShp" presStyleIdx="2" presStyleCnt="6"/>
      <dgm:spPr/>
    </dgm:pt>
    <dgm:pt modelId="{83E88A2E-9D7A-491D-A2B2-E858587AD450}" type="pres">
      <dgm:prSet presAssocID="{C6CB48A0-EF37-4722-B1AA-2D06B8AD749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E670076B-37BC-46CE-B8E0-A5800BFC4500}" type="pres">
      <dgm:prSet presAssocID="{C6CB48A0-EF37-4722-B1AA-2D06B8AD749D}" presName="spaceRect" presStyleCnt="0"/>
      <dgm:spPr/>
    </dgm:pt>
    <dgm:pt modelId="{61FC26CB-C392-4F5C-819B-73F72FFA8022}" type="pres">
      <dgm:prSet presAssocID="{C6CB48A0-EF37-4722-B1AA-2D06B8AD749D}" presName="textRect" presStyleLbl="revTx" presStyleIdx="2" presStyleCnt="6">
        <dgm:presLayoutVars>
          <dgm:chMax val="1"/>
          <dgm:chPref val="1"/>
        </dgm:presLayoutVars>
      </dgm:prSet>
      <dgm:spPr/>
    </dgm:pt>
    <dgm:pt modelId="{D15FF4C3-4EC7-4A40-83C4-C049B0198574}" type="pres">
      <dgm:prSet presAssocID="{F88453D5-498C-4F26-BC31-C6BAB9264B6E}" presName="sibTrans" presStyleLbl="sibTrans2D1" presStyleIdx="0" presStyleCnt="0"/>
      <dgm:spPr/>
    </dgm:pt>
    <dgm:pt modelId="{F5923BFA-8399-44D0-BC3D-7659629E64E7}" type="pres">
      <dgm:prSet presAssocID="{3962BBF1-00BA-4273-8F4F-82B867ED0174}" presName="compNode" presStyleCnt="0"/>
      <dgm:spPr/>
    </dgm:pt>
    <dgm:pt modelId="{E6BC4296-4657-4A30-B273-B9E1AC262339}" type="pres">
      <dgm:prSet presAssocID="{3962BBF1-00BA-4273-8F4F-82B867ED0174}" presName="iconBgRect" presStyleLbl="bgShp" presStyleIdx="3" presStyleCnt="6"/>
      <dgm:spPr/>
    </dgm:pt>
    <dgm:pt modelId="{BF9B0BE9-20AC-4DEF-8D3C-BF52AA8416B8}" type="pres">
      <dgm:prSet presAssocID="{3962BBF1-00BA-4273-8F4F-82B867ED017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EDB4BBC-DB60-418E-8564-B425CFF01269}" type="pres">
      <dgm:prSet presAssocID="{3962BBF1-00BA-4273-8F4F-82B867ED0174}" presName="spaceRect" presStyleCnt="0"/>
      <dgm:spPr/>
    </dgm:pt>
    <dgm:pt modelId="{A3DF8A73-0EB1-4393-B299-F89D1F198152}" type="pres">
      <dgm:prSet presAssocID="{3962BBF1-00BA-4273-8F4F-82B867ED0174}" presName="textRect" presStyleLbl="revTx" presStyleIdx="3" presStyleCnt="6">
        <dgm:presLayoutVars>
          <dgm:chMax val="1"/>
          <dgm:chPref val="1"/>
        </dgm:presLayoutVars>
      </dgm:prSet>
      <dgm:spPr/>
    </dgm:pt>
    <dgm:pt modelId="{DA5201C7-CEAC-49D0-ABE5-871E7A45BFE2}" type="pres">
      <dgm:prSet presAssocID="{EE7D2AE4-CCF8-44E8-931E-C72FA2505AC3}" presName="sibTrans" presStyleLbl="sibTrans2D1" presStyleIdx="0" presStyleCnt="0"/>
      <dgm:spPr/>
    </dgm:pt>
    <dgm:pt modelId="{706E3C91-F4CD-431C-AAEA-A9BD34BBF78A}" type="pres">
      <dgm:prSet presAssocID="{61199A1F-642A-4E6E-AAF4-38800AB49964}" presName="compNode" presStyleCnt="0"/>
      <dgm:spPr/>
    </dgm:pt>
    <dgm:pt modelId="{D10B6ECC-28D9-47B3-AD8F-21171B45BE9C}" type="pres">
      <dgm:prSet presAssocID="{61199A1F-642A-4E6E-AAF4-38800AB49964}" presName="iconBgRect" presStyleLbl="bgShp" presStyleIdx="4" presStyleCnt="6"/>
      <dgm:spPr/>
    </dgm:pt>
    <dgm:pt modelId="{04896D34-3CDB-4897-BC49-8439160638D7}" type="pres">
      <dgm:prSet presAssocID="{61199A1F-642A-4E6E-AAF4-38800AB4996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B1F4EC5-12C2-449A-BF19-4E28DD7363D3}" type="pres">
      <dgm:prSet presAssocID="{61199A1F-642A-4E6E-AAF4-38800AB49964}" presName="spaceRect" presStyleCnt="0"/>
      <dgm:spPr/>
    </dgm:pt>
    <dgm:pt modelId="{FE86A079-C817-4551-A77D-71C26EAB905E}" type="pres">
      <dgm:prSet presAssocID="{61199A1F-642A-4E6E-AAF4-38800AB49964}" presName="textRect" presStyleLbl="revTx" presStyleIdx="4" presStyleCnt="6">
        <dgm:presLayoutVars>
          <dgm:chMax val="1"/>
          <dgm:chPref val="1"/>
        </dgm:presLayoutVars>
      </dgm:prSet>
      <dgm:spPr/>
    </dgm:pt>
    <dgm:pt modelId="{0F6C192C-2234-4805-B5F3-B56C7E8B5072}" type="pres">
      <dgm:prSet presAssocID="{D6D32AE5-8C35-4EDA-9014-6BD115C2D8B9}" presName="sibTrans" presStyleLbl="sibTrans2D1" presStyleIdx="0" presStyleCnt="0"/>
      <dgm:spPr/>
    </dgm:pt>
    <dgm:pt modelId="{D3B745BA-7222-420B-8710-2AC11D160C16}" type="pres">
      <dgm:prSet presAssocID="{5437C7FA-4F3E-4526-91C6-935844EE6847}" presName="compNode" presStyleCnt="0"/>
      <dgm:spPr/>
    </dgm:pt>
    <dgm:pt modelId="{0E6EB2FB-2FAF-424C-9CD2-A7AF4D4B7FB5}" type="pres">
      <dgm:prSet presAssocID="{5437C7FA-4F3E-4526-91C6-935844EE6847}" presName="iconBgRect" presStyleLbl="bgShp" presStyleIdx="5" presStyleCnt="6"/>
      <dgm:spPr/>
    </dgm:pt>
    <dgm:pt modelId="{5742B289-BC6E-4B65-8FC3-6CA2F2137529}" type="pres">
      <dgm:prSet presAssocID="{5437C7FA-4F3E-4526-91C6-935844EE684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26FEF9EB-E8A3-4E40-8184-0CBE9706A048}" type="pres">
      <dgm:prSet presAssocID="{5437C7FA-4F3E-4526-91C6-935844EE6847}" presName="spaceRect" presStyleCnt="0"/>
      <dgm:spPr/>
    </dgm:pt>
    <dgm:pt modelId="{8E9D8452-5C08-47EB-A4B4-D9439C3C7DDA}" type="pres">
      <dgm:prSet presAssocID="{5437C7FA-4F3E-4526-91C6-935844EE684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ECACC728-100B-4B3F-959F-92AC4BC527AE}" srcId="{BBE1E5DF-C966-486B-96EA-2B676648909B}" destId="{0BF4179B-597E-4833-9CAA-6AE057311A5B}" srcOrd="0" destOrd="0" parTransId="{6CB58F9F-8747-4188-BEE4-130262EE0CC8}" sibTransId="{C5876A55-4A10-4833-B225-868803E2BB31}"/>
    <dgm:cxn modelId="{DADEF935-2CB1-496E-8921-B6C7D2D87142}" srcId="{BBE1E5DF-C966-486B-96EA-2B676648909B}" destId="{5437C7FA-4F3E-4526-91C6-935844EE6847}" srcOrd="5" destOrd="0" parTransId="{5A9DA505-D66E-4C2F-8D32-6EB1B1D9003D}" sibTransId="{8505C3A6-1127-483E-A901-3DE4F63E9ED6}"/>
    <dgm:cxn modelId="{62292B43-73AB-4D8E-825E-6056286D3260}" type="presOf" srcId="{0BF4179B-597E-4833-9CAA-6AE057311A5B}" destId="{6F1EF6D1-9416-4054-BCBA-1FB0147B33CE}" srcOrd="0" destOrd="0" presId="urn:microsoft.com/office/officeart/2018/2/layout/IconCircleList"/>
    <dgm:cxn modelId="{CBC75072-FC5E-4285-A51A-96A04AD9C42E}" type="presOf" srcId="{BBE1E5DF-C966-486B-96EA-2B676648909B}" destId="{9DD1A7B0-395E-465D-B743-C7F14688DF2D}" srcOrd="0" destOrd="0" presId="urn:microsoft.com/office/officeart/2018/2/layout/IconCircleList"/>
    <dgm:cxn modelId="{0393FC73-E7F4-4438-A664-254174515D24}" srcId="{BBE1E5DF-C966-486B-96EA-2B676648909B}" destId="{61199A1F-642A-4E6E-AAF4-38800AB49964}" srcOrd="4" destOrd="0" parTransId="{A212FE0B-FFD9-41C0-8E9A-0557D721E29C}" sibTransId="{D6D32AE5-8C35-4EDA-9014-6BD115C2D8B9}"/>
    <dgm:cxn modelId="{2A6C6255-A9EC-45CF-8010-97983790577B}" type="presOf" srcId="{C6CB48A0-EF37-4722-B1AA-2D06B8AD749D}" destId="{61FC26CB-C392-4F5C-819B-73F72FFA8022}" srcOrd="0" destOrd="0" presId="urn:microsoft.com/office/officeart/2018/2/layout/IconCircleList"/>
    <dgm:cxn modelId="{4A6C5577-3DA8-402E-957A-44060C6CF0C9}" type="presOf" srcId="{61199A1F-642A-4E6E-AAF4-38800AB49964}" destId="{FE86A079-C817-4551-A77D-71C26EAB905E}" srcOrd="0" destOrd="0" presId="urn:microsoft.com/office/officeart/2018/2/layout/IconCircleList"/>
    <dgm:cxn modelId="{0AF17259-4335-4A71-9425-F787D986D744}" type="presOf" srcId="{F88453D5-498C-4F26-BC31-C6BAB9264B6E}" destId="{D15FF4C3-4EC7-4A40-83C4-C049B0198574}" srcOrd="0" destOrd="0" presId="urn:microsoft.com/office/officeart/2018/2/layout/IconCircleList"/>
    <dgm:cxn modelId="{ADE95479-71E0-40E2-A51A-75DFBA6AA2A7}" type="presOf" srcId="{C5876A55-4A10-4833-B225-868803E2BB31}" destId="{6879C4DE-FCBE-400E-84AE-E9C3EB73966F}" srcOrd="0" destOrd="0" presId="urn:microsoft.com/office/officeart/2018/2/layout/IconCircleList"/>
    <dgm:cxn modelId="{F74E4F7F-DFAD-48AC-92F7-E059E0BCAF4E}" type="presOf" srcId="{7995416B-4E91-423F-8E55-FB9297C810CC}" destId="{296C7F97-1028-47CA-874D-AE51C04BD789}" srcOrd="0" destOrd="0" presId="urn:microsoft.com/office/officeart/2018/2/layout/IconCircleList"/>
    <dgm:cxn modelId="{6AB407A6-D1AC-4068-B374-51386C793181}" srcId="{BBE1E5DF-C966-486B-96EA-2B676648909B}" destId="{C6CB48A0-EF37-4722-B1AA-2D06B8AD749D}" srcOrd="2" destOrd="0" parTransId="{92C6A0D5-44B5-4ECF-ABA1-76297BC2CA38}" sibTransId="{F88453D5-498C-4F26-BC31-C6BAB9264B6E}"/>
    <dgm:cxn modelId="{3B508BA7-FB36-4153-9E4E-7C21AE6EE6D8}" srcId="{BBE1E5DF-C966-486B-96EA-2B676648909B}" destId="{3962BBF1-00BA-4273-8F4F-82B867ED0174}" srcOrd="3" destOrd="0" parTransId="{C97F1F12-1F2B-4343-BA03-6FEE5D1625B3}" sibTransId="{EE7D2AE4-CCF8-44E8-931E-C72FA2505AC3}"/>
    <dgm:cxn modelId="{B549D9A8-E032-46FA-A259-CEA7575D1C53}" type="presOf" srcId="{5437C7FA-4F3E-4526-91C6-935844EE6847}" destId="{8E9D8452-5C08-47EB-A4B4-D9439C3C7DDA}" srcOrd="0" destOrd="0" presId="urn:microsoft.com/office/officeart/2018/2/layout/IconCircleList"/>
    <dgm:cxn modelId="{D67E23B2-5295-4940-BF48-C679D53468D2}" type="presOf" srcId="{8F67806B-A001-44DB-9B08-B77553D4B7F5}" destId="{5C24CB31-FFC0-4F60-BDE9-065FC3EA42CE}" srcOrd="0" destOrd="0" presId="urn:microsoft.com/office/officeart/2018/2/layout/IconCircleList"/>
    <dgm:cxn modelId="{142DC1B8-4963-48BA-A846-8103FDDA27F8}" type="presOf" srcId="{D6D32AE5-8C35-4EDA-9014-6BD115C2D8B9}" destId="{0F6C192C-2234-4805-B5F3-B56C7E8B5072}" srcOrd="0" destOrd="0" presId="urn:microsoft.com/office/officeart/2018/2/layout/IconCircleList"/>
    <dgm:cxn modelId="{1ADF02DA-3B8F-4589-B270-1C87B48EC71A}" srcId="{BBE1E5DF-C966-486B-96EA-2B676648909B}" destId="{7995416B-4E91-423F-8E55-FB9297C810CC}" srcOrd="1" destOrd="0" parTransId="{18F2BC14-7B19-44B6-A6EF-11A8533B7645}" sibTransId="{8F67806B-A001-44DB-9B08-B77553D4B7F5}"/>
    <dgm:cxn modelId="{91B69DE3-819A-40C9-8F44-7606793C7612}" type="presOf" srcId="{EE7D2AE4-CCF8-44E8-931E-C72FA2505AC3}" destId="{DA5201C7-CEAC-49D0-ABE5-871E7A45BFE2}" srcOrd="0" destOrd="0" presId="urn:microsoft.com/office/officeart/2018/2/layout/IconCircleList"/>
    <dgm:cxn modelId="{B42E90E7-68B7-4011-A907-5F11FC1F99B9}" type="presOf" srcId="{3962BBF1-00BA-4273-8F4F-82B867ED0174}" destId="{A3DF8A73-0EB1-4393-B299-F89D1F198152}" srcOrd="0" destOrd="0" presId="urn:microsoft.com/office/officeart/2018/2/layout/IconCircleList"/>
    <dgm:cxn modelId="{2D0AAEB5-1544-4401-B364-2FE838701E06}" type="presParOf" srcId="{9DD1A7B0-395E-465D-B743-C7F14688DF2D}" destId="{31757A8D-8C85-4034-BC06-D1374D02B306}" srcOrd="0" destOrd="0" presId="urn:microsoft.com/office/officeart/2018/2/layout/IconCircleList"/>
    <dgm:cxn modelId="{C0C9E809-EBBF-436C-9DFD-1D98F02E4E16}" type="presParOf" srcId="{31757A8D-8C85-4034-BC06-D1374D02B306}" destId="{F201BE5D-2ECB-4791-AB57-60A97ACE2385}" srcOrd="0" destOrd="0" presId="urn:microsoft.com/office/officeart/2018/2/layout/IconCircleList"/>
    <dgm:cxn modelId="{CAE06517-43AC-4685-A01A-4E59C99C39B1}" type="presParOf" srcId="{F201BE5D-2ECB-4791-AB57-60A97ACE2385}" destId="{BE03CB96-D457-4B8C-A3DC-E00F87970AB6}" srcOrd="0" destOrd="0" presId="urn:microsoft.com/office/officeart/2018/2/layout/IconCircleList"/>
    <dgm:cxn modelId="{105647AE-60F2-4A7A-87F9-AAC221679ED0}" type="presParOf" srcId="{F201BE5D-2ECB-4791-AB57-60A97ACE2385}" destId="{821E8A52-330F-4BD5-A75C-2F1AB3181114}" srcOrd="1" destOrd="0" presId="urn:microsoft.com/office/officeart/2018/2/layout/IconCircleList"/>
    <dgm:cxn modelId="{CF4DACFD-3109-47BA-9476-6E1138BA6474}" type="presParOf" srcId="{F201BE5D-2ECB-4791-AB57-60A97ACE2385}" destId="{256FD9E9-0786-480C-84FC-3864712BA6ED}" srcOrd="2" destOrd="0" presId="urn:microsoft.com/office/officeart/2018/2/layout/IconCircleList"/>
    <dgm:cxn modelId="{927DBAA7-9035-45E6-B1EB-E46A50BEF355}" type="presParOf" srcId="{F201BE5D-2ECB-4791-AB57-60A97ACE2385}" destId="{6F1EF6D1-9416-4054-BCBA-1FB0147B33CE}" srcOrd="3" destOrd="0" presId="urn:microsoft.com/office/officeart/2018/2/layout/IconCircleList"/>
    <dgm:cxn modelId="{7E9CBFF3-F53F-4AD9-943B-15B792D820BA}" type="presParOf" srcId="{31757A8D-8C85-4034-BC06-D1374D02B306}" destId="{6879C4DE-FCBE-400E-84AE-E9C3EB73966F}" srcOrd="1" destOrd="0" presId="urn:microsoft.com/office/officeart/2018/2/layout/IconCircleList"/>
    <dgm:cxn modelId="{092BDA91-E2DC-4475-9BDB-F6A30C917D6C}" type="presParOf" srcId="{31757A8D-8C85-4034-BC06-D1374D02B306}" destId="{40ECDA2A-5DF3-4231-A9F0-840547020D97}" srcOrd="2" destOrd="0" presId="urn:microsoft.com/office/officeart/2018/2/layout/IconCircleList"/>
    <dgm:cxn modelId="{0EA1BF42-D90A-407A-A787-C5E5DAA91D5B}" type="presParOf" srcId="{40ECDA2A-5DF3-4231-A9F0-840547020D97}" destId="{5264F34E-CDE3-4746-8F80-33121CFB5D8D}" srcOrd="0" destOrd="0" presId="urn:microsoft.com/office/officeart/2018/2/layout/IconCircleList"/>
    <dgm:cxn modelId="{B5663863-157A-45CF-89D7-14BEABBA936F}" type="presParOf" srcId="{40ECDA2A-5DF3-4231-A9F0-840547020D97}" destId="{1A2D557B-5782-41ED-B0AF-CD8D20F75755}" srcOrd="1" destOrd="0" presId="urn:microsoft.com/office/officeart/2018/2/layout/IconCircleList"/>
    <dgm:cxn modelId="{23DF1DE6-5AA6-4FCF-B9BB-80E5C31000D7}" type="presParOf" srcId="{40ECDA2A-5DF3-4231-A9F0-840547020D97}" destId="{D12EABCA-6EEA-4095-B88C-0065410BC1EB}" srcOrd="2" destOrd="0" presId="urn:microsoft.com/office/officeart/2018/2/layout/IconCircleList"/>
    <dgm:cxn modelId="{29FB7BC3-14CE-4A67-8FC5-689116E66613}" type="presParOf" srcId="{40ECDA2A-5DF3-4231-A9F0-840547020D97}" destId="{296C7F97-1028-47CA-874D-AE51C04BD789}" srcOrd="3" destOrd="0" presId="urn:microsoft.com/office/officeart/2018/2/layout/IconCircleList"/>
    <dgm:cxn modelId="{83E23D10-2DF2-4D3A-943A-2EB5B23AF43D}" type="presParOf" srcId="{31757A8D-8C85-4034-BC06-D1374D02B306}" destId="{5C24CB31-FFC0-4F60-BDE9-065FC3EA42CE}" srcOrd="3" destOrd="0" presId="urn:microsoft.com/office/officeart/2018/2/layout/IconCircleList"/>
    <dgm:cxn modelId="{7FF9BB37-13E6-4119-B017-7B61C2D484FD}" type="presParOf" srcId="{31757A8D-8C85-4034-BC06-D1374D02B306}" destId="{30CBC9CB-1AC0-463B-AFBA-0EAC3751DB6D}" srcOrd="4" destOrd="0" presId="urn:microsoft.com/office/officeart/2018/2/layout/IconCircleList"/>
    <dgm:cxn modelId="{7A3C8A27-4DCD-4125-883C-719C123095E0}" type="presParOf" srcId="{30CBC9CB-1AC0-463B-AFBA-0EAC3751DB6D}" destId="{7A857C40-62FE-4857-95FF-8A684321079B}" srcOrd="0" destOrd="0" presId="urn:microsoft.com/office/officeart/2018/2/layout/IconCircleList"/>
    <dgm:cxn modelId="{E14566C0-55C9-41AF-9C1E-84E1BB958EDC}" type="presParOf" srcId="{30CBC9CB-1AC0-463B-AFBA-0EAC3751DB6D}" destId="{83E88A2E-9D7A-491D-A2B2-E858587AD450}" srcOrd="1" destOrd="0" presId="urn:microsoft.com/office/officeart/2018/2/layout/IconCircleList"/>
    <dgm:cxn modelId="{90AE8E8E-D92C-461C-A367-BBF3D56C4EF7}" type="presParOf" srcId="{30CBC9CB-1AC0-463B-AFBA-0EAC3751DB6D}" destId="{E670076B-37BC-46CE-B8E0-A5800BFC4500}" srcOrd="2" destOrd="0" presId="urn:microsoft.com/office/officeart/2018/2/layout/IconCircleList"/>
    <dgm:cxn modelId="{5D461B6C-9F52-4B27-90D2-B138D75EEF3D}" type="presParOf" srcId="{30CBC9CB-1AC0-463B-AFBA-0EAC3751DB6D}" destId="{61FC26CB-C392-4F5C-819B-73F72FFA8022}" srcOrd="3" destOrd="0" presId="urn:microsoft.com/office/officeart/2018/2/layout/IconCircleList"/>
    <dgm:cxn modelId="{28FC4EAB-FA9C-45FB-984E-21FCA6E26BEA}" type="presParOf" srcId="{31757A8D-8C85-4034-BC06-D1374D02B306}" destId="{D15FF4C3-4EC7-4A40-83C4-C049B0198574}" srcOrd="5" destOrd="0" presId="urn:microsoft.com/office/officeart/2018/2/layout/IconCircleList"/>
    <dgm:cxn modelId="{1F7F37EC-434F-40F4-A5A1-45D849F348A9}" type="presParOf" srcId="{31757A8D-8C85-4034-BC06-D1374D02B306}" destId="{F5923BFA-8399-44D0-BC3D-7659629E64E7}" srcOrd="6" destOrd="0" presId="urn:microsoft.com/office/officeart/2018/2/layout/IconCircleList"/>
    <dgm:cxn modelId="{204578B9-FB3A-4DA9-964A-CC7A10258130}" type="presParOf" srcId="{F5923BFA-8399-44D0-BC3D-7659629E64E7}" destId="{E6BC4296-4657-4A30-B273-B9E1AC262339}" srcOrd="0" destOrd="0" presId="urn:microsoft.com/office/officeart/2018/2/layout/IconCircleList"/>
    <dgm:cxn modelId="{6E134BB7-33ED-4C5D-809E-DC3A8FA8BC8F}" type="presParOf" srcId="{F5923BFA-8399-44D0-BC3D-7659629E64E7}" destId="{BF9B0BE9-20AC-4DEF-8D3C-BF52AA8416B8}" srcOrd="1" destOrd="0" presId="urn:microsoft.com/office/officeart/2018/2/layout/IconCircleList"/>
    <dgm:cxn modelId="{DABDE337-1DB2-4A23-9451-BD9D1DD3F5DF}" type="presParOf" srcId="{F5923BFA-8399-44D0-BC3D-7659629E64E7}" destId="{1EDB4BBC-DB60-418E-8564-B425CFF01269}" srcOrd="2" destOrd="0" presId="urn:microsoft.com/office/officeart/2018/2/layout/IconCircleList"/>
    <dgm:cxn modelId="{5F237AE0-51B4-43B9-87B5-4B36D5009881}" type="presParOf" srcId="{F5923BFA-8399-44D0-BC3D-7659629E64E7}" destId="{A3DF8A73-0EB1-4393-B299-F89D1F198152}" srcOrd="3" destOrd="0" presId="urn:microsoft.com/office/officeart/2018/2/layout/IconCircleList"/>
    <dgm:cxn modelId="{7C087A8B-160A-4CF0-A1F0-9D265F956536}" type="presParOf" srcId="{31757A8D-8C85-4034-BC06-D1374D02B306}" destId="{DA5201C7-CEAC-49D0-ABE5-871E7A45BFE2}" srcOrd="7" destOrd="0" presId="urn:microsoft.com/office/officeart/2018/2/layout/IconCircleList"/>
    <dgm:cxn modelId="{0AAC5674-D9C1-4F4B-8725-88AFB2C6D023}" type="presParOf" srcId="{31757A8D-8C85-4034-BC06-D1374D02B306}" destId="{706E3C91-F4CD-431C-AAEA-A9BD34BBF78A}" srcOrd="8" destOrd="0" presId="urn:microsoft.com/office/officeart/2018/2/layout/IconCircleList"/>
    <dgm:cxn modelId="{25CA295D-FD06-44C4-89EA-086A92293D10}" type="presParOf" srcId="{706E3C91-F4CD-431C-AAEA-A9BD34BBF78A}" destId="{D10B6ECC-28D9-47B3-AD8F-21171B45BE9C}" srcOrd="0" destOrd="0" presId="urn:microsoft.com/office/officeart/2018/2/layout/IconCircleList"/>
    <dgm:cxn modelId="{8BFAB825-6236-4341-822B-98A7EBDE3C31}" type="presParOf" srcId="{706E3C91-F4CD-431C-AAEA-A9BD34BBF78A}" destId="{04896D34-3CDB-4897-BC49-8439160638D7}" srcOrd="1" destOrd="0" presId="urn:microsoft.com/office/officeart/2018/2/layout/IconCircleList"/>
    <dgm:cxn modelId="{049B62EC-C09C-47BF-8604-4D72E8B05CCD}" type="presParOf" srcId="{706E3C91-F4CD-431C-AAEA-A9BD34BBF78A}" destId="{BB1F4EC5-12C2-449A-BF19-4E28DD7363D3}" srcOrd="2" destOrd="0" presId="urn:microsoft.com/office/officeart/2018/2/layout/IconCircleList"/>
    <dgm:cxn modelId="{D2BD05F5-F1A8-49F9-9A83-FAB04BC215F2}" type="presParOf" srcId="{706E3C91-F4CD-431C-AAEA-A9BD34BBF78A}" destId="{FE86A079-C817-4551-A77D-71C26EAB905E}" srcOrd="3" destOrd="0" presId="urn:microsoft.com/office/officeart/2018/2/layout/IconCircleList"/>
    <dgm:cxn modelId="{C53320BC-90CD-4E11-A2A7-3AD70C2C754F}" type="presParOf" srcId="{31757A8D-8C85-4034-BC06-D1374D02B306}" destId="{0F6C192C-2234-4805-B5F3-B56C7E8B5072}" srcOrd="9" destOrd="0" presId="urn:microsoft.com/office/officeart/2018/2/layout/IconCircleList"/>
    <dgm:cxn modelId="{68C128C7-1621-4C37-8B78-514F45441248}" type="presParOf" srcId="{31757A8D-8C85-4034-BC06-D1374D02B306}" destId="{D3B745BA-7222-420B-8710-2AC11D160C16}" srcOrd="10" destOrd="0" presId="urn:microsoft.com/office/officeart/2018/2/layout/IconCircleList"/>
    <dgm:cxn modelId="{507E0B8E-11B2-492E-8512-1652AD85F356}" type="presParOf" srcId="{D3B745BA-7222-420B-8710-2AC11D160C16}" destId="{0E6EB2FB-2FAF-424C-9CD2-A7AF4D4B7FB5}" srcOrd="0" destOrd="0" presId="urn:microsoft.com/office/officeart/2018/2/layout/IconCircleList"/>
    <dgm:cxn modelId="{A6853013-82D3-4CCE-A29C-FF1335273C94}" type="presParOf" srcId="{D3B745BA-7222-420B-8710-2AC11D160C16}" destId="{5742B289-BC6E-4B65-8FC3-6CA2F2137529}" srcOrd="1" destOrd="0" presId="urn:microsoft.com/office/officeart/2018/2/layout/IconCircleList"/>
    <dgm:cxn modelId="{3C7DF50F-A56C-4663-9ECE-36B764520254}" type="presParOf" srcId="{D3B745BA-7222-420B-8710-2AC11D160C16}" destId="{26FEF9EB-E8A3-4E40-8184-0CBE9706A048}" srcOrd="2" destOrd="0" presId="urn:microsoft.com/office/officeart/2018/2/layout/IconCircleList"/>
    <dgm:cxn modelId="{AF175FB0-2195-47C8-A103-5E4B53D31215}" type="presParOf" srcId="{D3B745BA-7222-420B-8710-2AC11D160C16}" destId="{8E9D8452-5C08-47EB-A4B4-D9439C3C7DD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E85B8-F193-47DB-9269-B213EA288FEF}">
      <dsp:nvSpPr>
        <dsp:cNvPr id="0" name=""/>
        <dsp:cNvSpPr/>
      </dsp:nvSpPr>
      <dsp:spPr>
        <a:xfrm>
          <a:off x="1742131" y="13816"/>
          <a:ext cx="1161420" cy="829350"/>
        </a:xfrm>
        <a:prstGeom prst="trapezoid">
          <a:avLst>
            <a:gd name="adj" fmla="val 7002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>
            <a:solidFill>
              <a:schemeClr val="bg1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Tier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4: Initiate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LARCs in pharmacy</a:t>
          </a:r>
          <a:endParaRPr lang="en-GB" sz="1200" kern="1200" dirty="0">
            <a:solidFill>
              <a:schemeClr val="bg1"/>
            </a:solidFill>
          </a:endParaRPr>
        </a:p>
      </dsp:txBody>
      <dsp:txXfrm>
        <a:off x="1742131" y="13816"/>
        <a:ext cx="1161420" cy="829350"/>
      </dsp:txXfrm>
    </dsp:sp>
    <dsp:sp modelId="{B656987A-BD03-451F-89F5-8BDAEA0BA644}">
      <dsp:nvSpPr>
        <dsp:cNvPr id="0" name=""/>
        <dsp:cNvSpPr/>
      </dsp:nvSpPr>
      <dsp:spPr>
        <a:xfrm>
          <a:off x="1161420" y="829350"/>
          <a:ext cx="2322841" cy="829350"/>
        </a:xfrm>
        <a:prstGeom prst="trapezoid">
          <a:avLst>
            <a:gd name="adj" fmla="val 70020"/>
          </a:avLst>
        </a:prstGeom>
        <a:solidFill>
          <a:schemeClr val="accent5">
            <a:hueOff val="596902"/>
            <a:satOff val="-9225"/>
            <a:lumOff val="-1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Tier 3: Ongoing monitoring and management of repeat LARCs (excl. IUSs &amp; IUDs)</a:t>
          </a:r>
        </a:p>
      </dsp:txBody>
      <dsp:txXfrm>
        <a:off x="1567918" y="829350"/>
        <a:ext cx="1509846" cy="829350"/>
      </dsp:txXfrm>
    </dsp:sp>
    <dsp:sp modelId="{C65169AB-1538-460F-989C-94C2073D52AC}">
      <dsp:nvSpPr>
        <dsp:cNvPr id="0" name=""/>
        <dsp:cNvSpPr/>
      </dsp:nvSpPr>
      <dsp:spPr>
        <a:xfrm>
          <a:off x="580710" y="1658700"/>
          <a:ext cx="3484262" cy="829350"/>
        </a:xfrm>
        <a:prstGeom prst="trapezoid">
          <a:avLst>
            <a:gd name="adj" fmla="val 70020"/>
          </a:avLst>
        </a:prstGeom>
        <a:solidFill>
          <a:schemeClr val="accent5">
            <a:hueOff val="1193804"/>
            <a:satOff val="-18449"/>
            <a:lumOff val="-226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Tier 2: Initiation of oral contraception via PGD</a:t>
          </a:r>
        </a:p>
      </dsp:txBody>
      <dsp:txXfrm>
        <a:off x="1190456" y="1658700"/>
        <a:ext cx="2264770" cy="829350"/>
      </dsp:txXfrm>
    </dsp:sp>
    <dsp:sp modelId="{DFEF406A-D706-47EE-A467-4A8C064CB340}">
      <dsp:nvSpPr>
        <dsp:cNvPr id="0" name=""/>
        <dsp:cNvSpPr/>
      </dsp:nvSpPr>
      <dsp:spPr>
        <a:xfrm>
          <a:off x="0" y="2488051"/>
          <a:ext cx="4645683" cy="829350"/>
        </a:xfrm>
        <a:prstGeom prst="trapezoid">
          <a:avLst>
            <a:gd name="adj" fmla="val 70020"/>
          </a:avLst>
        </a:prstGeom>
        <a:solidFill>
          <a:schemeClr val="accent5">
            <a:hueOff val="1790706"/>
            <a:satOff val="-27674"/>
            <a:lumOff val="-339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Tier 1: Ongoing monitoring and management of repeat oral contraception prescriptions</a:t>
          </a:r>
        </a:p>
      </dsp:txBody>
      <dsp:txXfrm>
        <a:off x="812994" y="2488051"/>
        <a:ext cx="3019693" cy="829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3CB96-D457-4B8C-A3DC-E00F87970AB6}">
      <dsp:nvSpPr>
        <dsp:cNvPr id="0" name=""/>
        <dsp:cNvSpPr/>
      </dsp:nvSpPr>
      <dsp:spPr>
        <a:xfrm>
          <a:off x="37658" y="78071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E8A52-330F-4BD5-A75C-2F1AB3181114}">
      <dsp:nvSpPr>
        <dsp:cNvPr id="0" name=""/>
        <dsp:cNvSpPr/>
      </dsp:nvSpPr>
      <dsp:spPr>
        <a:xfrm>
          <a:off x="255409" y="998464"/>
          <a:ext cx="601408" cy="6014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EF6D1-9416-4054-BCBA-1FB0147B33CE}">
      <dsp:nvSpPr>
        <dsp:cNvPr id="0" name=""/>
        <dsp:cNvSpPr/>
      </dsp:nvSpPr>
      <dsp:spPr>
        <a:xfrm>
          <a:off x="1296764" y="78071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accent3">
                  <a:lumMod val="50000"/>
                </a:schemeClr>
              </a:solidFill>
            </a:rPr>
            <a:t>Workforce and capacity issues impacting on service delivery. </a:t>
          </a:r>
          <a:endParaRPr lang="en-US" sz="1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296764" y="780712"/>
        <a:ext cx="2444147" cy="1036911"/>
      </dsp:txXfrm>
    </dsp:sp>
    <dsp:sp modelId="{5264F34E-CDE3-4746-8F80-33121CFB5D8D}">
      <dsp:nvSpPr>
        <dsp:cNvPr id="0" name=""/>
        <dsp:cNvSpPr/>
      </dsp:nvSpPr>
      <dsp:spPr>
        <a:xfrm>
          <a:off x="4166786" y="78071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D557B-5782-41ED-B0AF-CD8D20F75755}">
      <dsp:nvSpPr>
        <dsp:cNvPr id="0" name=""/>
        <dsp:cNvSpPr/>
      </dsp:nvSpPr>
      <dsp:spPr>
        <a:xfrm>
          <a:off x="4384538" y="998464"/>
          <a:ext cx="601408" cy="6014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C7F97-1028-47CA-874D-AE51C04BD789}">
      <dsp:nvSpPr>
        <dsp:cNvPr id="0" name=""/>
        <dsp:cNvSpPr/>
      </dsp:nvSpPr>
      <dsp:spPr>
        <a:xfrm>
          <a:off x="5425893" y="78071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accent3">
                  <a:lumMod val="50000"/>
                </a:schemeClr>
              </a:solidFill>
            </a:rPr>
            <a:t>The need for an integrated IT system to streamline service referrals, feedback and claims. </a:t>
          </a:r>
          <a:endParaRPr lang="en-US" sz="1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5425893" y="780712"/>
        <a:ext cx="2444147" cy="1036911"/>
      </dsp:txXfrm>
    </dsp:sp>
    <dsp:sp modelId="{7A857C40-62FE-4857-95FF-8A684321079B}">
      <dsp:nvSpPr>
        <dsp:cNvPr id="0" name=""/>
        <dsp:cNvSpPr/>
      </dsp:nvSpPr>
      <dsp:spPr>
        <a:xfrm>
          <a:off x="8295915" y="78071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88A2E-9D7A-491D-A2B2-E858587AD450}">
      <dsp:nvSpPr>
        <dsp:cNvPr id="0" name=""/>
        <dsp:cNvSpPr/>
      </dsp:nvSpPr>
      <dsp:spPr>
        <a:xfrm>
          <a:off x="8513666" y="998464"/>
          <a:ext cx="601408" cy="6014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C26CB-C392-4F5C-819B-73F72FFA8022}">
      <dsp:nvSpPr>
        <dsp:cNvPr id="0" name=""/>
        <dsp:cNvSpPr/>
      </dsp:nvSpPr>
      <dsp:spPr>
        <a:xfrm>
          <a:off x="9555021" y="78071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accent3">
                  <a:lumMod val="50000"/>
                </a:schemeClr>
              </a:solidFill>
            </a:rPr>
            <a:t>Z codes or similar for new services so they can be included on the DOS and easier for referrers to know who is delivering services. </a:t>
          </a:r>
          <a:endParaRPr lang="en-US" sz="1800" kern="1200">
            <a:solidFill>
              <a:schemeClr val="accent3">
                <a:lumMod val="50000"/>
              </a:schemeClr>
            </a:solidFill>
          </a:endParaRPr>
        </a:p>
      </dsp:txBody>
      <dsp:txXfrm>
        <a:off x="9555021" y="780712"/>
        <a:ext cx="2444147" cy="1036911"/>
      </dsp:txXfrm>
    </dsp:sp>
    <dsp:sp modelId="{E6BC4296-4657-4A30-B273-B9E1AC262339}">
      <dsp:nvSpPr>
        <dsp:cNvPr id="0" name=""/>
        <dsp:cNvSpPr/>
      </dsp:nvSpPr>
      <dsp:spPr>
        <a:xfrm>
          <a:off x="37658" y="256219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B0BE9-20AC-4DEF-8D3C-BF52AA8416B8}">
      <dsp:nvSpPr>
        <dsp:cNvPr id="0" name=""/>
        <dsp:cNvSpPr/>
      </dsp:nvSpPr>
      <dsp:spPr>
        <a:xfrm>
          <a:off x="255409" y="2779944"/>
          <a:ext cx="601408" cy="6014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F8A73-0EB1-4393-B299-F89D1F198152}">
      <dsp:nvSpPr>
        <dsp:cNvPr id="0" name=""/>
        <dsp:cNvSpPr/>
      </dsp:nvSpPr>
      <dsp:spPr>
        <a:xfrm>
          <a:off x="1296764" y="256219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accent3">
                  <a:lumMod val="50000"/>
                </a:schemeClr>
              </a:solidFill>
            </a:rPr>
            <a:t>The need for community pharmacy infrastructure development and business change to further support the embedding of new services. </a:t>
          </a:r>
          <a:endParaRPr lang="en-US" sz="1800" kern="1200">
            <a:solidFill>
              <a:schemeClr val="accent3">
                <a:lumMod val="50000"/>
              </a:schemeClr>
            </a:solidFill>
          </a:endParaRPr>
        </a:p>
      </dsp:txBody>
      <dsp:txXfrm>
        <a:off x="1296764" y="2562192"/>
        <a:ext cx="2444147" cy="1036911"/>
      </dsp:txXfrm>
    </dsp:sp>
    <dsp:sp modelId="{D10B6ECC-28D9-47B3-AD8F-21171B45BE9C}">
      <dsp:nvSpPr>
        <dsp:cNvPr id="0" name=""/>
        <dsp:cNvSpPr/>
      </dsp:nvSpPr>
      <dsp:spPr>
        <a:xfrm>
          <a:off x="4166786" y="256219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96D34-3CDB-4897-BC49-8439160638D7}">
      <dsp:nvSpPr>
        <dsp:cNvPr id="0" name=""/>
        <dsp:cNvSpPr/>
      </dsp:nvSpPr>
      <dsp:spPr>
        <a:xfrm>
          <a:off x="4384538" y="2779944"/>
          <a:ext cx="601408" cy="60140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6A079-C817-4551-A77D-71C26EAB905E}">
      <dsp:nvSpPr>
        <dsp:cNvPr id="0" name=""/>
        <dsp:cNvSpPr/>
      </dsp:nvSpPr>
      <dsp:spPr>
        <a:xfrm>
          <a:off x="5425893" y="256219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accent3">
                  <a:lumMod val="50000"/>
                </a:schemeClr>
              </a:solidFill>
            </a:rPr>
            <a:t>More timely and detailed data to inform service delivery and promote value of service.</a:t>
          </a:r>
          <a:endParaRPr lang="en-US" sz="1800" kern="1200">
            <a:solidFill>
              <a:schemeClr val="accent3">
                <a:lumMod val="50000"/>
              </a:schemeClr>
            </a:solidFill>
          </a:endParaRPr>
        </a:p>
      </dsp:txBody>
      <dsp:txXfrm>
        <a:off x="5425893" y="2562192"/>
        <a:ext cx="2444147" cy="1036911"/>
      </dsp:txXfrm>
    </dsp:sp>
    <dsp:sp modelId="{0E6EB2FB-2FAF-424C-9CD2-A7AF4D4B7FB5}">
      <dsp:nvSpPr>
        <dsp:cNvPr id="0" name=""/>
        <dsp:cNvSpPr/>
      </dsp:nvSpPr>
      <dsp:spPr>
        <a:xfrm>
          <a:off x="8295915" y="2562192"/>
          <a:ext cx="1036911" cy="103691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2B289-BC6E-4B65-8FC3-6CA2F2137529}">
      <dsp:nvSpPr>
        <dsp:cNvPr id="0" name=""/>
        <dsp:cNvSpPr/>
      </dsp:nvSpPr>
      <dsp:spPr>
        <a:xfrm>
          <a:off x="8513666" y="2779944"/>
          <a:ext cx="601408" cy="60140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D8452-5C08-47EB-A4B4-D9439C3C7DDA}">
      <dsp:nvSpPr>
        <dsp:cNvPr id="0" name=""/>
        <dsp:cNvSpPr/>
      </dsp:nvSpPr>
      <dsp:spPr>
        <a:xfrm>
          <a:off x="9555021" y="2562192"/>
          <a:ext cx="2444147" cy="1036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accent3">
                  <a:lumMod val="50000"/>
                </a:schemeClr>
              </a:solidFill>
            </a:rPr>
            <a:t>Earlier information on new services and pilots to allow for better engagement and planning. </a:t>
          </a:r>
          <a:endParaRPr lang="en-US" sz="1800" kern="1200">
            <a:solidFill>
              <a:schemeClr val="accent3">
                <a:lumMod val="50000"/>
              </a:schemeClr>
            </a:solidFill>
          </a:endParaRPr>
        </a:p>
      </dsp:txBody>
      <dsp:txXfrm>
        <a:off x="9555021" y="2562192"/>
        <a:ext cx="2444147" cy="1036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13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5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58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13" y="3166643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7721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227772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1884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6231884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77721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2277721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1884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6239447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“Showcase quotation</a:t>
            </a:r>
            <a:br>
              <a:rPr lang="en-GB" dirty="0"/>
            </a:br>
            <a:r>
              <a:rPr lang="en-GB" dirty="0"/>
              <a:t>with left aligned text over multiple lines. Try to keep</a:t>
            </a:r>
            <a:br>
              <a:rPr lang="en-GB" dirty="0"/>
            </a:br>
            <a:r>
              <a:rPr lang="en-GB" dirty="0"/>
              <a:t>it to four lines if </a:t>
            </a:r>
            <a:r>
              <a:rPr lang="en-GB" dirty="0" err="1"/>
              <a:t>poss</a:t>
            </a:r>
            <a:r>
              <a:rPr lang="en-GB" dirty="0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Name Surname,</a:t>
            </a:r>
            <a:br>
              <a:rPr lang="en-GB" dirty="0"/>
            </a:br>
            <a:r>
              <a:rPr lang="en-GB" dirty="0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932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932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6747" y="-121920"/>
            <a:ext cx="1240874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265" y="-122410"/>
            <a:ext cx="12499929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4598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598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2400" b="1" i="0" u="none" strike="noStrike" kern="1200" cap="none" spc="2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10075"/>
            <a:ext cx="11404154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7672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7202551" y="2249424"/>
            <a:ext cx="44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37834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487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Headline over a number of lines,</a:t>
            </a:r>
            <a:br>
              <a:rPr lang="en-GB" dirty="0"/>
            </a:br>
            <a:r>
              <a:rPr lang="en-GB" dirty="0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785" r:id="rId2"/>
    <p:sldLayoutId id="2147483833" r:id="rId3"/>
    <p:sldLayoutId id="2147483834" r:id="rId4"/>
    <p:sldLayoutId id="2147483826" r:id="rId5"/>
    <p:sldLayoutId id="2147483931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938" r:id="rId14"/>
    <p:sldLayoutId id="2147483939" r:id="rId15"/>
    <p:sldLayoutId id="2147483933" r:id="rId16"/>
    <p:sldLayoutId id="2147483824" r:id="rId17"/>
    <p:sldLayoutId id="2147483926" r:id="rId18"/>
    <p:sldLayoutId id="2147483927" r:id="rId19"/>
    <p:sldLayoutId id="2147483929" r:id="rId20"/>
    <p:sldLayoutId id="2147483928" r:id="rId21"/>
    <p:sldLayoutId id="2147483930" r:id="rId22"/>
    <p:sldLayoutId id="2147483924" r:id="rId23"/>
    <p:sldLayoutId id="2147483940" r:id="rId24"/>
    <p:sldLayoutId id="2147483934" r:id="rId25"/>
    <p:sldLayoutId id="2147483936" r:id="rId26"/>
    <p:sldLayoutId id="2147483937" r:id="rId27"/>
    <p:sldLayoutId id="2147483825" r:id="rId28"/>
    <p:sldLayoutId id="2147483935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?url=https%3A%2F%2Fwww.youtube.com%2Fwatch%3Fv%3DC9NeARbGdOs&amp;data=05%7C01%7Cdeborah.dullaghan2%40nhs.net%7C65ba3fef11244af31b4308dba26ad241%7C37c354b285b047f5b22207b48d774ee3%7C0%7C0%7C638282351889606107%7CUnknown%7CTWFpbGZsb3d8eyJWIjoiMC4wLjAwMDAiLCJQIjoiV2luMzIiLCJBTiI6Ik1haWwiLCJXVCI6Mn0%3D%7C3000%7C%7C%7C&amp;sdata=zgaXtO3ktCpzmadlm0dlriB142I8tdW3KjbfqMmXEFw%3D&amp;reserved=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52356" y="1510506"/>
            <a:ext cx="7586585" cy="3283113"/>
          </a:xfrm>
        </p:spPr>
        <p:txBody>
          <a:bodyPr/>
          <a:lstStyle/>
          <a:p>
            <a:pPr algn="ctr"/>
            <a:r>
              <a:rPr lang="en-GB" sz="4400" dirty="0"/>
              <a:t>Community</a:t>
            </a:r>
            <a:br>
              <a:rPr lang="en-GB" sz="4400" dirty="0"/>
            </a:br>
            <a:r>
              <a:rPr lang="en-GB" sz="4400" dirty="0"/>
              <a:t> Pharmacy</a:t>
            </a:r>
            <a:br>
              <a:rPr lang="en-GB" sz="4400" dirty="0"/>
            </a:br>
            <a:r>
              <a:rPr lang="en-GB" sz="4400" dirty="0"/>
              <a:t> Integration</a:t>
            </a:r>
            <a:br>
              <a:rPr lang="en-GB" sz="4400" dirty="0"/>
            </a:br>
            <a:r>
              <a:rPr lang="en-GB" sz="4400" dirty="0"/>
              <a:t>National Pilot Update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September 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59999"/>
            <a:ext cx="6259513" cy="96435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br>
              <a:rPr lang="en-GB" dirty="0"/>
            </a:br>
            <a:r>
              <a:rPr lang="en-GB" b="1" dirty="0"/>
              <a:t>Debs Dullaghan</a:t>
            </a:r>
          </a:p>
          <a:p>
            <a:pPr>
              <a:lnSpc>
                <a:spcPct val="120000"/>
              </a:lnSpc>
            </a:pPr>
            <a:r>
              <a:rPr lang="en-GB" b="1" dirty="0"/>
              <a:t>Pharmacy Integration Fund Regional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04DABA-4E5F-31EB-3982-EC9A692EF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297186"/>
            <a:ext cx="11088000" cy="4262647"/>
          </a:xfrm>
        </p:spPr>
        <p:txBody>
          <a:bodyPr>
            <a:noAutofit/>
          </a:bodyPr>
          <a:lstStyle/>
          <a:p>
            <a:pPr lvl="1"/>
            <a:r>
              <a:rPr lang="en-GB" sz="1600" dirty="0"/>
              <a:t>Agreed potential PCN areas to pilot </a:t>
            </a:r>
          </a:p>
          <a:p>
            <a:pPr lvl="2"/>
            <a:r>
              <a:rPr lang="en-GB" sz="1600" dirty="0"/>
              <a:t>Based on local knowledge</a:t>
            </a:r>
          </a:p>
          <a:p>
            <a:pPr lvl="2"/>
            <a:r>
              <a:rPr lang="en-GB" sz="1600" dirty="0"/>
              <a:t>Anti-depressant prescribing data/demographics</a:t>
            </a:r>
          </a:p>
          <a:p>
            <a:pPr lvl="2"/>
            <a:r>
              <a:rPr lang="en-GB" sz="1600" dirty="0"/>
              <a:t>Gained PCN buy-in for support if required</a:t>
            </a:r>
          </a:p>
          <a:p>
            <a:pPr lvl="1"/>
            <a:r>
              <a:rPr lang="en-GB" sz="1600" dirty="0"/>
              <a:t>Expressions of interest sent to CPs in identified PCN’s</a:t>
            </a:r>
          </a:p>
          <a:p>
            <a:pPr lvl="1"/>
            <a:r>
              <a:rPr lang="en-GB" sz="1600" dirty="0"/>
              <a:t>Working group set up</a:t>
            </a:r>
          </a:p>
          <a:p>
            <a:pPr lvl="2"/>
            <a:r>
              <a:rPr lang="en-GB" sz="1600" dirty="0"/>
              <a:t>LPC, Mental Health Trust, Primary Care</a:t>
            </a:r>
          </a:p>
          <a:p>
            <a:pPr lvl="2"/>
            <a:r>
              <a:rPr lang="en-GB" sz="1600" dirty="0"/>
              <a:t>Face to Face training day/webinar arranged for beginning of March 2023 – Peterborough based</a:t>
            </a:r>
          </a:p>
          <a:p>
            <a:pPr lvl="2"/>
            <a:r>
              <a:rPr lang="en-GB" sz="1600" dirty="0"/>
              <a:t>Resources shared</a:t>
            </a:r>
          </a:p>
          <a:p>
            <a:pPr lvl="3"/>
            <a:r>
              <a:rPr lang="en-GB" sz="1600" dirty="0"/>
              <a:t>DMS information</a:t>
            </a:r>
          </a:p>
          <a:p>
            <a:pPr lvl="3"/>
            <a:r>
              <a:rPr lang="en-GB" sz="1600" dirty="0"/>
              <a:t>H.A.Y Peterborough Leaflet – resources for signposting patients/professionals</a:t>
            </a:r>
          </a:p>
          <a:p>
            <a:pPr lvl="2"/>
            <a:r>
              <a:rPr lang="en-GB" sz="1600" dirty="0"/>
              <a:t>Dedicated page on LPC website</a:t>
            </a:r>
          </a:p>
          <a:p>
            <a:pPr lvl="1"/>
            <a:r>
              <a:rPr lang="en-GB" sz="1600" dirty="0"/>
              <a:t>Issues &amp; Barriers</a:t>
            </a:r>
            <a:endParaRPr lang="en-GB" sz="1600" b="1" dirty="0">
              <a:solidFill>
                <a:srgbClr val="0070C0"/>
              </a:solidFill>
            </a:endParaRPr>
          </a:p>
          <a:p>
            <a:pPr lvl="2"/>
            <a:r>
              <a:rPr lang="en-GB" sz="1600" dirty="0"/>
              <a:t>Long period between initial engagement and SLA being available</a:t>
            </a:r>
          </a:p>
          <a:p>
            <a:pPr lvl="2"/>
            <a:r>
              <a:rPr lang="en-GB" sz="1600" dirty="0"/>
              <a:t>Covid/Flu vaccinations taking precedence</a:t>
            </a:r>
          </a:p>
          <a:p>
            <a:pPr lvl="2"/>
            <a:r>
              <a:rPr lang="en-GB" sz="1600" dirty="0"/>
              <a:t>Winter pressures</a:t>
            </a:r>
          </a:p>
          <a:p>
            <a:pPr lvl="2"/>
            <a:r>
              <a:rPr lang="en-GB" sz="1600" dirty="0"/>
              <a:t>Training time</a:t>
            </a:r>
          </a:p>
          <a:p>
            <a:endParaRPr lang="en-GB" sz="1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A7A58D-CBE1-0758-3034-B23687A7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C&amp;P Approach</a:t>
            </a:r>
          </a:p>
        </p:txBody>
      </p:sp>
    </p:spTree>
    <p:extLst>
      <p:ext uri="{BB962C8B-B14F-4D97-AF65-F5344CB8AC3E}">
        <p14:creationId xmlns:p14="http://schemas.microsoft.com/office/powerpoint/2010/main" val="413562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pc="-40" dirty="0"/>
              <a:t>Progress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7D6C286-5232-D1F5-E7FF-9D8F594192EE}"/>
              </a:ext>
            </a:extLst>
          </p:cNvPr>
          <p:cNvSpPr txBox="1">
            <a:spLocks/>
          </p:cNvSpPr>
          <p:nvPr/>
        </p:nvSpPr>
        <p:spPr>
          <a:xfrm>
            <a:off x="432000" y="1297186"/>
            <a:ext cx="10641498" cy="497724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Regionally</a:t>
            </a: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MSE – ASOP PCN and 4 associated pharmacies (2 unable to participate)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HWE – 2 Practices &amp; 2 pharmacies 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Leading way nationally with engagement and provision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C&amp;P pharmacists presented on national webinar</a:t>
            </a:r>
            <a:br>
              <a:rPr lang="en-GB" sz="1600" dirty="0"/>
            </a:br>
            <a:endParaRPr lang="en-GB" sz="1600" dirty="0"/>
          </a:p>
          <a:p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C&amp;P progress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8 live pharmacies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3 pharmacies currently active – based on submitted claims</a:t>
            </a:r>
          </a:p>
          <a:p>
            <a:pPr lvl="1"/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Currently looking to expand to 2 further PCNs</a:t>
            </a:r>
          </a:p>
          <a:p>
            <a:pPr marL="914400" lvl="2" indent="0">
              <a:buNone/>
            </a:pPr>
            <a:endParaRPr lang="en-GB" sz="1600" dirty="0"/>
          </a:p>
          <a:p>
            <a:pPr lvl="2"/>
            <a:endParaRPr lang="en-GB" sz="1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AC795A-AE29-7961-BED2-A9B8DD1AC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94846"/>
              </p:ext>
            </p:extLst>
          </p:nvPr>
        </p:nvGraphicFramePr>
        <p:xfrm>
          <a:off x="4220902" y="234810"/>
          <a:ext cx="7416800" cy="1062376"/>
        </p:xfrm>
        <a:graphic>
          <a:graphicData uri="http://schemas.openxmlformats.org/drawingml/2006/table">
            <a:tbl>
              <a:tblPr firstRow="1" firstCol="1" bandRow="1"/>
              <a:tblGrid>
                <a:gridCol w="1739900">
                  <a:extLst>
                    <a:ext uri="{9D8B030D-6E8A-4147-A177-3AD203B41FA5}">
                      <a16:colId xmlns:a16="http://schemas.microsoft.com/office/drawing/2014/main" val="229922972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0794235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3881025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47499576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4963118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53005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9989808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78639578"/>
                    </a:ext>
                  </a:extLst>
                </a:gridCol>
              </a:tblGrid>
              <a:tr h="325776">
                <a:tc gridSpan="8"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Regional pilot site uptake totals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33034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pharmacies invited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Pharmacies withdrawn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not registered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registered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awaiting readiness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live but not active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active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1259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East of England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5166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59912D7B-4704-B3C8-5FC8-F4D98E832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335" y="42310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319007-0771-60A7-3FFD-31E19F061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24735"/>
              </p:ext>
            </p:extLst>
          </p:nvPr>
        </p:nvGraphicFramePr>
        <p:xfrm>
          <a:off x="4561262" y="4879058"/>
          <a:ext cx="6736080" cy="1206500"/>
        </p:xfrm>
        <a:graphic>
          <a:graphicData uri="http://schemas.openxmlformats.org/drawingml/2006/table">
            <a:tbl>
              <a:tblPr firstRow="1" firstCol="1" bandRow="1"/>
              <a:tblGrid>
                <a:gridCol w="1739900">
                  <a:extLst>
                    <a:ext uri="{9D8B030D-6E8A-4147-A177-3AD203B41FA5}">
                      <a16:colId xmlns:a16="http://schemas.microsoft.com/office/drawing/2014/main" val="1613858656"/>
                    </a:ext>
                  </a:extLst>
                </a:gridCol>
                <a:gridCol w="842010">
                  <a:extLst>
                    <a:ext uri="{9D8B030D-6E8A-4147-A177-3AD203B41FA5}">
                      <a16:colId xmlns:a16="http://schemas.microsoft.com/office/drawing/2014/main" val="1881489509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358343125"/>
                    </a:ext>
                  </a:extLst>
                </a:gridCol>
                <a:gridCol w="915670">
                  <a:extLst>
                    <a:ext uri="{9D8B030D-6E8A-4147-A177-3AD203B41FA5}">
                      <a16:colId xmlns:a16="http://schemas.microsoft.com/office/drawing/2014/main" val="222795472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1005242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1829925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29988234"/>
                    </a:ext>
                  </a:extLst>
                </a:gridCol>
              </a:tblGrid>
              <a:tr h="184150">
                <a:tc gridSpan="7"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Regional pilot activity totals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1352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Region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No. of pharmacists trained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patient eng. stages recorded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intervention stages recorded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follow up stages recorded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additional follow up stages recorded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service exits recorded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417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East of England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055620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A2CE6591-2C97-3021-97D4-22FFD5550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700" y="5253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0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C1A26BE-2269-201B-59F3-8287EF7B6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375633"/>
              </p:ext>
            </p:extLst>
          </p:nvPr>
        </p:nvGraphicFramePr>
        <p:xfrm>
          <a:off x="155172" y="1297186"/>
          <a:ext cx="12036828" cy="4379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4436D8A-2593-4E55-A424-DA654D63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b="1" dirty="0"/>
              <a:t>Regional Themes &amp; National Feedback on all pilot implementation </a:t>
            </a:r>
            <a:endParaRPr lang="en-GB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A5DC8DDD-8D08-4743-8E11-BDB90D29470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E91E701-BC0B-4311-8B56-ADAD77811329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2114321"/>
            <a:ext cx="11088000" cy="411367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Mirrors similar animations prepared for ARRs and other primary care roles developed in E of E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Showcases Community Pharmacy skills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Advertises services offered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Information for patients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Can be used in GP practices and Community Pharmacies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Shared nationally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1600" dirty="0"/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6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Meet your community pharmacy team - YouTube</a:t>
            </a:r>
            <a:endParaRPr lang="en-GB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7356" y="1536394"/>
            <a:ext cx="11012644" cy="57792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800" dirty="0"/>
              <a:t>Developed regionally with support from CP Local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Pharmacy Animation</a:t>
            </a:r>
            <a:endParaRPr lang="en-GB" spc="-40" dirty="0"/>
          </a:p>
        </p:txBody>
      </p:sp>
    </p:spTree>
    <p:extLst>
      <p:ext uri="{BB962C8B-B14F-4D97-AF65-F5344CB8AC3E}">
        <p14:creationId xmlns:p14="http://schemas.microsoft.com/office/powerpoint/2010/main" val="22821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56E7-901A-E911-055C-25A84B999C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End slide</a:t>
            </a:r>
          </a:p>
        </p:txBody>
      </p:sp>
    </p:spTree>
    <p:extLst>
      <p:ext uri="{BB962C8B-B14F-4D97-AF65-F5344CB8AC3E}">
        <p14:creationId xmlns:p14="http://schemas.microsoft.com/office/powerpoint/2010/main" val="36468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29BB80-CC58-35D5-957B-EBDFF1D27A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505" y="3099816"/>
            <a:ext cx="7464015" cy="134050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Contraception Management Service Tier 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NMS - Depression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1206D-94F3-0E7B-81E8-A2538642CE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7505" y="819323"/>
            <a:ext cx="5684838" cy="8969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National Pilot Services within C&amp;P</a:t>
            </a:r>
          </a:p>
        </p:txBody>
      </p:sp>
    </p:spTree>
    <p:extLst>
      <p:ext uri="{BB962C8B-B14F-4D97-AF65-F5344CB8AC3E}">
        <p14:creationId xmlns:p14="http://schemas.microsoft.com/office/powerpoint/2010/main" val="366431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605064"/>
            <a:ext cx="11088000" cy="511674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Programme - 4 Tiers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Tier 1 pilot until May 2023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C&amp;P one of first pilot sites nationally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900" dirty="0"/>
              <a:t>10 registered pilot sites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900" dirty="0"/>
              <a:t>7 live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900" dirty="0"/>
              <a:t>3 completing consultations (128)</a:t>
            </a: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Launched following period of pilot activity and evaluation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Advanced Service (data to end August 2023)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900" dirty="0"/>
              <a:t>2,680 Pharmacies registered nationally; 27 locally 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1900" dirty="0"/>
              <a:t>18.5% actively delivering service (7.5% regional)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Seen as important service - however….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On - going negotiations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/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Contraception Management Service Tier 1 – Advanced Service</a:t>
            </a:r>
            <a:endParaRPr lang="en-GB" spc="-4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E388360-B7AA-8DAA-9C1D-C3B3BAFD7B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8665830"/>
              </p:ext>
            </p:extLst>
          </p:nvPr>
        </p:nvGraphicFramePr>
        <p:xfrm>
          <a:off x="7312853" y="864593"/>
          <a:ext cx="4645683" cy="3317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6C7AAC-CEAE-B3A7-674D-C15E909E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948"/>
              </p:ext>
            </p:extLst>
          </p:nvPr>
        </p:nvGraphicFramePr>
        <p:xfrm>
          <a:off x="7781061" y="4489873"/>
          <a:ext cx="3709266" cy="1633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328">
                  <a:extLst>
                    <a:ext uri="{9D8B030D-6E8A-4147-A177-3AD203B41FA5}">
                      <a16:colId xmlns:a16="http://schemas.microsoft.com/office/drawing/2014/main" val="1680476588"/>
                    </a:ext>
                  </a:extLst>
                </a:gridCol>
                <a:gridCol w="1465938">
                  <a:extLst>
                    <a:ext uri="{9D8B030D-6E8A-4147-A177-3AD203B41FA5}">
                      <a16:colId xmlns:a16="http://schemas.microsoft.com/office/drawing/2014/main" val="835999343"/>
                    </a:ext>
                  </a:extLst>
                </a:gridCol>
              </a:tblGrid>
              <a:tr h="22485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 Of England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1607321264"/>
                  </a:ext>
                </a:extLst>
              </a:tr>
              <a:tr h="28458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Registered Pharmacies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GB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2100915493"/>
                  </a:ext>
                </a:extLst>
              </a:tr>
              <a:tr h="28458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Pharmacies Live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3519925634"/>
                  </a:ext>
                </a:extLst>
              </a:tr>
              <a:tr h="5550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Pharmacies undertaking consultations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2684495787"/>
                  </a:ext>
                </a:extLst>
              </a:tr>
              <a:tr h="28458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Consultations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n-GB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39406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2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8874B8-3120-2480-0556-E8F98DAC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  <a:t>Oral Contraception Medicines Service Pilot </a:t>
            </a:r>
            <a:br>
              <a:rPr lang="en-GB" sz="3600" dirty="0">
                <a:solidFill>
                  <a:schemeClr val="tx2">
                    <a:lumMod val="25000"/>
                  </a:schemeClr>
                </a:solidFill>
                <a:latin typeface="Arial"/>
                <a:cs typeface="Arial"/>
              </a:rPr>
            </a:br>
            <a:endParaRPr lang="en-GB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B7B3CD-955E-E16B-A789-66EF68718971}"/>
              </a:ext>
            </a:extLst>
          </p:cNvPr>
          <p:cNvSpPr txBox="1">
            <a:spLocks/>
          </p:cNvSpPr>
          <p:nvPr/>
        </p:nvSpPr>
        <p:spPr>
          <a:xfrm>
            <a:off x="394860" y="961870"/>
            <a:ext cx="11402279" cy="5735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Key Lessons Learnt (From Evaluation of Tier 1 Pilot)</a:t>
            </a:r>
          </a:p>
          <a:p>
            <a:endParaRPr lang="en-GB" sz="2000" b="1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Training requirements</a:t>
            </a:r>
          </a:p>
          <a:p>
            <a:pPr marL="1028700" lvl="1" indent="-342900"/>
            <a: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level of training required which requires time, especially if not currently providing sexual health services</a:t>
            </a:r>
            <a:b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</a:br>
            <a:endParaRPr lang="en-GB" sz="18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Patient identification</a:t>
            </a:r>
          </a:p>
          <a:p>
            <a:pPr marL="1028700" lvl="1" indent="-342900"/>
            <a: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national team promoting a referral pathway from general practice and sexual health clinics but this has been hard to establish – signposting</a:t>
            </a:r>
            <a:b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Promotional material </a:t>
            </a:r>
          </a:p>
          <a:p>
            <a:pPr marL="1028700" lvl="1" indent="-342900"/>
            <a: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pharmacies initially asked to print the posters and leaflets themselves, small amount then sent to them but has hindered promotion and self-referral activity</a:t>
            </a:r>
            <a:b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Pharmacist confidence</a:t>
            </a:r>
          </a:p>
          <a:p>
            <a:pPr marL="1028700" lvl="1" indent="-342900"/>
            <a:r>
              <a:rPr lang="en-GB" sz="18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some pharmacist nervous to start consulting and proactively identify patients</a:t>
            </a:r>
          </a:p>
        </p:txBody>
      </p:sp>
    </p:spTree>
    <p:extLst>
      <p:ext uri="{BB962C8B-B14F-4D97-AF65-F5344CB8AC3E}">
        <p14:creationId xmlns:p14="http://schemas.microsoft.com/office/powerpoint/2010/main" val="7917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11935-13DA-011D-7082-1F25D056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1297186"/>
            <a:ext cx="12641975" cy="5128814"/>
          </a:xfrm>
        </p:spPr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Training &amp; Inclusion requirements</a:t>
            </a:r>
          </a:p>
          <a:p>
            <a:pPr marL="1028700" lvl="1" indent="-342900"/>
            <a:r>
              <a:rPr lang="en-GB" sz="2000" dirty="0"/>
              <a:t>Additional Training to Tier 1</a:t>
            </a:r>
          </a:p>
          <a:p>
            <a:pPr marL="1028700" lvl="1" indent="-342900"/>
            <a:r>
              <a:rPr lang="en-GB" sz="2000" dirty="0"/>
              <a:t>CPPE website &amp; service specifications (NHS BSA)</a:t>
            </a:r>
          </a:p>
          <a:p>
            <a:pPr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National Team message about training - Competence v completion</a:t>
            </a:r>
            <a:br>
              <a:rPr lang="en-GB" sz="2000" dirty="0"/>
            </a:b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Pilot until 30</a:t>
            </a:r>
            <a:r>
              <a:rPr lang="en-GB" sz="2000" baseline="30000" dirty="0"/>
              <a:t>th</a:t>
            </a:r>
            <a:r>
              <a:rPr lang="en-GB" sz="2000" dirty="0"/>
              <a:t> September 2023</a:t>
            </a:r>
          </a:p>
          <a:p>
            <a:pPr marL="1028700" lvl="1" indent="-342900"/>
            <a:r>
              <a:rPr lang="en-GB" sz="2000" dirty="0"/>
              <a:t>Extension to 31</a:t>
            </a:r>
            <a:r>
              <a:rPr lang="en-GB" sz="2000" baseline="30000" dirty="0"/>
              <a:t>st</a:t>
            </a:r>
            <a:r>
              <a:rPr lang="en-GB" sz="2000" dirty="0"/>
              <a:t> March 2024 or roll out of advanced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Accepting new registrations – but no sign-up fee (£400)</a:t>
            </a:r>
          </a:p>
          <a:p>
            <a:pPr marL="1028700" lvl="1" indent="-342900"/>
            <a:r>
              <a:rPr lang="en-GB" sz="2000" dirty="0"/>
              <a:t>5 or more consultations at Tier 1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Tier 3 &amp; 4 on hold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E0F5A0-441F-8567-3366-3C60C0AB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CMS Tier 2 Pilot – Initiation of Supply</a:t>
            </a:r>
          </a:p>
        </p:txBody>
      </p:sp>
    </p:spTree>
    <p:extLst>
      <p:ext uri="{BB962C8B-B14F-4D97-AF65-F5344CB8AC3E}">
        <p14:creationId xmlns:p14="http://schemas.microsoft.com/office/powerpoint/2010/main" val="191635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5F4A44-EA2E-6EC9-B8BC-086361BDB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46" y="937262"/>
            <a:ext cx="12397116" cy="5560814"/>
          </a:xfrm>
        </p:spPr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Picture</a:t>
            </a:r>
          </a:p>
          <a:p>
            <a:pPr marL="1028700" lvl="1" indent="-342900"/>
            <a:r>
              <a:rPr lang="en-GB" sz="2000" dirty="0"/>
              <a:t>50 registered</a:t>
            </a:r>
          </a:p>
          <a:p>
            <a:pPr marL="1028700" lvl="1" indent="-342900"/>
            <a:r>
              <a:rPr lang="en-GB" sz="2000" dirty="0"/>
              <a:t>25 live (22 undertaking consultations)</a:t>
            </a:r>
          </a:p>
          <a:p>
            <a:pPr marL="1028700" lvl="1" indent="-342900"/>
            <a:r>
              <a:rPr lang="en-GB" sz="2000" dirty="0"/>
              <a:t>248 consultations</a:t>
            </a:r>
          </a:p>
          <a:p>
            <a:pPr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Regionally</a:t>
            </a:r>
          </a:p>
          <a:p>
            <a:pPr marL="1028700" lvl="1" indent="-342900"/>
            <a:r>
              <a:rPr lang="en-GB" sz="2000" dirty="0"/>
              <a:t>7 Registered, 2 live (C&amp;P 2 Registered, but not live)</a:t>
            </a:r>
          </a:p>
          <a:p>
            <a:pPr marL="1028700" lvl="1" indent="-342900"/>
            <a:r>
              <a:rPr lang="en-GB" sz="2000" dirty="0"/>
              <a:t>2 undertaking consultations (15)</a:t>
            </a:r>
          </a:p>
          <a:p>
            <a:pPr marL="1028700" lvl="1" indent="-342900"/>
            <a:r>
              <a:rPr lang="en-GB" sz="2000" dirty="0"/>
              <a:t>Circumstances- dedicated clinical services pharmacist</a:t>
            </a:r>
          </a:p>
          <a:p>
            <a:pPr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Slow uptake</a:t>
            </a:r>
            <a:br>
              <a:rPr lang="en-GB" dirty="0"/>
            </a:b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Reasons – many similar to those identified  in Tier 1 evaluation outcomes</a:t>
            </a:r>
            <a:br>
              <a:rPr lang="en-GB" dirty="0"/>
            </a:b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When will it become an advanced service- currently un-known.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AC7C51-B3E0-2DE7-40ED-E2AAD8FE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CMS Tier 2 Pilot  Uptake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NMS – Depression Pilot</a:t>
            </a:r>
            <a:endParaRPr lang="en-GB" spc="-40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A1FB6DE-656C-EF4C-C024-98FB832F9AE5}"/>
              </a:ext>
            </a:extLst>
          </p:cNvPr>
          <p:cNvSpPr txBox="1">
            <a:spLocks/>
          </p:cNvSpPr>
          <p:nvPr/>
        </p:nvSpPr>
        <p:spPr>
          <a:xfrm>
            <a:off x="344318" y="1430560"/>
            <a:ext cx="10860911" cy="42158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Launched in 2022 – Mainstream potentially later 2023?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Key concepts of the pilot:</a:t>
            </a:r>
          </a:p>
          <a:p>
            <a:pPr lvl="1"/>
            <a:r>
              <a:rPr lang="en-GB" sz="1800" dirty="0"/>
              <a:t>Test the expansion of NMS to include people newly prescribed antidepressants for depression</a:t>
            </a:r>
          </a:p>
          <a:p>
            <a:pPr lvl="1"/>
            <a:r>
              <a:rPr lang="en-GB" sz="1800" dirty="0"/>
              <a:t>Test a more patient-centric service model, with an emphasis on greater flexibility and shared-decision making around how and when service stages are initiated or scheduled and subsequently delivered </a:t>
            </a:r>
          </a:p>
          <a:p>
            <a:pPr lvl="1"/>
            <a:r>
              <a:rPr lang="en-GB" sz="1800" dirty="0"/>
              <a:t>Test the extension of NMS support through optional additional follow-up stage up to max. ~6 months</a:t>
            </a:r>
          </a:p>
          <a:p>
            <a:pPr lvl="1"/>
            <a:r>
              <a:rPr lang="en-GB" sz="1800" dirty="0"/>
              <a:t>Understand the training and support requirements for community pharmacists to be able to support patients with mental health needs</a:t>
            </a:r>
          </a:p>
          <a:p>
            <a:pPr lvl="1"/>
            <a:r>
              <a:rPr lang="en-GB" sz="1800" dirty="0"/>
              <a:t>Understand and support opportunities for greater integration of NMS into local primary care provision/pathways</a:t>
            </a:r>
          </a:p>
          <a:p>
            <a:pPr lvl="1"/>
            <a:r>
              <a:rPr lang="en-GB" sz="1800" dirty="0"/>
              <a:t>Identify the data set that should be shared with the registered GP practice and/or referrer/prescriber where appropriate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908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C23DA2-4870-523E-1FAE-7FCD06AF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Drugs included in pilot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8CB1636-D0E5-8FD1-9279-C15436CFB551}"/>
              </a:ext>
            </a:extLst>
          </p:cNvPr>
          <p:cNvSpPr txBox="1">
            <a:spLocks/>
          </p:cNvSpPr>
          <p:nvPr/>
        </p:nvSpPr>
        <p:spPr>
          <a:xfrm>
            <a:off x="461190" y="1475815"/>
            <a:ext cx="7737674" cy="2244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Antidepressants, </a:t>
            </a:r>
            <a:r>
              <a:rPr lang="en-GB" sz="1600" b="1" dirty="0"/>
              <a:t>where prescribed for depression</a:t>
            </a:r>
            <a:r>
              <a:rPr lang="en-GB" sz="1600" dirty="0"/>
              <a:t>, will initially be restricted to SSRIs, duloxetine and mirtazapine.</a:t>
            </a:r>
            <a:endParaRPr lang="en-GB" sz="1600" i="1" dirty="0"/>
          </a:p>
          <a:p>
            <a:r>
              <a:rPr lang="en-GB" sz="1600" dirty="0"/>
              <a:t>Additional drugs may be included as the pilot progresses if deemed appropriate.   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5A791E51-56A0-FB20-711F-9053E8CB9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37447"/>
              </p:ext>
            </p:extLst>
          </p:nvPr>
        </p:nvGraphicFramePr>
        <p:xfrm>
          <a:off x="3331638" y="2721809"/>
          <a:ext cx="6539993" cy="310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580">
                  <a:extLst>
                    <a:ext uri="{9D8B030D-6E8A-4147-A177-3AD203B41FA5}">
                      <a16:colId xmlns:a16="http://schemas.microsoft.com/office/drawing/2014/main" val="2668773989"/>
                    </a:ext>
                  </a:extLst>
                </a:gridCol>
                <a:gridCol w="3271413">
                  <a:extLst>
                    <a:ext uri="{9D8B030D-6E8A-4147-A177-3AD203B41FA5}">
                      <a16:colId xmlns:a16="http://schemas.microsoft.com/office/drawing/2014/main" val="2205774059"/>
                    </a:ext>
                  </a:extLst>
                </a:gridCol>
              </a:tblGrid>
              <a:tr h="549805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Selective serotonin re-uptake inhibitors (SSRIs)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antidepressant drugs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6780"/>
                  </a:ext>
                </a:extLst>
              </a:tr>
              <a:tr h="438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Citalopram Hydrobromide (0403030D0)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Mirtazapine (0403040X0)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4997949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Citalopram Hydrochloride (0403030Z0)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Duloxetine Hydrochloride (0403040Y0)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5789582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Escitalopram (0403030X0)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6164378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Fluoxetine Hydrochloride (0403030E0)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0429919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Fluvoxamine Maleate (0403030L0)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7020870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Paroxetine Hydrochloride (0403030P0)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9513949"/>
                  </a:ext>
                </a:extLst>
              </a:tr>
              <a:tr h="351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Sertraline Hydrochloride (0403030Q0)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51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52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07417D-2314-AEA3-EB1D-40B6C1470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404" y="1297186"/>
            <a:ext cx="7699915" cy="316409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3611E0E-70EF-8FED-E735-F45D81AA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requirements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791E7F-149E-7AD8-9381-E28AAECE4A8F}"/>
              </a:ext>
            </a:extLst>
          </p:cNvPr>
          <p:cNvSpPr txBox="1"/>
          <p:nvPr/>
        </p:nvSpPr>
        <p:spPr>
          <a:xfrm>
            <a:off x="971550" y="4587806"/>
            <a:ext cx="61410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Optional further learning – </a:t>
            </a:r>
            <a:r>
              <a:rPr lang="en-GB" dirty="0"/>
              <a:t>Clinical, consultation skills and resources for patients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Test yourself quiz – </a:t>
            </a:r>
            <a:r>
              <a:rPr lang="en-GB" dirty="0"/>
              <a:t>to gauge understanding of mandatory learning, direct further learning and readiness to deliver this service with confidence</a:t>
            </a:r>
          </a:p>
        </p:txBody>
      </p:sp>
    </p:spTree>
    <p:extLst>
      <p:ext uri="{BB962C8B-B14F-4D97-AF65-F5344CB8AC3E}">
        <p14:creationId xmlns:p14="http://schemas.microsoft.com/office/powerpoint/2010/main" val="249430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DAB8732D9F3418856D0D9676F2821" ma:contentTypeVersion="14" ma:contentTypeDescription="Create a new document." ma:contentTypeScope="" ma:versionID="df67a3ef9401269458bb578c87a7438f">
  <xsd:schema xmlns:xsd="http://www.w3.org/2001/XMLSchema" xmlns:xs="http://www.w3.org/2001/XMLSchema" xmlns:p="http://schemas.microsoft.com/office/2006/metadata/properties" xmlns:ns2="f51a84ac-5ef7-4b0b-bd71-e269097bd152" xmlns:ns3="d1578f25-4d6e-4d4b-93b5-68c0610bc2f6" targetNamespace="http://schemas.microsoft.com/office/2006/metadata/properties" ma:root="true" ma:fieldsID="1f78e506478e432b77851df7de98006d" ns2:_="" ns3:_="">
    <xsd:import namespace="f51a84ac-5ef7-4b0b-bd71-e269097bd152"/>
    <xsd:import namespace="d1578f25-4d6e-4d4b-93b5-68c0610bc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a84ac-5ef7-4b0b-bd71-e269097bd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78f25-4d6e-4d4b-93b5-68c0610bc2f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c09e931-96c1-4ec4-9308-05dd5fca9439}" ma:internalName="TaxCatchAll" ma:showField="CatchAllData" ma:web="d1578f25-4d6e-4d4b-93b5-68c0610bc2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578f25-4d6e-4d4b-93b5-68c0610bc2f6" xsi:nil="true"/>
    <lcf76f155ced4ddcb4097134ff3c332f xmlns="f51a84ac-5ef7-4b0b-bd71-e269097bd1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2B91A9-279C-4DD3-80C7-D94C9D25F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1a84ac-5ef7-4b0b-bd71-e269097bd152"/>
    <ds:schemaRef ds:uri="d1578f25-4d6e-4d4b-93b5-68c0610bc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B3C52-C4E5-4003-8240-632FDE102EAB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1578f25-4d6e-4d4b-93b5-68c0610bc2f6"/>
    <ds:schemaRef ds:uri="f51a84ac-5ef7-4b0b-bd71-e269097bd1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1159</Words>
  <Application>Microsoft Office PowerPoint</Application>
  <PresentationFormat>Widescreen</PresentationFormat>
  <Paragraphs>195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NHSD-Refresh-Theme-NOV1120B</vt:lpstr>
      <vt:lpstr>Community  Pharmacy  Integration National Pilot Update  September 2023</vt:lpstr>
      <vt:lpstr>Current National Pilot Services within C&amp;P</vt:lpstr>
      <vt:lpstr>Contraception Management Service Tier 1 – Advanced Service</vt:lpstr>
      <vt:lpstr>Oral Contraception Medicines Service Pilot  </vt:lpstr>
      <vt:lpstr>CMS Tier 2 Pilot – Initiation of Supply</vt:lpstr>
      <vt:lpstr>CMS Tier 2 Pilot  Uptake </vt:lpstr>
      <vt:lpstr>NMS – Depression Pilot</vt:lpstr>
      <vt:lpstr>Drugs included in pilot</vt:lpstr>
      <vt:lpstr>Training requirements</vt:lpstr>
      <vt:lpstr>C&amp;P Approach</vt:lpstr>
      <vt:lpstr>Progress</vt:lpstr>
      <vt:lpstr>Regional Themes &amp; National Feedback on all pilot implementation </vt:lpstr>
      <vt:lpstr>Community Pharmacy Animation</vt:lpstr>
      <vt:lpstr>End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Gregory Wye</dc:creator>
  <cp:lastModifiedBy>Karen Cox</cp:lastModifiedBy>
  <cp:revision>65</cp:revision>
  <dcterms:created xsi:type="dcterms:W3CDTF">2020-11-30T10:49:03Z</dcterms:created>
  <dcterms:modified xsi:type="dcterms:W3CDTF">2023-09-18T18:50:12Z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0x010100D58DAB8732D9F3418856D0D9676F2821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</Properties>
</file>