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60" r:id="rId9"/>
    <p:sldId id="259" r:id="rId10"/>
    <p:sldId id="360" r:id="rId11"/>
    <p:sldId id="357" r:id="rId12"/>
    <p:sldId id="358" r:id="rId13"/>
    <p:sldId id="3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68" autoAdjust="0"/>
  </p:normalViewPr>
  <p:slideViewPr>
    <p:cSldViewPr snapToGrid="0">
      <p:cViewPr varScale="1">
        <p:scale>
          <a:sx n="57" d="100"/>
          <a:sy n="57" d="100"/>
        </p:scale>
        <p:origin x="16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088631861168431E-2"/>
          <c:y val="0.14280740186063479"/>
          <c:w val="0.91872368655835512"/>
          <c:h val="0.62977852123717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'[EOE GP Trainees Posts by ICS.xlsx]All sectors'!$I$19</c:f>
              <c:strCache>
                <c:ptCount val="1"/>
                <c:pt idx="0">
                  <c:v>Hospital Single sector programmes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'[EOE GP Trainees Posts by ICS.xlsx]All sectors'!$H$20:$H$23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'[EOE GP Trainees Posts by ICS.xlsx]All sectors'!$I$20:$I$23</c:f>
              <c:numCache>
                <c:formatCode>General</c:formatCode>
                <c:ptCount val="4"/>
                <c:pt idx="0">
                  <c:v>75</c:v>
                </c:pt>
                <c:pt idx="1">
                  <c:v>66</c:v>
                </c:pt>
                <c:pt idx="2">
                  <c:v>58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2-4AC1-9DFD-ADF5BC79BF8C}"/>
            </c:ext>
          </c:extLst>
        </c:ser>
        <c:ser>
          <c:idx val="1"/>
          <c:order val="1"/>
          <c:tx>
            <c:strRef>
              <c:f>'[EOE GP Trainees Posts by ICS.xlsx]All sectors'!$J$19</c:f>
              <c:strCache>
                <c:ptCount val="1"/>
                <c:pt idx="0">
                  <c:v>Hospital Multisector programmes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'[EOE GP Trainees Posts by ICS.xlsx]All sectors'!$H$20:$H$23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'[EOE GP Trainees Posts by ICS.xlsx]All sectors'!$J$20:$J$23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92-4AC1-9DFD-ADF5BC79BF8C}"/>
            </c:ext>
          </c:extLst>
        </c:ser>
        <c:ser>
          <c:idx val="2"/>
          <c:order val="2"/>
          <c:tx>
            <c:strRef>
              <c:f>'[EOE GP Trainees Posts by ICS.xlsx]All sectors'!$K$19</c:f>
              <c:strCache>
                <c:ptCount val="1"/>
                <c:pt idx="0">
                  <c:v>Community Single Sector programmes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'[EOE GP Trainees Posts by ICS.xlsx]All sectors'!$H$20:$H$23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'[EOE GP Trainees Posts by ICS.xlsx]All sectors'!$K$20:$K$23</c:f>
              <c:numCache>
                <c:formatCode>General</c:formatCode>
                <c:ptCount val="4"/>
                <c:pt idx="0">
                  <c:v>44</c:v>
                </c:pt>
                <c:pt idx="1">
                  <c:v>22</c:v>
                </c:pt>
                <c:pt idx="2">
                  <c:v>23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92-4AC1-9DFD-ADF5BC79BF8C}"/>
            </c:ext>
          </c:extLst>
        </c:ser>
        <c:ser>
          <c:idx val="3"/>
          <c:order val="3"/>
          <c:tx>
            <c:strRef>
              <c:f>'[EOE GP Trainees Posts by ICS.xlsx]All sectors'!$L$19</c:f>
              <c:strCache>
                <c:ptCount val="1"/>
                <c:pt idx="0">
                  <c:v>Community Multisector programmes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'[EOE GP Trainees Posts by ICS.xlsx]All sectors'!$H$20:$H$23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'[EOE GP Trainees Posts by ICS.xlsx]All sectors'!$L$20:$L$23</c:f>
              <c:numCache>
                <c:formatCode>General</c:formatCode>
                <c:ptCount val="4"/>
                <c:pt idx="0">
                  <c:v>2</c:v>
                </c:pt>
                <c:pt idx="1">
                  <c:v>22</c:v>
                </c:pt>
                <c:pt idx="2">
                  <c:v>18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92-4AC1-9DFD-ADF5BC79B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8878960"/>
        <c:axId val="1928880400"/>
      </c:barChart>
      <c:catAx>
        <c:axId val="192887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880400"/>
        <c:crosses val="autoZero"/>
        <c:auto val="1"/>
        <c:lblAlgn val="ctr"/>
        <c:lblOffset val="100"/>
        <c:noMultiLvlLbl val="0"/>
      </c:catAx>
      <c:valAx>
        <c:axId val="192888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87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012628856175593E-2"/>
          <c:y val="0.88439470560472744"/>
          <c:w val="0.83597464719084025"/>
          <c:h val="9.9427338579775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spc="0" baseline="0">
                <a:solidFill>
                  <a:schemeClr val="tx1"/>
                </a:solidFill>
              </a:rPr>
              <a:t>ICS </a:t>
            </a:r>
            <a:r>
              <a:rPr lang="en-GB" sz="1400" b="1">
                <a:solidFill>
                  <a:schemeClr val="tx1"/>
                </a:solidFill>
              </a:rPr>
              <a:t>ORIEL filled</a:t>
            </a:r>
            <a:r>
              <a:rPr lang="en-GB" sz="1400" b="1" baseline="0">
                <a:solidFill>
                  <a:schemeClr val="tx1"/>
                </a:solidFill>
              </a:rPr>
              <a:t> places  2020-2024</a:t>
            </a:r>
            <a:endParaRPr lang="en-GB" sz="14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'[EOE GP Trainees Posts by ICS.xlsx]ICB All sectors'!$J$3</c:f>
              <c:strCache>
                <c:ptCount val="1"/>
                <c:pt idx="0">
                  <c:v>Hospital Single sector programmes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'[EOE GP Trainees Posts by ICS.xlsx]ICB All sectors'!$K$2:$P$2</c:f>
              <c:strCache>
                <c:ptCount val="6"/>
                <c:pt idx="0">
                  <c:v>BLMK</c:v>
                </c:pt>
                <c:pt idx="1">
                  <c:v>C&amp;P  </c:v>
                </c:pt>
                <c:pt idx="2">
                  <c:v>N&amp;W</c:v>
                </c:pt>
                <c:pt idx="3">
                  <c:v>HWE</c:v>
                </c:pt>
                <c:pt idx="4">
                  <c:v>SNEE </c:v>
                </c:pt>
                <c:pt idx="5">
                  <c:v>MSE</c:v>
                </c:pt>
              </c:strCache>
            </c:strRef>
          </c:cat>
          <c:val>
            <c:numRef>
              <c:f>'[EOE GP Trainees Posts by ICS.xlsx]ICB All sectors'!$K$3:$P$3</c:f>
              <c:numCache>
                <c:formatCode>General</c:formatCode>
                <c:ptCount val="6"/>
                <c:pt idx="0">
                  <c:v>21</c:v>
                </c:pt>
                <c:pt idx="1">
                  <c:v>59</c:v>
                </c:pt>
                <c:pt idx="2">
                  <c:v>39</c:v>
                </c:pt>
                <c:pt idx="3">
                  <c:v>41</c:v>
                </c:pt>
                <c:pt idx="4">
                  <c:v>27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B-41D1-A25F-CC8341B19B0D}"/>
            </c:ext>
          </c:extLst>
        </c:ser>
        <c:ser>
          <c:idx val="1"/>
          <c:order val="1"/>
          <c:tx>
            <c:strRef>
              <c:f>'[EOE GP Trainees Posts by ICS.xlsx]ICB All sectors'!$J$4</c:f>
              <c:strCache>
                <c:ptCount val="1"/>
                <c:pt idx="0">
                  <c:v>Hospital Multisector programmes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'[EOE GP Trainees Posts by ICS.xlsx]ICB All sectors'!$K$2:$P$2</c:f>
              <c:strCache>
                <c:ptCount val="6"/>
                <c:pt idx="0">
                  <c:v>BLMK</c:v>
                </c:pt>
                <c:pt idx="1">
                  <c:v>C&amp;P  </c:v>
                </c:pt>
                <c:pt idx="2">
                  <c:v>N&amp;W</c:v>
                </c:pt>
                <c:pt idx="3">
                  <c:v>HWE</c:v>
                </c:pt>
                <c:pt idx="4">
                  <c:v>SNEE </c:v>
                </c:pt>
                <c:pt idx="5">
                  <c:v>MSE</c:v>
                </c:pt>
              </c:strCache>
            </c:strRef>
          </c:cat>
          <c:val>
            <c:numRef>
              <c:f>'[EOE GP Trainees Posts by ICS.xlsx]ICB All sectors'!$K$4:$P$4</c:f>
              <c:numCache>
                <c:formatCode>General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8</c:v>
                </c:pt>
                <c:pt idx="3">
                  <c:v>11</c:v>
                </c:pt>
                <c:pt idx="4">
                  <c:v>6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6B-41D1-A25F-CC8341B19B0D}"/>
            </c:ext>
          </c:extLst>
        </c:ser>
        <c:ser>
          <c:idx val="2"/>
          <c:order val="2"/>
          <c:tx>
            <c:strRef>
              <c:f>'[EOE GP Trainees Posts by ICS.xlsx]ICB All sectors'!$J$5</c:f>
              <c:strCache>
                <c:ptCount val="1"/>
                <c:pt idx="0">
                  <c:v>Community Single Sector programmes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'[EOE GP Trainees Posts by ICS.xlsx]ICB All sectors'!$K$2:$P$2</c:f>
              <c:strCache>
                <c:ptCount val="6"/>
                <c:pt idx="0">
                  <c:v>BLMK</c:v>
                </c:pt>
                <c:pt idx="1">
                  <c:v>C&amp;P  </c:v>
                </c:pt>
                <c:pt idx="2">
                  <c:v>N&amp;W</c:v>
                </c:pt>
                <c:pt idx="3">
                  <c:v>HWE</c:v>
                </c:pt>
                <c:pt idx="4">
                  <c:v>SNEE </c:v>
                </c:pt>
                <c:pt idx="5">
                  <c:v>MSE</c:v>
                </c:pt>
              </c:strCache>
            </c:strRef>
          </c:cat>
          <c:val>
            <c:numRef>
              <c:f>'[EOE GP Trainees Posts by ICS.xlsx]ICB All sectors'!$K$5:$P$5</c:f>
              <c:numCache>
                <c:formatCode>General</c:formatCode>
                <c:ptCount val="6"/>
                <c:pt idx="0">
                  <c:v>12</c:v>
                </c:pt>
                <c:pt idx="1">
                  <c:v>21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6B-41D1-A25F-CC8341B19B0D}"/>
            </c:ext>
          </c:extLst>
        </c:ser>
        <c:ser>
          <c:idx val="3"/>
          <c:order val="3"/>
          <c:tx>
            <c:strRef>
              <c:f>'[EOE GP Trainees Posts by ICS.xlsx]ICB All sectors'!$J$6</c:f>
              <c:strCache>
                <c:ptCount val="1"/>
                <c:pt idx="0">
                  <c:v>Community Multisector programmes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'[EOE GP Trainees Posts by ICS.xlsx]ICB All sectors'!$K$2:$P$2</c:f>
              <c:strCache>
                <c:ptCount val="6"/>
                <c:pt idx="0">
                  <c:v>BLMK</c:v>
                </c:pt>
                <c:pt idx="1">
                  <c:v>C&amp;P  </c:v>
                </c:pt>
                <c:pt idx="2">
                  <c:v>N&amp;W</c:v>
                </c:pt>
                <c:pt idx="3">
                  <c:v>HWE</c:v>
                </c:pt>
                <c:pt idx="4">
                  <c:v>SNEE </c:v>
                </c:pt>
                <c:pt idx="5">
                  <c:v>MSE</c:v>
                </c:pt>
              </c:strCache>
            </c:strRef>
          </c:cat>
          <c:val>
            <c:numRef>
              <c:f>'[EOE GP Trainees Posts by ICS.xlsx]ICB All sectors'!$K$6:$P$6</c:f>
              <c:numCache>
                <c:formatCode>General</c:formatCode>
                <c:ptCount val="6"/>
                <c:pt idx="0">
                  <c:v>17</c:v>
                </c:pt>
                <c:pt idx="1">
                  <c:v>2</c:v>
                </c:pt>
                <c:pt idx="2">
                  <c:v>3</c:v>
                </c:pt>
                <c:pt idx="3">
                  <c:v>21</c:v>
                </c:pt>
                <c:pt idx="4">
                  <c:v>4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6B-41D1-A25F-CC8341B19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3023296"/>
        <c:axId val="1873023776"/>
      </c:barChart>
      <c:catAx>
        <c:axId val="18730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023776"/>
        <c:crosses val="autoZero"/>
        <c:auto val="1"/>
        <c:lblAlgn val="ctr"/>
        <c:lblOffset val="100"/>
        <c:noMultiLvlLbl val="0"/>
      </c:catAx>
      <c:valAx>
        <c:axId val="187302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02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9EFC4-C3AD-4C78-8033-7A322A369FF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DEBE11-DF21-4FE0-90AF-97B93215B19E}">
      <dgm:prSet phldrT="[Text]" custT="1"/>
      <dgm:spPr/>
      <dgm:t>
        <a:bodyPr/>
        <a:lstStyle/>
        <a:p>
          <a:pPr rtl="0"/>
          <a:r>
            <a:rPr lang="en-GB" sz="1300" b="0">
              <a:latin typeface="Calibri Light" panose="020F0302020204030204"/>
            </a:rPr>
            <a:t>Engage and work in partnership</a:t>
          </a:r>
          <a:r>
            <a:rPr lang="en-GB" sz="1300" b="0"/>
            <a:t> </a:t>
          </a:r>
          <a:r>
            <a:rPr lang="en-GB" sz="1300" b="0">
              <a:latin typeface="Calibri Light" panose="020F0302020204030204"/>
            </a:rPr>
            <a:t>with all sector leads and representatives.            Informed status and intent - current and potential foundation placement providers</a:t>
          </a:r>
          <a:r>
            <a:rPr lang="en-GB" sz="1300" b="0"/>
            <a:t> at every level</a:t>
          </a:r>
          <a:endParaRPr lang="en-GB" sz="1300" b="0">
            <a:latin typeface="Calibri Light" panose="020F0302020204030204"/>
          </a:endParaRPr>
        </a:p>
      </dgm:t>
    </dgm:pt>
    <dgm:pt modelId="{FF160379-4D70-46CD-A93B-F01274AFB54A}" type="parTrans" cxnId="{C4F28DCE-9E51-49B2-A90C-42E1B7F2EFE5}">
      <dgm:prSet/>
      <dgm:spPr/>
      <dgm:t>
        <a:bodyPr/>
        <a:lstStyle/>
        <a:p>
          <a:endParaRPr lang="en-GB"/>
        </a:p>
      </dgm:t>
    </dgm:pt>
    <dgm:pt modelId="{8E5FBB31-D616-4D75-9E1D-FB3423DDD667}" type="sibTrans" cxnId="{C4F28DCE-9E51-49B2-A90C-42E1B7F2EFE5}">
      <dgm:prSet/>
      <dgm:spPr/>
      <dgm:t>
        <a:bodyPr/>
        <a:lstStyle/>
        <a:p>
          <a:endParaRPr lang="en-GB"/>
        </a:p>
      </dgm:t>
    </dgm:pt>
    <dgm:pt modelId="{AB95B8EB-6588-409F-AD56-CACE93929048}">
      <dgm:prSet phldrT="[Text]" custT="1"/>
      <dgm:spPr/>
      <dgm:t>
        <a:bodyPr/>
        <a:lstStyle/>
        <a:p>
          <a:pPr rtl="0"/>
          <a:r>
            <a:rPr lang="en-GB" sz="1300" b="0">
              <a:latin typeface="Calibri Light" panose="020F0302020204030204"/>
            </a:rPr>
            <a:t>Match</a:t>
          </a:r>
          <a:r>
            <a:rPr lang="en-GB" sz="1300" b="0"/>
            <a:t> training partners</a:t>
          </a:r>
          <a:r>
            <a:rPr lang="en-GB" sz="1300" b="0">
              <a:latin typeface="Calibri Light" panose="020F0302020204030204"/>
            </a:rPr>
            <a:t> across the region to facilitate conversations on the development of joint foundation training (FT) programmes</a:t>
          </a:r>
          <a:endParaRPr lang="en-GB" sz="1300" b="0"/>
        </a:p>
      </dgm:t>
    </dgm:pt>
    <dgm:pt modelId="{A8D18A53-B179-4911-AA9B-89902F92689A}" type="parTrans" cxnId="{0C4D19B8-B5D7-48CB-A3FB-396322E76110}">
      <dgm:prSet/>
      <dgm:spPr/>
      <dgm:t>
        <a:bodyPr/>
        <a:lstStyle/>
        <a:p>
          <a:endParaRPr lang="en-GB"/>
        </a:p>
      </dgm:t>
    </dgm:pt>
    <dgm:pt modelId="{3F282D15-6E28-4195-A985-070FFA24631F}" type="sibTrans" cxnId="{0C4D19B8-B5D7-48CB-A3FB-396322E76110}">
      <dgm:prSet/>
      <dgm:spPr/>
      <dgm:t>
        <a:bodyPr/>
        <a:lstStyle/>
        <a:p>
          <a:endParaRPr lang="en-GB"/>
        </a:p>
      </dgm:t>
    </dgm:pt>
    <dgm:pt modelId="{F96F5686-E5C7-4701-A43E-FF4F7FF7FB2E}">
      <dgm:prSet phldrT="[Text]" custT="1"/>
      <dgm:spPr/>
      <dgm:t>
        <a:bodyPr/>
        <a:lstStyle/>
        <a:p>
          <a:pPr rtl="0"/>
          <a:r>
            <a:rPr lang="en-GB" sz="1300" b="0">
              <a:latin typeface="Calibri Light" panose="020F0302020204030204"/>
            </a:rPr>
            <a:t>Support the development of joint FT  programmes suitable for inclusion on the 2025-26</a:t>
          </a:r>
          <a:r>
            <a:rPr lang="en-GB" sz="1300" b="0"/>
            <a:t> ORIEL </a:t>
          </a:r>
          <a:r>
            <a:rPr lang="en-GB" sz="1300" b="0">
              <a:latin typeface="Calibri Light" panose="020F0302020204030204"/>
            </a:rPr>
            <a:t>portal</a:t>
          </a:r>
          <a:r>
            <a:rPr lang="en-GB" sz="1300" b="0"/>
            <a:t>. Multisector</a:t>
          </a:r>
          <a:r>
            <a:rPr lang="en-GB" sz="1300" b="0">
              <a:latin typeface="Calibri Light" panose="020F0302020204030204"/>
            </a:rPr>
            <a:t> rotations of </a:t>
          </a:r>
          <a:r>
            <a:rPr lang="en-GB" sz="1300" b="0"/>
            <a:t> ≥ 13 weeks</a:t>
          </a:r>
          <a:r>
            <a:rPr lang="en-GB" sz="1300" b="0">
              <a:latin typeface="Calibri Light" panose="020F0302020204030204"/>
            </a:rPr>
            <a:t> in preference to</a:t>
          </a:r>
          <a:r>
            <a:rPr lang="en-GB" sz="1300" b="0"/>
            <a:t> </a:t>
          </a:r>
          <a:r>
            <a:rPr lang="en-GB" sz="1300" b="0">
              <a:latin typeface="Calibri Light" panose="020F0302020204030204"/>
            </a:rPr>
            <a:t>external</a:t>
          </a:r>
          <a:r>
            <a:rPr lang="en-GB" sz="1300" b="0"/>
            <a:t> rotation</a:t>
          </a:r>
          <a:r>
            <a:rPr lang="en-GB" sz="1300" b="0">
              <a:latin typeface="Calibri Light" panose="020F0302020204030204"/>
            </a:rPr>
            <a:t> of</a:t>
          </a:r>
          <a:r>
            <a:rPr lang="en-GB" sz="1300" b="0"/>
            <a:t> 8 weeks </a:t>
          </a:r>
          <a:r>
            <a:rPr lang="en-GB" sz="1300" b="0">
              <a:latin typeface="Calibri Light" panose="020F0302020204030204"/>
            </a:rPr>
            <a:t>minimum.</a:t>
          </a:r>
          <a:endParaRPr lang="en-GB" sz="1300" b="0"/>
        </a:p>
      </dgm:t>
    </dgm:pt>
    <dgm:pt modelId="{657030AA-135C-4103-AA8B-3E1CB711540C}" type="parTrans" cxnId="{FA037C89-BEBF-4103-AC9A-98B111AE46C0}">
      <dgm:prSet/>
      <dgm:spPr/>
      <dgm:t>
        <a:bodyPr/>
        <a:lstStyle/>
        <a:p>
          <a:endParaRPr lang="en-GB"/>
        </a:p>
      </dgm:t>
    </dgm:pt>
    <dgm:pt modelId="{9A8704DA-EEF4-466F-A3A9-CF8668DBBA7E}" type="sibTrans" cxnId="{FA037C89-BEBF-4103-AC9A-98B111AE46C0}">
      <dgm:prSet/>
      <dgm:spPr/>
      <dgm:t>
        <a:bodyPr/>
        <a:lstStyle/>
        <a:p>
          <a:endParaRPr lang="en-GB"/>
        </a:p>
      </dgm:t>
    </dgm:pt>
    <dgm:pt modelId="{295DD2DF-652D-4A04-8EE5-0C6DF04B5516}">
      <dgm:prSet phldrT="[Text]" custT="1"/>
      <dgm:spPr/>
      <dgm:t>
        <a:bodyPr/>
        <a:lstStyle/>
        <a:p>
          <a:pPr rtl="0"/>
          <a:r>
            <a:rPr lang="en-GB" sz="1300" b="1">
              <a:latin typeface="Calibri Light" panose="020F0302020204030204"/>
            </a:rPr>
            <a:t>Build up to capacity where all programmes are multisector </a:t>
          </a:r>
          <a:r>
            <a:rPr lang="en-GB" sz="1300" b="0">
              <a:solidFill>
                <a:srgbClr val="000000"/>
              </a:solidFill>
              <a:latin typeface="Calibri"/>
              <a:cs typeface="Calibri"/>
            </a:rPr>
            <a:t>of  ≥ 13 weeks beyond 25/26. </a:t>
          </a:r>
        </a:p>
      </dgm:t>
    </dgm:pt>
    <dgm:pt modelId="{05965398-5072-4DA9-8E0F-476DF804EEC1}" type="parTrans" cxnId="{83E457D4-34F5-420C-8B55-BB3C3657CFA8}">
      <dgm:prSet/>
      <dgm:spPr/>
      <dgm:t>
        <a:bodyPr/>
        <a:lstStyle/>
        <a:p>
          <a:endParaRPr lang="en-GB"/>
        </a:p>
      </dgm:t>
    </dgm:pt>
    <dgm:pt modelId="{01AA610A-984B-4290-96AA-AE6F3F0EC22A}" type="sibTrans" cxnId="{83E457D4-34F5-420C-8B55-BB3C3657CFA8}">
      <dgm:prSet/>
      <dgm:spPr/>
      <dgm:t>
        <a:bodyPr/>
        <a:lstStyle/>
        <a:p>
          <a:endParaRPr lang="en-GB"/>
        </a:p>
      </dgm:t>
    </dgm:pt>
    <dgm:pt modelId="{6BAB729F-0153-443E-BF66-1753004CF9A6}" type="pres">
      <dgm:prSet presAssocID="{A3C9EFC4-C3AD-4C78-8033-7A322A369FF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2566E08-3E6B-4647-932D-727AA2D42313}" type="pres">
      <dgm:prSet presAssocID="{295DD2DF-652D-4A04-8EE5-0C6DF04B5516}" presName="Accent4" presStyleCnt="0"/>
      <dgm:spPr/>
    </dgm:pt>
    <dgm:pt modelId="{F9F1AA3E-29C3-458D-8197-604E44770E59}" type="pres">
      <dgm:prSet presAssocID="{295DD2DF-652D-4A04-8EE5-0C6DF04B5516}" presName="Accent" presStyleLbl="node1" presStyleIdx="0" presStyleCnt="4"/>
      <dgm:spPr/>
    </dgm:pt>
    <dgm:pt modelId="{E240D5DE-4184-4AE3-A44F-606E9347AF49}" type="pres">
      <dgm:prSet presAssocID="{295DD2DF-652D-4A04-8EE5-0C6DF04B5516}" presName="ParentBackground4" presStyleCnt="0"/>
      <dgm:spPr/>
    </dgm:pt>
    <dgm:pt modelId="{A1485B00-D8D8-4FB6-BC19-E14E20C85EEE}" type="pres">
      <dgm:prSet presAssocID="{295DD2DF-652D-4A04-8EE5-0C6DF04B5516}" presName="ParentBackground" presStyleLbl="fgAcc1" presStyleIdx="0" presStyleCnt="4"/>
      <dgm:spPr/>
    </dgm:pt>
    <dgm:pt modelId="{EE5D4D07-6173-4195-A08D-03D108496D80}" type="pres">
      <dgm:prSet presAssocID="{295DD2DF-652D-4A04-8EE5-0C6DF04B551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03CD484-6064-4F58-B4AF-9B26DD37F709}" type="pres">
      <dgm:prSet presAssocID="{F96F5686-E5C7-4701-A43E-FF4F7FF7FB2E}" presName="Accent3" presStyleCnt="0"/>
      <dgm:spPr/>
    </dgm:pt>
    <dgm:pt modelId="{E89970F0-E357-40BE-B44B-27151BDD2557}" type="pres">
      <dgm:prSet presAssocID="{F96F5686-E5C7-4701-A43E-FF4F7FF7FB2E}" presName="Accent" presStyleLbl="node1" presStyleIdx="1" presStyleCnt="4"/>
      <dgm:spPr/>
    </dgm:pt>
    <dgm:pt modelId="{3712F4AB-E78B-44B9-9ACD-C80B1DC33E75}" type="pres">
      <dgm:prSet presAssocID="{F96F5686-E5C7-4701-A43E-FF4F7FF7FB2E}" presName="ParentBackground3" presStyleCnt="0"/>
      <dgm:spPr/>
    </dgm:pt>
    <dgm:pt modelId="{C444B0F6-E12C-4F54-8482-BD102A010673}" type="pres">
      <dgm:prSet presAssocID="{F96F5686-E5C7-4701-A43E-FF4F7FF7FB2E}" presName="ParentBackground" presStyleLbl="fgAcc1" presStyleIdx="1" presStyleCnt="4"/>
      <dgm:spPr/>
    </dgm:pt>
    <dgm:pt modelId="{A7DB43F5-4B26-4176-AB72-B6BE4B4FEAEE}" type="pres">
      <dgm:prSet presAssocID="{F96F5686-E5C7-4701-A43E-FF4F7FF7FB2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9DF560-14F9-4D9A-874D-784D8BC9F80B}" type="pres">
      <dgm:prSet presAssocID="{AB95B8EB-6588-409F-AD56-CACE93929048}" presName="Accent2" presStyleCnt="0"/>
      <dgm:spPr/>
    </dgm:pt>
    <dgm:pt modelId="{A17E72A0-BCB7-4F7A-9801-E2F0AAA3A77F}" type="pres">
      <dgm:prSet presAssocID="{AB95B8EB-6588-409F-AD56-CACE93929048}" presName="Accent" presStyleLbl="node1" presStyleIdx="2" presStyleCnt="4"/>
      <dgm:spPr/>
    </dgm:pt>
    <dgm:pt modelId="{DFFF9DF2-DFE4-4039-A935-077B246E9857}" type="pres">
      <dgm:prSet presAssocID="{AB95B8EB-6588-409F-AD56-CACE93929048}" presName="ParentBackground2" presStyleCnt="0"/>
      <dgm:spPr/>
    </dgm:pt>
    <dgm:pt modelId="{7321E682-D7A5-473C-A454-E92EEB70FA57}" type="pres">
      <dgm:prSet presAssocID="{AB95B8EB-6588-409F-AD56-CACE93929048}" presName="ParentBackground" presStyleLbl="fgAcc1" presStyleIdx="2" presStyleCnt="4"/>
      <dgm:spPr/>
    </dgm:pt>
    <dgm:pt modelId="{8F773952-28C6-4FA0-8639-DDED95488428}" type="pres">
      <dgm:prSet presAssocID="{AB95B8EB-6588-409F-AD56-CACE9392904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71E5074-3F37-405F-A074-6D9A74CDAA59}" type="pres">
      <dgm:prSet presAssocID="{B9DEBE11-DF21-4FE0-90AF-97B93215B19E}" presName="Accent1" presStyleCnt="0"/>
      <dgm:spPr/>
    </dgm:pt>
    <dgm:pt modelId="{35D72F2C-344D-4875-B587-E00FE0846927}" type="pres">
      <dgm:prSet presAssocID="{B9DEBE11-DF21-4FE0-90AF-97B93215B19E}" presName="Accent" presStyleLbl="node1" presStyleIdx="3" presStyleCnt="4" custLinFactNeighborX="1297" custLinFactNeighborY="177"/>
      <dgm:spPr/>
    </dgm:pt>
    <dgm:pt modelId="{DB01B19D-38C5-4BEA-B8F2-83478D5E4F82}" type="pres">
      <dgm:prSet presAssocID="{B9DEBE11-DF21-4FE0-90AF-97B93215B19E}" presName="ParentBackground1" presStyleCnt="0"/>
      <dgm:spPr/>
    </dgm:pt>
    <dgm:pt modelId="{BB739D0B-8330-4C9F-ACB4-B797725F7D49}" type="pres">
      <dgm:prSet presAssocID="{B9DEBE11-DF21-4FE0-90AF-97B93215B19E}" presName="ParentBackground" presStyleLbl="fgAcc1" presStyleIdx="3" presStyleCnt="4"/>
      <dgm:spPr/>
    </dgm:pt>
    <dgm:pt modelId="{DF399C2B-9147-49BA-A862-5A3034411CE3}" type="pres">
      <dgm:prSet presAssocID="{B9DEBE11-DF21-4FE0-90AF-97B93215B19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64B7F0B-9DD7-49A3-A2EB-5C34A969D976}" type="presOf" srcId="{295DD2DF-652D-4A04-8EE5-0C6DF04B5516}" destId="{EE5D4D07-6173-4195-A08D-03D108496D80}" srcOrd="1" destOrd="0" presId="urn:microsoft.com/office/officeart/2011/layout/CircleProcess"/>
    <dgm:cxn modelId="{9B37A229-36EC-49D6-998D-356516E75AD8}" type="presOf" srcId="{295DD2DF-652D-4A04-8EE5-0C6DF04B5516}" destId="{A1485B00-D8D8-4FB6-BC19-E14E20C85EEE}" srcOrd="0" destOrd="0" presId="urn:microsoft.com/office/officeart/2011/layout/CircleProcess"/>
    <dgm:cxn modelId="{6FD4B849-9C4A-497E-8ED5-1FBC881A70B0}" type="presOf" srcId="{F96F5686-E5C7-4701-A43E-FF4F7FF7FB2E}" destId="{A7DB43F5-4B26-4176-AB72-B6BE4B4FEAEE}" srcOrd="1" destOrd="0" presId="urn:microsoft.com/office/officeart/2011/layout/CircleProcess"/>
    <dgm:cxn modelId="{708C3D7A-23E7-44AF-8FB8-9DDA3AE38F96}" type="presOf" srcId="{B9DEBE11-DF21-4FE0-90AF-97B93215B19E}" destId="{BB739D0B-8330-4C9F-ACB4-B797725F7D49}" srcOrd="1" destOrd="0" presId="urn:microsoft.com/office/officeart/2011/layout/CircleProcess"/>
    <dgm:cxn modelId="{FA037C89-BEBF-4103-AC9A-98B111AE46C0}" srcId="{A3C9EFC4-C3AD-4C78-8033-7A322A369FF8}" destId="{F96F5686-E5C7-4701-A43E-FF4F7FF7FB2E}" srcOrd="2" destOrd="0" parTransId="{657030AA-135C-4103-AA8B-3E1CB711540C}" sibTransId="{9A8704DA-EEF4-466F-A3A9-CF8668DBBA7E}"/>
    <dgm:cxn modelId="{2D410892-F9CE-4ACF-B5BF-1A1417B6A68B}" type="presOf" srcId="{AB95B8EB-6588-409F-AD56-CACE93929048}" destId="{8F773952-28C6-4FA0-8639-DDED95488428}" srcOrd="1" destOrd="0" presId="urn:microsoft.com/office/officeart/2011/layout/CircleProcess"/>
    <dgm:cxn modelId="{97AD0F9D-1B9B-4093-860E-D320980F4D0B}" type="presOf" srcId="{A3C9EFC4-C3AD-4C78-8033-7A322A369FF8}" destId="{6BAB729F-0153-443E-BF66-1753004CF9A6}" srcOrd="0" destOrd="0" presId="urn:microsoft.com/office/officeart/2011/layout/CircleProcess"/>
    <dgm:cxn modelId="{A49E3E9F-50F9-46B6-BE38-085413FA7A63}" type="presOf" srcId="{AB95B8EB-6588-409F-AD56-CACE93929048}" destId="{7321E682-D7A5-473C-A454-E92EEB70FA57}" srcOrd="0" destOrd="0" presId="urn:microsoft.com/office/officeart/2011/layout/CircleProcess"/>
    <dgm:cxn modelId="{FE30BFA2-E0FA-4161-BA51-89C86CCDC608}" type="presOf" srcId="{B9DEBE11-DF21-4FE0-90AF-97B93215B19E}" destId="{DF399C2B-9147-49BA-A862-5A3034411CE3}" srcOrd="0" destOrd="0" presId="urn:microsoft.com/office/officeart/2011/layout/CircleProcess"/>
    <dgm:cxn modelId="{98B3FFB0-7174-4388-B29A-B5198AD03A21}" type="presOf" srcId="{F96F5686-E5C7-4701-A43E-FF4F7FF7FB2E}" destId="{C444B0F6-E12C-4F54-8482-BD102A010673}" srcOrd="0" destOrd="0" presId="urn:microsoft.com/office/officeart/2011/layout/CircleProcess"/>
    <dgm:cxn modelId="{0C4D19B8-B5D7-48CB-A3FB-396322E76110}" srcId="{A3C9EFC4-C3AD-4C78-8033-7A322A369FF8}" destId="{AB95B8EB-6588-409F-AD56-CACE93929048}" srcOrd="1" destOrd="0" parTransId="{A8D18A53-B179-4911-AA9B-89902F92689A}" sibTransId="{3F282D15-6E28-4195-A985-070FFA24631F}"/>
    <dgm:cxn modelId="{C4F28DCE-9E51-49B2-A90C-42E1B7F2EFE5}" srcId="{A3C9EFC4-C3AD-4C78-8033-7A322A369FF8}" destId="{B9DEBE11-DF21-4FE0-90AF-97B93215B19E}" srcOrd="0" destOrd="0" parTransId="{FF160379-4D70-46CD-A93B-F01274AFB54A}" sibTransId="{8E5FBB31-D616-4D75-9E1D-FB3423DDD667}"/>
    <dgm:cxn modelId="{83E457D4-34F5-420C-8B55-BB3C3657CFA8}" srcId="{A3C9EFC4-C3AD-4C78-8033-7A322A369FF8}" destId="{295DD2DF-652D-4A04-8EE5-0C6DF04B5516}" srcOrd="3" destOrd="0" parTransId="{05965398-5072-4DA9-8E0F-476DF804EEC1}" sibTransId="{01AA610A-984B-4290-96AA-AE6F3F0EC22A}"/>
    <dgm:cxn modelId="{3F8E51B5-8785-403F-8AEB-7424A1FD5BB5}" type="presParOf" srcId="{6BAB729F-0153-443E-BF66-1753004CF9A6}" destId="{22566E08-3E6B-4647-932D-727AA2D42313}" srcOrd="0" destOrd="0" presId="urn:microsoft.com/office/officeart/2011/layout/CircleProcess"/>
    <dgm:cxn modelId="{338ABAB9-B91B-4812-9F98-ABCA9A661EC9}" type="presParOf" srcId="{22566E08-3E6B-4647-932D-727AA2D42313}" destId="{F9F1AA3E-29C3-458D-8197-604E44770E59}" srcOrd="0" destOrd="0" presId="urn:microsoft.com/office/officeart/2011/layout/CircleProcess"/>
    <dgm:cxn modelId="{8F115BF3-1516-47F7-A58E-9592713D3F26}" type="presParOf" srcId="{6BAB729F-0153-443E-BF66-1753004CF9A6}" destId="{E240D5DE-4184-4AE3-A44F-606E9347AF49}" srcOrd="1" destOrd="0" presId="urn:microsoft.com/office/officeart/2011/layout/CircleProcess"/>
    <dgm:cxn modelId="{7178FB8F-9974-4941-B99B-CAE2154740AF}" type="presParOf" srcId="{E240D5DE-4184-4AE3-A44F-606E9347AF49}" destId="{A1485B00-D8D8-4FB6-BC19-E14E20C85EEE}" srcOrd="0" destOrd="0" presId="urn:microsoft.com/office/officeart/2011/layout/CircleProcess"/>
    <dgm:cxn modelId="{A68489FD-A932-497D-88AD-8C4A81DD0258}" type="presParOf" srcId="{6BAB729F-0153-443E-BF66-1753004CF9A6}" destId="{EE5D4D07-6173-4195-A08D-03D108496D80}" srcOrd="2" destOrd="0" presId="urn:microsoft.com/office/officeart/2011/layout/CircleProcess"/>
    <dgm:cxn modelId="{20A6852F-C5ED-41F7-8EDE-871951949369}" type="presParOf" srcId="{6BAB729F-0153-443E-BF66-1753004CF9A6}" destId="{E03CD484-6064-4F58-B4AF-9B26DD37F709}" srcOrd="3" destOrd="0" presId="urn:microsoft.com/office/officeart/2011/layout/CircleProcess"/>
    <dgm:cxn modelId="{C3677374-2C97-4576-B10B-75C6A56E939E}" type="presParOf" srcId="{E03CD484-6064-4F58-B4AF-9B26DD37F709}" destId="{E89970F0-E357-40BE-B44B-27151BDD2557}" srcOrd="0" destOrd="0" presId="urn:microsoft.com/office/officeart/2011/layout/CircleProcess"/>
    <dgm:cxn modelId="{8EE7CE3C-E338-44AF-B526-A77EB020E399}" type="presParOf" srcId="{6BAB729F-0153-443E-BF66-1753004CF9A6}" destId="{3712F4AB-E78B-44B9-9ACD-C80B1DC33E75}" srcOrd="4" destOrd="0" presId="urn:microsoft.com/office/officeart/2011/layout/CircleProcess"/>
    <dgm:cxn modelId="{A7C4471B-FA01-4300-B77D-C13E23631366}" type="presParOf" srcId="{3712F4AB-E78B-44B9-9ACD-C80B1DC33E75}" destId="{C444B0F6-E12C-4F54-8482-BD102A010673}" srcOrd="0" destOrd="0" presId="urn:microsoft.com/office/officeart/2011/layout/CircleProcess"/>
    <dgm:cxn modelId="{9F2BCD7E-A609-440D-86CE-CE718DAB4D90}" type="presParOf" srcId="{6BAB729F-0153-443E-BF66-1753004CF9A6}" destId="{A7DB43F5-4B26-4176-AB72-B6BE4B4FEAEE}" srcOrd="5" destOrd="0" presId="urn:microsoft.com/office/officeart/2011/layout/CircleProcess"/>
    <dgm:cxn modelId="{DB7C0DAA-1CA9-4C8C-A935-78E7759DED52}" type="presParOf" srcId="{6BAB729F-0153-443E-BF66-1753004CF9A6}" destId="{279DF560-14F9-4D9A-874D-784D8BC9F80B}" srcOrd="6" destOrd="0" presId="urn:microsoft.com/office/officeart/2011/layout/CircleProcess"/>
    <dgm:cxn modelId="{EBDBD553-2DC4-46A6-8495-AF1A8A07B430}" type="presParOf" srcId="{279DF560-14F9-4D9A-874D-784D8BC9F80B}" destId="{A17E72A0-BCB7-4F7A-9801-E2F0AAA3A77F}" srcOrd="0" destOrd="0" presId="urn:microsoft.com/office/officeart/2011/layout/CircleProcess"/>
    <dgm:cxn modelId="{F5E9AAF6-7668-4086-80BD-5098B3115FCF}" type="presParOf" srcId="{6BAB729F-0153-443E-BF66-1753004CF9A6}" destId="{DFFF9DF2-DFE4-4039-A935-077B246E9857}" srcOrd="7" destOrd="0" presId="urn:microsoft.com/office/officeart/2011/layout/CircleProcess"/>
    <dgm:cxn modelId="{662D2C2B-3C4D-414E-9DC1-2E14FDD3906F}" type="presParOf" srcId="{DFFF9DF2-DFE4-4039-A935-077B246E9857}" destId="{7321E682-D7A5-473C-A454-E92EEB70FA57}" srcOrd="0" destOrd="0" presId="urn:microsoft.com/office/officeart/2011/layout/CircleProcess"/>
    <dgm:cxn modelId="{F69F7790-6E6F-45FE-BF38-797EDFDF09D0}" type="presParOf" srcId="{6BAB729F-0153-443E-BF66-1753004CF9A6}" destId="{8F773952-28C6-4FA0-8639-DDED95488428}" srcOrd="8" destOrd="0" presId="urn:microsoft.com/office/officeart/2011/layout/CircleProcess"/>
    <dgm:cxn modelId="{86EBC36B-C722-4376-9E66-744712194B1C}" type="presParOf" srcId="{6BAB729F-0153-443E-BF66-1753004CF9A6}" destId="{771E5074-3F37-405F-A074-6D9A74CDAA59}" srcOrd="9" destOrd="0" presId="urn:microsoft.com/office/officeart/2011/layout/CircleProcess"/>
    <dgm:cxn modelId="{529EEBE4-3583-4BC4-BB74-ED91B12255FA}" type="presParOf" srcId="{771E5074-3F37-405F-A074-6D9A74CDAA59}" destId="{35D72F2C-344D-4875-B587-E00FE0846927}" srcOrd="0" destOrd="0" presId="urn:microsoft.com/office/officeart/2011/layout/CircleProcess"/>
    <dgm:cxn modelId="{00D70323-972B-40F5-9D7A-64A102B19ABF}" type="presParOf" srcId="{6BAB729F-0153-443E-BF66-1753004CF9A6}" destId="{DB01B19D-38C5-4BEA-B8F2-83478D5E4F82}" srcOrd="10" destOrd="0" presId="urn:microsoft.com/office/officeart/2011/layout/CircleProcess"/>
    <dgm:cxn modelId="{5C713594-8763-471F-B748-B88708A246BE}" type="presParOf" srcId="{DB01B19D-38C5-4BEA-B8F2-83478D5E4F82}" destId="{BB739D0B-8330-4C9F-ACB4-B797725F7D49}" srcOrd="0" destOrd="0" presId="urn:microsoft.com/office/officeart/2011/layout/CircleProcess"/>
    <dgm:cxn modelId="{BDA932E1-27C7-4714-8F09-69C42731099F}" type="presParOf" srcId="{6BAB729F-0153-443E-BF66-1753004CF9A6}" destId="{DF399C2B-9147-49BA-A862-5A3034411CE3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1AA3E-29C3-458D-8197-604E44770E59}">
      <dsp:nvSpPr>
        <dsp:cNvPr id="0" name=""/>
        <dsp:cNvSpPr/>
      </dsp:nvSpPr>
      <dsp:spPr>
        <a:xfrm>
          <a:off x="7906361" y="1820789"/>
          <a:ext cx="2366199" cy="2366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85B00-D8D8-4FB6-BC19-E14E20C85EEE}">
      <dsp:nvSpPr>
        <dsp:cNvPr id="0" name=""/>
        <dsp:cNvSpPr/>
      </dsp:nvSpPr>
      <dsp:spPr>
        <a:xfrm>
          <a:off x="7985505" y="1899681"/>
          <a:ext cx="2208926" cy="22085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latin typeface="Calibri Light" panose="020F0302020204030204"/>
            </a:rPr>
            <a:t>Build up to capacity where all programmes are multisector </a:t>
          </a:r>
          <a:r>
            <a:rPr lang="en-GB" sz="1300" b="0" kern="1200">
              <a:solidFill>
                <a:srgbClr val="000000"/>
              </a:solidFill>
              <a:latin typeface="Calibri"/>
              <a:cs typeface="Calibri"/>
            </a:rPr>
            <a:t>of  ≥ 13 weeks beyond 25/26. </a:t>
          </a:r>
        </a:p>
      </dsp:txBody>
      <dsp:txXfrm>
        <a:off x="8301066" y="2215245"/>
        <a:ext cx="1577804" cy="1577408"/>
      </dsp:txXfrm>
    </dsp:sp>
    <dsp:sp modelId="{E89970F0-E357-40BE-B44B-27151BDD2557}">
      <dsp:nvSpPr>
        <dsp:cNvPr id="0" name=""/>
        <dsp:cNvSpPr/>
      </dsp:nvSpPr>
      <dsp:spPr>
        <a:xfrm rot="2700000">
          <a:off x="5450852" y="1820623"/>
          <a:ext cx="2366238" cy="23662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4B0F6-E12C-4F54-8482-BD102A010673}">
      <dsp:nvSpPr>
        <dsp:cNvPr id="0" name=""/>
        <dsp:cNvSpPr/>
      </dsp:nvSpPr>
      <dsp:spPr>
        <a:xfrm>
          <a:off x="5540161" y="1899681"/>
          <a:ext cx="2208926" cy="22085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>
              <a:latin typeface="Calibri Light" panose="020F0302020204030204"/>
            </a:rPr>
            <a:t>Support the development of joint FT  programmes suitable for inclusion on the 2025-26</a:t>
          </a:r>
          <a:r>
            <a:rPr lang="en-GB" sz="1300" b="0" kern="1200"/>
            <a:t> ORIEL </a:t>
          </a:r>
          <a:r>
            <a:rPr lang="en-GB" sz="1300" b="0" kern="1200">
              <a:latin typeface="Calibri Light" panose="020F0302020204030204"/>
            </a:rPr>
            <a:t>portal</a:t>
          </a:r>
          <a:r>
            <a:rPr lang="en-GB" sz="1300" b="0" kern="1200"/>
            <a:t>. Multisector</a:t>
          </a:r>
          <a:r>
            <a:rPr lang="en-GB" sz="1300" b="0" kern="1200">
              <a:latin typeface="Calibri Light" panose="020F0302020204030204"/>
            </a:rPr>
            <a:t> rotations of </a:t>
          </a:r>
          <a:r>
            <a:rPr lang="en-GB" sz="1300" b="0" kern="1200"/>
            <a:t> ≥ 13 weeks</a:t>
          </a:r>
          <a:r>
            <a:rPr lang="en-GB" sz="1300" b="0" kern="1200">
              <a:latin typeface="Calibri Light" panose="020F0302020204030204"/>
            </a:rPr>
            <a:t> in preference to</a:t>
          </a:r>
          <a:r>
            <a:rPr lang="en-GB" sz="1300" b="0" kern="1200"/>
            <a:t> </a:t>
          </a:r>
          <a:r>
            <a:rPr lang="en-GB" sz="1300" b="0" kern="1200">
              <a:latin typeface="Calibri Light" panose="020F0302020204030204"/>
            </a:rPr>
            <a:t>external</a:t>
          </a:r>
          <a:r>
            <a:rPr lang="en-GB" sz="1300" b="0" kern="1200"/>
            <a:t> rotation</a:t>
          </a:r>
          <a:r>
            <a:rPr lang="en-GB" sz="1300" b="0" kern="1200">
              <a:latin typeface="Calibri Light" panose="020F0302020204030204"/>
            </a:rPr>
            <a:t> of</a:t>
          </a:r>
          <a:r>
            <a:rPr lang="en-GB" sz="1300" b="0" kern="1200"/>
            <a:t> 8 weeks </a:t>
          </a:r>
          <a:r>
            <a:rPr lang="en-GB" sz="1300" b="0" kern="1200">
              <a:latin typeface="Calibri Light" panose="020F0302020204030204"/>
            </a:rPr>
            <a:t>minimum.</a:t>
          </a:r>
          <a:endParaRPr lang="en-GB" sz="1300" b="0" kern="1200"/>
        </a:p>
      </dsp:txBody>
      <dsp:txXfrm>
        <a:off x="5855722" y="2215245"/>
        <a:ext cx="1577804" cy="1577408"/>
      </dsp:txXfrm>
    </dsp:sp>
    <dsp:sp modelId="{A17E72A0-BCB7-4F7A-9801-E2F0AAA3A77F}">
      <dsp:nvSpPr>
        <dsp:cNvPr id="0" name=""/>
        <dsp:cNvSpPr/>
      </dsp:nvSpPr>
      <dsp:spPr>
        <a:xfrm rot="2700000">
          <a:off x="3015655" y="1820623"/>
          <a:ext cx="2366238" cy="23662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1E682-D7A5-473C-A454-E92EEB70FA57}">
      <dsp:nvSpPr>
        <dsp:cNvPr id="0" name=""/>
        <dsp:cNvSpPr/>
      </dsp:nvSpPr>
      <dsp:spPr>
        <a:xfrm>
          <a:off x="3094818" y="1899681"/>
          <a:ext cx="2208926" cy="22085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>
              <a:latin typeface="Calibri Light" panose="020F0302020204030204"/>
            </a:rPr>
            <a:t>Match</a:t>
          </a:r>
          <a:r>
            <a:rPr lang="en-GB" sz="1300" b="0" kern="1200"/>
            <a:t> training partners</a:t>
          </a:r>
          <a:r>
            <a:rPr lang="en-GB" sz="1300" b="0" kern="1200">
              <a:latin typeface="Calibri Light" panose="020F0302020204030204"/>
            </a:rPr>
            <a:t> across the region to facilitate conversations on the development of joint foundation training (FT) programmes</a:t>
          </a:r>
          <a:endParaRPr lang="en-GB" sz="1300" b="0" kern="1200"/>
        </a:p>
      </dsp:txBody>
      <dsp:txXfrm>
        <a:off x="3410379" y="2215245"/>
        <a:ext cx="1577804" cy="1577408"/>
      </dsp:txXfrm>
    </dsp:sp>
    <dsp:sp modelId="{35D72F2C-344D-4875-B587-E00FE0846927}">
      <dsp:nvSpPr>
        <dsp:cNvPr id="0" name=""/>
        <dsp:cNvSpPr/>
      </dsp:nvSpPr>
      <dsp:spPr>
        <a:xfrm rot="2700000">
          <a:off x="613714" y="1826547"/>
          <a:ext cx="2366238" cy="236623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39D0B-8330-4C9F-ACB4-B797725F7D49}">
      <dsp:nvSpPr>
        <dsp:cNvPr id="0" name=""/>
        <dsp:cNvSpPr/>
      </dsp:nvSpPr>
      <dsp:spPr>
        <a:xfrm>
          <a:off x="649475" y="1899681"/>
          <a:ext cx="2208926" cy="22085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>
              <a:latin typeface="Calibri Light" panose="020F0302020204030204"/>
            </a:rPr>
            <a:t>Engage and work in partnership</a:t>
          </a:r>
          <a:r>
            <a:rPr lang="en-GB" sz="1300" b="0" kern="1200"/>
            <a:t> </a:t>
          </a:r>
          <a:r>
            <a:rPr lang="en-GB" sz="1300" b="0" kern="1200">
              <a:latin typeface="Calibri Light" panose="020F0302020204030204"/>
            </a:rPr>
            <a:t>with all sector leads and representatives.            Informed status and intent - current and potential foundation placement providers</a:t>
          </a:r>
          <a:r>
            <a:rPr lang="en-GB" sz="1300" b="0" kern="1200"/>
            <a:t> at every level</a:t>
          </a:r>
          <a:endParaRPr lang="en-GB" sz="1300" b="0" kern="1200">
            <a:latin typeface="Calibri Light" panose="020F0302020204030204"/>
          </a:endParaRPr>
        </a:p>
      </dsp:txBody>
      <dsp:txXfrm>
        <a:off x="965036" y="2215245"/>
        <a:ext cx="1577804" cy="1577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0.24359</cdr:x>
      <cdr:y>0.04752</cdr:y>
    </cdr:from>
    <cdr:to>
      <cdr:x>0.7696</cdr:x>
      <cdr:y>0.14988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374B0C9-6A84-409A-F819-69C18DBEDD01}"/>
            </a:ext>
          </a:extLst>
        </cdr:cNvPr>
        <cdr:cNvSpPr txBox="1"/>
      </cdr:nvSpPr>
      <cdr:spPr>
        <a:xfrm xmlns:a="http://schemas.openxmlformats.org/drawingml/2006/main">
          <a:off x="2561536" y="223838"/>
          <a:ext cx="5531265" cy="482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0" rtlCol="0"/>
        <a:lstStyle xmlns:a="http://schemas.openxmlformats.org/drawingml/2006/main"/>
        <a:p xmlns:a="http://schemas.openxmlformats.org/drawingml/2006/main">
          <a:pPr algn="ctr"/>
          <a:r>
            <a:rPr lang="en-GB" sz="1200" b="1" dirty="0"/>
            <a:t>            </a:t>
          </a:r>
          <a:r>
            <a:rPr lang="en-GB" sz="2000" b="1" dirty="0"/>
            <a:t>EOE ORIEL filled places by Sector 2020 to 2024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52B2-13DA-2DA9-B66B-0E10C03F0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307F9-C687-E5F5-4BDF-98CB1AA95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1B9F5-668E-E26D-FC1C-68678674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DB541-7FBA-FA83-EBDF-4BCB2630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F1EFB-D573-167D-2EE3-72874C64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6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5879-6A10-49A3-C01F-9EDBED91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E35F6-5363-D79E-D4B2-3E16CAC2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BD17F-72EA-411D-12EA-9DC86554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D317E-7A76-CFA8-D33A-7067E017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B3214-B46F-7420-AC1F-595E343A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2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A6188-23E3-8F1D-A083-B6D7D3E3C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2777F-5159-FE0C-A17C-AD82B777B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C355-CCE5-D501-C132-2ABE67D2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027C2-7B61-DEE0-237D-ED5F5E31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C94DD-7D8A-9E20-6A2C-9A84BCB6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5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52" y="1053987"/>
            <a:ext cx="11472985" cy="875323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451" y="5261415"/>
            <a:ext cx="9144000" cy="82452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</a:extLst>
          </p:cNvPr>
          <p:cNvSpPr/>
          <p:nvPr userDrawn="1"/>
        </p:nvSpPr>
        <p:spPr>
          <a:xfrm>
            <a:off x="0" y="47778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</a:extLst>
          </p:cNvPr>
          <p:cNvSpPr/>
          <p:nvPr userDrawn="1"/>
        </p:nvSpPr>
        <p:spPr>
          <a:xfrm>
            <a:off x="0" y="49437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6085937"/>
            <a:ext cx="12175965" cy="7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4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951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2855670"/>
            <a:ext cx="10515600" cy="2272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559904" y="6371168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733" b="1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11480119" y="78552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4265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559904" y="6371168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733" b="1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95170"/>
            <a:ext cx="10515600" cy="6362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2292627"/>
            <a:ext cx="7815469" cy="33559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357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559904" y="6371168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733" b="1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95170"/>
            <a:ext cx="10515600" cy="6362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2292627"/>
            <a:ext cx="7815469" cy="3355996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2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559904" y="6371168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>
                <a:solidFill>
                  <a:schemeClr val="accent5"/>
                </a:solidFill>
              </a:rPr>
              <a:t>@</a:t>
            </a:r>
            <a:r>
              <a:rPr lang="en-GB" sz="1733" b="1" err="1">
                <a:solidFill>
                  <a:schemeClr val="accent5"/>
                </a:solidFill>
              </a:rPr>
              <a:t>NHS_HealthEdEng</a:t>
            </a:r>
            <a:r>
              <a:rPr lang="en-GB" sz="1733" b="1">
                <a:solidFill>
                  <a:schemeClr val="accent5"/>
                </a:solidFill>
              </a:rPr>
              <a:t>      #</a:t>
            </a:r>
            <a:r>
              <a:rPr lang="en-GB" sz="1733" b="1" err="1">
                <a:solidFill>
                  <a:schemeClr val="accent5"/>
                </a:solidFill>
              </a:rPr>
              <a:t>insertcampaignhashtag</a:t>
            </a:r>
            <a:endParaRPr lang="en-GB" sz="1733" b="1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95170"/>
            <a:ext cx="10515600" cy="6362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2292627"/>
            <a:ext cx="6092687" cy="3459493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733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3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98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951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2855670"/>
            <a:ext cx="10515600" cy="2272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559904" y="6371168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>
                <a:solidFill>
                  <a:schemeClr val="accent5"/>
                </a:solidFill>
              </a:rPr>
              <a:t>@</a:t>
            </a:r>
            <a:r>
              <a:rPr lang="en-GB" sz="1733" b="1" err="1">
                <a:solidFill>
                  <a:schemeClr val="accent5"/>
                </a:solidFill>
              </a:rPr>
              <a:t>NHS_HealthEdEng</a:t>
            </a:r>
            <a:endParaRPr lang="en-GB" sz="1733" b="1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11480119" y="78552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7640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559904" y="6371168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>
                <a:solidFill>
                  <a:schemeClr val="accent5"/>
                </a:solidFill>
              </a:rPr>
              <a:t>@</a:t>
            </a:r>
            <a:r>
              <a:rPr lang="en-GB" sz="1733" b="1" err="1">
                <a:solidFill>
                  <a:schemeClr val="accent5"/>
                </a:solidFill>
              </a:rPr>
              <a:t>NHS_HealthEdEng</a:t>
            </a:r>
            <a:endParaRPr lang="en-GB" sz="1733" b="1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95170"/>
            <a:ext cx="10515600" cy="6362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2292627"/>
            <a:ext cx="7815469" cy="33559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31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559904" y="6371168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>
                <a:solidFill>
                  <a:schemeClr val="accent5"/>
                </a:solidFill>
              </a:rPr>
              <a:t>@</a:t>
            </a:r>
            <a:r>
              <a:rPr lang="en-GB" sz="1733" b="1" err="1">
                <a:solidFill>
                  <a:schemeClr val="accent5"/>
                </a:solidFill>
              </a:rPr>
              <a:t>NHS_HealthEdEng</a:t>
            </a:r>
            <a:endParaRPr lang="en-GB" sz="1733" b="1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95170"/>
            <a:ext cx="10515600" cy="6362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2292627"/>
            <a:ext cx="7815469" cy="3355996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82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E29A-730B-EA81-8354-44987F9D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28914-2D61-4130-CC73-58AC7E8BF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692C1-5E7E-50EC-F33F-FA8A2B4E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7E3BD-34A3-8CB9-A4C9-E5EC2845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DDA0-8D57-0A74-45AD-EA4E53A7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92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559904" y="6371168"/>
            <a:ext cx="711654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33" b="1">
                <a:solidFill>
                  <a:schemeClr val="accent5"/>
                </a:solidFill>
              </a:rPr>
              <a:t>@</a:t>
            </a:r>
            <a:r>
              <a:rPr lang="en-GB" sz="1733" b="1" err="1">
                <a:solidFill>
                  <a:schemeClr val="accent5"/>
                </a:solidFill>
              </a:rPr>
              <a:t>NHS_HealthEdEng</a:t>
            </a:r>
            <a:endParaRPr lang="en-GB" sz="1733" b="1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395170"/>
            <a:ext cx="10515600" cy="6362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2292627"/>
            <a:ext cx="6092687" cy="3459493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733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3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576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6334539"/>
            <a:ext cx="12192000" cy="523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5996520"/>
            <a:ext cx="12192000" cy="1721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6162416"/>
            <a:ext cx="12192000" cy="1721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8754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9" y="2204789"/>
            <a:ext cx="2053232" cy="1662195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5" y="2211836"/>
            <a:ext cx="2053231" cy="1662195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9" y="2139888"/>
            <a:ext cx="2053231" cy="1662195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1" y="2176535"/>
            <a:ext cx="2053231" cy="1662195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5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08/08/2023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Induction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7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7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97891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1" y="2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5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5" y="6404978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6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60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9" y="454490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6" y="454490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90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60" y="454490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2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6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1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5" cy="8651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923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ABE9-0EF5-84B3-14F5-90BB2163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40076-A2E4-8003-EC7A-893DF1890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A884-A1F4-1005-CC77-DC004BA2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53778-7C41-423F-6EFB-934856CD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5F95-DF77-4FC3-9F99-D4E32084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7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D128-E2FC-57DA-DCD4-3401C516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85C7-A151-C595-9B08-FB9893E0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79550-5AD1-B8F9-C1AE-B6AE94984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1CAFB-0D56-813C-D24A-2CC6268F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ABF2A-10A5-7917-D58C-BFBC6F16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0D964-9289-E6C1-F562-D3DF3F8F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0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B7DD-1C58-D32F-DC30-C0FC9DDC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C1AE4-D10E-F3DE-C9D5-26C7962CF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A5B59-02AF-8F9D-1D7F-1F20634F7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E1122-DB15-97AA-B089-9184F53F5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5EE6B-2E81-65C1-E383-71C646193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5F984-4C91-757F-B945-E1CA01AF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9D11D-38FA-D964-B150-314D120D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B9372-7072-6F77-C288-67A6ADF7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9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0A1D-AE5C-FAD5-0D1E-DCD65073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BF440-F09A-E114-E679-7BAC675A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DB8F1-1D34-571E-AADB-176C7CC4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A85D1-C540-80FA-6F37-24FE4DC0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9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379F3-B240-4562-7715-F6F1D1BC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B0256-972C-AAD2-EB11-193323B9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2B9B7-76DD-370E-053C-75E63082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0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78F4-73F9-DE44-DBB2-4C09C93C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D253-BFA9-453F-2B1E-6DDFB4C8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FDCC4-FDCD-2D76-6930-D93FE1214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E54FE-F7B8-E876-3FA0-EBD23C96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56CCB-046B-60BA-72AE-BAC138D1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B6CD3-C505-ACFC-0B71-577134BA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5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08D8-2CC8-857D-46EC-65D75FD0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FFE3F-4AB7-2F51-3E7A-0C265C6F5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0137E-D3C2-8F5D-F87E-235305E11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0F48B-6912-2446-5457-CE0987E2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D3D5D-3EA9-6767-8149-4494947F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F1925-6334-30BA-9746-14F23BFB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2B4B4-40FC-8441-9AFE-5B86E0A9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38930-8FFA-B374-405A-00D06F153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7613-D84A-4438-1B99-8238ACC5B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99C21-74C0-40F8-97E3-EE890BCBAA2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47EFA-56BE-04FE-FFC0-55BF0EFF5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F7484-8C74-B83A-FBCA-4C885A62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1605-B9AD-4523-A089-EA5CB2F9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5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53235"/>
            <a:ext cx="10515600" cy="307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10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forms.office.com/e/i2QZbAZs5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usola.daramola@hee.nhs.uk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Anisha.Chandaria@hee.nhs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Ewan.Raffel@hee.nhs.uk" TargetMode="External"/><Relationship Id="rId5" Type="http://schemas.openxmlformats.org/officeDocument/2006/relationships/hyperlink" Target="mailto:Jane.Charsley@hee.nhs.uk" TargetMode="External"/><Relationship Id="rId4" Type="http://schemas.openxmlformats.org/officeDocument/2006/relationships/hyperlink" Target="mailto:Leora.Sluckis@hee.nhs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ucy.beer@suffolk.nhs.uk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jigar.raval@nhs.ne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amuel.taylor10@nhs.net" TargetMode="External"/><Relationship Id="rId5" Type="http://schemas.openxmlformats.org/officeDocument/2006/relationships/hyperlink" Target="mailto:Scott.Downham1@nhs.net" TargetMode="External"/><Relationship Id="rId4" Type="http://schemas.openxmlformats.org/officeDocument/2006/relationships/hyperlink" Target="mailto:rajiv.nandha@nhs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ngland.wtepharmacy.eoe@.nhs.net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3DCF-E7ED-2DDF-AF51-943E4A5A1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kern="0">
                <a:solidFill>
                  <a:srgbClr val="003087"/>
                </a:solidFill>
                <a:effectLst/>
                <a:latin typeface="Arial"/>
                <a:ea typeface="MS PGothic"/>
                <a:cs typeface="Times New Roman"/>
              </a:rPr>
              <a:t>Multisector placements for Foundation Pharmacist Training in East of England</a:t>
            </a:r>
            <a:r>
              <a:rPr lang="en-GB" sz="3600" b="1" kern="0">
                <a:solidFill>
                  <a:srgbClr val="003087"/>
                </a:solidFill>
                <a:latin typeface="Arial"/>
                <a:ea typeface="MS PGothic"/>
                <a:cs typeface="Times New Roman"/>
              </a:rPr>
              <a:t> </a:t>
            </a:r>
            <a:r>
              <a:rPr lang="en-GB" sz="3600" b="1" kern="0">
                <a:solidFill>
                  <a:srgbClr val="003087"/>
                </a:solidFill>
                <a:effectLst/>
                <a:latin typeface="Arial"/>
                <a:ea typeface="MS PGothic"/>
                <a:cs typeface="Times New Roman"/>
              </a:rPr>
              <a:t> </a:t>
            </a:r>
            <a:br>
              <a:rPr lang="en-GB" sz="4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13BD21C-7630-0DA7-3537-D652021CA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00427"/>
            <a:ext cx="1371467" cy="1021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A813F-5A9D-F981-6619-4A9B30C1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07" b="14507"/>
          <a:stretch/>
        </p:blipFill>
        <p:spPr>
          <a:xfrm>
            <a:off x="971550" y="3236171"/>
            <a:ext cx="4511544" cy="2540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A7418-3139-9E78-2124-D0675C9E4A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07" b="12307"/>
          <a:stretch/>
        </p:blipFill>
        <p:spPr>
          <a:xfrm>
            <a:off x="6419850" y="3236171"/>
            <a:ext cx="4483448" cy="24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6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9C20-5B97-D462-EA3B-C2F77F05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The journey within EOE Pharmacy Sectors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263858A-5FBE-02D4-FCF8-866C54D3C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00427"/>
            <a:ext cx="1371467" cy="1021936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E70ED2-2B74-DD0C-C8B9-C3FD967BA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311383"/>
              </p:ext>
            </p:extLst>
          </p:nvPr>
        </p:nvGraphicFramePr>
        <p:xfrm>
          <a:off x="838200" y="1466850"/>
          <a:ext cx="10515600" cy="471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847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9C20-5B97-D462-EA3B-C2F77F05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222250"/>
            <a:ext cx="10515600" cy="1325563"/>
          </a:xfrm>
        </p:spPr>
        <p:txBody>
          <a:bodyPr/>
          <a:lstStyle/>
          <a:p>
            <a:r>
              <a:rPr lang="en-GB" sz="3200" b="1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The journey within EOE ICBs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FD3DDA8-FFCE-437E-A80A-B5B882FF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00427"/>
            <a:ext cx="1371467" cy="102193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1C351CD-97A0-6438-563D-A1232DD35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156008"/>
              </p:ext>
            </p:extLst>
          </p:nvPr>
        </p:nvGraphicFramePr>
        <p:xfrm>
          <a:off x="838200" y="1825624"/>
          <a:ext cx="10515600" cy="469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304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9C20-5B97-D462-EA3B-C2F77F05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Our vison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3572-7120-1428-5464-D4C7DC6F4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6694BFF-298A-FA16-A934-3C2D8CFB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00427"/>
            <a:ext cx="1371467" cy="102193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776C31-EFE4-33B5-AFC5-91AF50112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649798"/>
              </p:ext>
            </p:extLst>
          </p:nvPr>
        </p:nvGraphicFramePr>
        <p:xfrm>
          <a:off x="547267" y="-228044"/>
          <a:ext cx="10352809" cy="600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0" name="Picture 70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F2A72F2B-9049-7489-5E86-335667C0C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411" y="4200063"/>
            <a:ext cx="2743200" cy="2419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DAE217-C96B-5847-B897-7B7C90B9CD67}"/>
              </a:ext>
            </a:extLst>
          </p:cNvPr>
          <p:cNvSpPr txBox="1"/>
          <p:nvPr/>
        </p:nvSpPr>
        <p:spPr>
          <a:xfrm>
            <a:off x="5372060" y="5292912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https://forms.office.com/e/i2QZbAZs51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79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9C20-5B97-D462-EA3B-C2F77F05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Our vision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3572-7120-1428-5464-D4C7DC6F4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Increase the number of multisector posts to 100%</a:t>
            </a: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Improve the attractiveness of posts within EOE</a:t>
            </a: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Support practices across all sectors to develop partnerships</a:t>
            </a: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Increased collaboration with ICS training facilitators</a:t>
            </a:r>
            <a:endParaRPr lang="en-GB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Increased collaboration with Pharmacy ambassadors</a:t>
            </a:r>
            <a:endParaRPr lang="en-GB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ICB workforce teams/ primary care training hubs</a:t>
            </a: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Hospital training managers</a:t>
            </a:r>
            <a:endParaRPr lang="en-GB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Community Pharmacy England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6694BFF-298A-FA16-A934-3C2D8CFB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00427"/>
            <a:ext cx="1371467" cy="10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596F-D27B-53CF-16F2-E5A272CB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What is a multisector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C8E5-C688-61FB-2260-9BEB01650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26 week multisector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13 weeks multisector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≤ 13 weeks and up to 8 weeks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Training sites must ensure access to a prescribing learning setting, (90 hours) for the 25/26 training year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179043-B916-CF0C-4EE9-6DC5DD55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00427"/>
            <a:ext cx="1371467" cy="10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0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2FB099-8D19-5694-54F8-8E3228AEE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97840"/>
              </p:ext>
            </p:extLst>
          </p:nvPr>
        </p:nvGraphicFramePr>
        <p:xfrm>
          <a:off x="1163492" y="1659752"/>
          <a:ext cx="9865017" cy="4620667"/>
        </p:xfrm>
        <a:graphic>
          <a:graphicData uri="http://schemas.openxmlformats.org/drawingml/2006/table">
            <a:tbl>
              <a:tblPr firstRow="1" firstCol="1" bandRow="1"/>
              <a:tblGrid>
                <a:gridCol w="3758773">
                  <a:extLst>
                    <a:ext uri="{9D8B030D-6E8A-4147-A177-3AD203B41FA5}">
                      <a16:colId xmlns:a16="http://schemas.microsoft.com/office/drawing/2014/main" val="319325298"/>
                    </a:ext>
                  </a:extLst>
                </a:gridCol>
                <a:gridCol w="2192512">
                  <a:extLst>
                    <a:ext uri="{9D8B030D-6E8A-4147-A177-3AD203B41FA5}">
                      <a16:colId xmlns:a16="http://schemas.microsoft.com/office/drawing/2014/main" val="142067496"/>
                    </a:ext>
                  </a:extLst>
                </a:gridCol>
                <a:gridCol w="3913732">
                  <a:extLst>
                    <a:ext uri="{9D8B030D-6E8A-4147-A177-3AD203B41FA5}">
                      <a16:colId xmlns:a16="http://schemas.microsoft.com/office/drawing/2014/main" val="2594880865"/>
                    </a:ext>
                  </a:extLst>
                </a:gridCol>
              </a:tblGrid>
              <a:tr h="407844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b="1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ICS </a:t>
                      </a:r>
                      <a:endParaRPr lang="en-GB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b="1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Facilitator Name </a:t>
                      </a:r>
                      <a:endParaRPr lang="en-GB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b="1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Facilitator Email </a:t>
                      </a:r>
                      <a:endParaRPr lang="en-GB" sz="1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293417"/>
                  </a:ext>
                </a:extLst>
              </a:tr>
              <a:tr h="672743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Mid and South Essex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Anisha Chandaria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2"/>
                        </a:rPr>
                        <a:t>Anisha.Chandaria@hee.nhs.uk</a:t>
                      </a: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384627"/>
                  </a:ext>
                </a:extLst>
              </a:tr>
              <a:tr h="783059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Suffolk and North East Essex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Busola Daramola 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3"/>
                        </a:rPr>
                        <a:t>busola.daramola@hee.nhs.uk</a:t>
                      </a: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7820"/>
                  </a:ext>
                </a:extLst>
              </a:tr>
              <a:tr h="783059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Hertfordshire and West Essex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Leora Sluckis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4"/>
                        </a:rPr>
                        <a:t>Leora.Sluckis@hee.nhs.uk</a:t>
                      </a: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662777"/>
                  </a:ext>
                </a:extLst>
              </a:tr>
              <a:tr h="783059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Bedford, Luton and Milton Keynes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Jane Charsley 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5"/>
                        </a:rPr>
                        <a:t>Jane.Charsley@hee.nhs.uk</a:t>
                      </a: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154599"/>
                  </a:ext>
                </a:extLst>
              </a:tr>
              <a:tr h="783059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Cambridge and Peterborough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dirty="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Sabaa Naz 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Sabaa.naz@nhs.net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56063"/>
                  </a:ext>
                </a:extLst>
              </a:tr>
              <a:tr h="407844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Norfolk and Waveney 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>
                          <a:solidFill>
                            <a:srgbClr val="50505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Ewan Raffel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9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6"/>
                        </a:rPr>
                        <a:t>Ewan.Raffel@hee.nhs.uk</a:t>
                      </a:r>
                      <a:r>
                        <a:rPr lang="en-GB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12002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CCA9746-748F-9D0E-9BB7-66650805AEAC}"/>
              </a:ext>
            </a:extLst>
          </p:cNvPr>
          <p:cNvSpPr txBox="1">
            <a:spLocks/>
          </p:cNvSpPr>
          <p:nvPr/>
        </p:nvSpPr>
        <p:spPr>
          <a:xfrm>
            <a:off x="480000" y="480000"/>
            <a:ext cx="10515600" cy="636205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3300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ICS</a:t>
            </a:r>
            <a:r>
              <a:rPr lang="en-US" sz="4800">
                <a:solidFill>
                  <a:srgbClr val="005EB8"/>
                </a:solidFill>
                <a:latin typeface="Arial" panose="020B0604020202020204"/>
              </a:rPr>
              <a:t> </a:t>
            </a:r>
            <a:r>
              <a:rPr lang="en-US" sz="3300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Facilitator Contact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8659538-E0C6-1BE9-6038-53A884696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100427"/>
            <a:ext cx="1371467" cy="10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9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CCA9746-748F-9D0E-9BB7-66650805AEAC}"/>
              </a:ext>
            </a:extLst>
          </p:cNvPr>
          <p:cNvSpPr txBox="1">
            <a:spLocks/>
          </p:cNvSpPr>
          <p:nvPr/>
        </p:nvSpPr>
        <p:spPr>
          <a:xfrm>
            <a:off x="480000" y="480000"/>
            <a:ext cx="10515600" cy="636205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ICS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lang="en-US" sz="3300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Pharmacy</a:t>
            </a:r>
            <a:r>
              <a:rPr lang="en-US" sz="4800">
                <a:solidFill>
                  <a:srgbClr val="005EB8"/>
                </a:solidFill>
                <a:latin typeface="Arial" panose="020B0604020202020204"/>
              </a:rPr>
              <a:t> </a:t>
            </a:r>
            <a:r>
              <a:rPr lang="en-US" sz="3300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Ambassadors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lang="en-US" sz="3300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Contact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CB4AC5-5A5E-3D2B-C13E-E87D0D100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94292"/>
              </p:ext>
            </p:extLst>
          </p:nvPr>
        </p:nvGraphicFramePr>
        <p:xfrm>
          <a:off x="1448549" y="1328256"/>
          <a:ext cx="9734550" cy="4740195"/>
        </p:xfrm>
        <a:graphic>
          <a:graphicData uri="http://schemas.openxmlformats.org/drawingml/2006/table">
            <a:tbl>
              <a:tblPr firstRow="1" firstCol="1" bandRow="1"/>
              <a:tblGrid>
                <a:gridCol w="2433637">
                  <a:extLst>
                    <a:ext uri="{9D8B030D-6E8A-4147-A177-3AD203B41FA5}">
                      <a16:colId xmlns:a16="http://schemas.microsoft.com/office/drawing/2014/main" val="246974021"/>
                    </a:ext>
                  </a:extLst>
                </a:gridCol>
                <a:gridCol w="1850794">
                  <a:extLst>
                    <a:ext uri="{9D8B030D-6E8A-4147-A177-3AD203B41FA5}">
                      <a16:colId xmlns:a16="http://schemas.microsoft.com/office/drawing/2014/main" val="2503582731"/>
                    </a:ext>
                  </a:extLst>
                </a:gridCol>
                <a:gridCol w="3339530">
                  <a:extLst>
                    <a:ext uri="{9D8B030D-6E8A-4147-A177-3AD203B41FA5}">
                      <a16:colId xmlns:a16="http://schemas.microsoft.com/office/drawing/2014/main" val="482615139"/>
                    </a:ext>
                  </a:extLst>
                </a:gridCol>
                <a:gridCol w="2110589">
                  <a:extLst>
                    <a:ext uri="{9D8B030D-6E8A-4147-A177-3AD203B41FA5}">
                      <a16:colId xmlns:a16="http://schemas.microsoft.com/office/drawing/2014/main" val="2380179785"/>
                    </a:ext>
                  </a:extLst>
                </a:gridCol>
              </a:tblGrid>
              <a:tr h="75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Abid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Afinwala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ker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abid.afinwala@nhs.net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Mid and South Essex 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63977"/>
                  </a:ext>
                </a:extLst>
              </a:tr>
              <a:tr h="75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Jigar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Raval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ker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jigar.raval@nhs.net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Cambridgeshire and Peterborough 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17331"/>
                  </a:ext>
                </a:extLst>
              </a:tr>
              <a:tr h="75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Lucy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Beer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ker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lucy.beer@suffolk.nhs.uk</a:t>
                      </a:r>
                      <a:r>
                        <a:rPr lang="en-GB" sz="2000" u="sng" ker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;  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Suffolk and North East Essex 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3801"/>
                  </a:ext>
                </a:extLst>
              </a:tr>
              <a:tr h="75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Rajiv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Nandha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ker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rajiv.nandha@nhs.net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Bedfordshire, Luton and Milton Keynes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48285"/>
                  </a:ext>
                </a:extLst>
              </a:tr>
              <a:tr h="75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Scott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Downham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ker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Scott.Downham1@nhs.net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Hertfordshire and West Essex 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881579"/>
                  </a:ext>
                </a:extLst>
              </a:tr>
              <a:tr h="755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Samuel 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Taylor 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ker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6"/>
                        </a:rPr>
                        <a:t>samuel.taylor10@nhs.net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Norfolk and Waveney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0054"/>
                  </a:ext>
                </a:extLst>
              </a:tr>
            </a:tbl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6C8B6E0-3D72-BF09-286A-F8C556F4E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100427"/>
            <a:ext cx="1371467" cy="10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A6F4-0033-605F-A298-5D7575B0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778"/>
            <a:ext cx="10515600" cy="4479532"/>
          </a:xfrm>
        </p:spPr>
        <p:txBody>
          <a:bodyPr>
            <a:normAutofit/>
          </a:bodyPr>
          <a:lstStyle/>
          <a:p>
            <a:pPr marL="228600" indent="-228600" defTabSz="914400">
              <a:lnSpc>
                <a:spcPct val="100000"/>
              </a:lnSpc>
            </a:pPr>
            <a:r>
              <a:rPr lang="en-GB" dirty="0">
                <a:solidFill>
                  <a:srgbClr val="002060"/>
                </a:solidFill>
              </a:rPr>
              <a:t>Pharmacy NHS England – East of England</a:t>
            </a:r>
          </a:p>
          <a:p>
            <a:pPr marL="228600" indent="-228600" defTabSz="914400">
              <a:lnSpc>
                <a:spcPct val="100000"/>
              </a:lnSpc>
            </a:pPr>
            <a:r>
              <a:rPr lang="en-GB" dirty="0">
                <a:solidFill>
                  <a:srgbClr val="002060"/>
                </a:solidFill>
              </a:rPr>
              <a:t>Contact via MS Teams: 01223 596912</a:t>
            </a:r>
          </a:p>
          <a:p>
            <a:pPr marL="228600" indent="-228600" defTabSz="914400">
              <a:lnSpc>
                <a:spcPct val="100000"/>
              </a:lnSpc>
            </a:pPr>
            <a:r>
              <a:rPr lang="en-GB" dirty="0">
                <a:solidFill>
                  <a:srgbClr val="002060"/>
                </a:solidFill>
              </a:rPr>
              <a:t>E-mail address: </a:t>
            </a:r>
            <a:r>
              <a:rPr lang="en-GB" dirty="0">
                <a:solidFill>
                  <a:srgbClr val="002060"/>
                </a:solidFill>
                <a:hlinkClick r:id="rId2"/>
              </a:rPr>
              <a:t>england.wtepharmacy.</a:t>
            </a:r>
            <a:r>
              <a:rPr lang="en-GB" dirty="0" err="1">
                <a:solidFill>
                  <a:srgbClr val="002060"/>
                </a:solidFill>
                <a:hlinkClick r:id="rId2"/>
              </a:rPr>
              <a:t>eoe</a:t>
            </a:r>
            <a:r>
              <a:rPr lang="en-GB" dirty="0">
                <a:solidFill>
                  <a:srgbClr val="002060"/>
                </a:solidFill>
                <a:hlinkClick r:id="rId2"/>
              </a:rPr>
              <a:t>@.nhs.net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228600" indent="-228600" defTabSz="914400">
              <a:lnSpc>
                <a:spcPct val="100000"/>
              </a:lnSpc>
            </a:pPr>
            <a:r>
              <a:rPr lang="en-GB" dirty="0">
                <a:solidFill>
                  <a:srgbClr val="002060"/>
                </a:solidFill>
              </a:rPr>
              <a:t>Address: 2-4 Victoria House, Capital Park, </a:t>
            </a:r>
            <a:r>
              <a:rPr lang="en-GB" dirty="0" err="1">
                <a:solidFill>
                  <a:srgbClr val="002060"/>
                </a:solidFill>
              </a:rPr>
              <a:t>Fulbourn</a:t>
            </a:r>
            <a:r>
              <a:rPr lang="en-GB" dirty="0">
                <a:solidFill>
                  <a:srgbClr val="002060"/>
                </a:solidFill>
              </a:rPr>
              <a:t>, Cambridge, CB21 5XB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A4AEB4C-4A02-BF3D-33D7-4113D2DB1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00427"/>
            <a:ext cx="1371467" cy="10219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698BF4-4F7E-1621-5E24-3C55506CCDC0}"/>
              </a:ext>
            </a:extLst>
          </p:cNvPr>
          <p:cNvSpPr txBox="1">
            <a:spLocks/>
          </p:cNvSpPr>
          <p:nvPr/>
        </p:nvSpPr>
        <p:spPr>
          <a:xfrm>
            <a:off x="480000" y="480000"/>
            <a:ext cx="10515600" cy="636205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kern="0">
                <a:solidFill>
                  <a:srgbClr val="003087"/>
                </a:solidFill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NSE-EOE Pharmacy team Contact</a:t>
            </a:r>
          </a:p>
        </p:txBody>
      </p:sp>
    </p:spTree>
    <p:extLst>
      <p:ext uri="{BB962C8B-B14F-4D97-AF65-F5344CB8AC3E}">
        <p14:creationId xmlns:p14="http://schemas.microsoft.com/office/powerpoint/2010/main" val="3129942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9E0D134F9484981DC390D8ECDB38D" ma:contentTypeVersion="17" ma:contentTypeDescription="Create a new document." ma:contentTypeScope="" ma:versionID="69d309471109d6cb44ddff348c0b6cdd">
  <xsd:schema xmlns:xsd="http://www.w3.org/2001/XMLSchema" xmlns:xs="http://www.w3.org/2001/XMLSchema" xmlns:p="http://schemas.microsoft.com/office/2006/metadata/properties" xmlns:ns2="fa54730b-e91e-4157-85fe-28005d830ab4" xmlns:ns3="fe31dd57-b798-4b19-aaa9-c165148d1f5a" targetNamespace="http://schemas.microsoft.com/office/2006/metadata/properties" ma:root="true" ma:fieldsID="a5cbf9ff494fc3d19a862a0688a2d359" ns2:_="" ns3:_="">
    <xsd:import namespace="fa54730b-e91e-4157-85fe-28005d830ab4"/>
    <xsd:import namespace="fe31dd57-b798-4b19-aaa9-c165148d1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4730b-e91e-4157-85fe-28005d830a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1dd57-b798-4b19-aaa9-c165148d1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b033e2-e51d-4c3d-920b-98bb0ae1eaf2}" ma:internalName="TaxCatchAll" ma:showField="CatchAllData" ma:web="fe31dd57-b798-4b19-aaa9-c165148d1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4730b-e91e-4157-85fe-28005d830ab4">
      <Terms xmlns="http://schemas.microsoft.com/office/infopath/2007/PartnerControls"/>
    </lcf76f155ced4ddcb4097134ff3c332f>
    <TaxCatchAll xmlns="fe31dd57-b798-4b19-aaa9-c165148d1f5a" xsi:nil="true"/>
  </documentManagement>
</p:properties>
</file>

<file path=customXml/itemProps1.xml><?xml version="1.0" encoding="utf-8"?>
<ds:datastoreItem xmlns:ds="http://schemas.openxmlformats.org/officeDocument/2006/customXml" ds:itemID="{76D9F932-B915-40C8-8AC4-A66E282603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B790C-27AA-418A-AABD-C0A22677D264}">
  <ds:schemaRefs>
    <ds:schemaRef ds:uri="fa54730b-e91e-4157-85fe-28005d830ab4"/>
    <ds:schemaRef ds:uri="fe31dd57-b798-4b19-aaa9-c165148d1f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CD52E5D-FD9F-489E-AD06-27796C6A4D4C}">
  <ds:schemaRefs>
    <ds:schemaRef ds:uri="fa54730b-e91e-4157-85fe-28005d830ab4"/>
    <ds:schemaRef ds:uri="fe31dd57-b798-4b19-aaa9-c165148d1f5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7671</TotalTime>
  <Words>468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HEE</vt:lpstr>
      <vt:lpstr>Multisector placements for Foundation Pharmacist Training in East of England   </vt:lpstr>
      <vt:lpstr>The journey within EOE Pharmacy Sectors</vt:lpstr>
      <vt:lpstr>The journey within EOE ICBs</vt:lpstr>
      <vt:lpstr>Our vison for the future</vt:lpstr>
      <vt:lpstr>Our vision for the future</vt:lpstr>
      <vt:lpstr>What is a multisector rotation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- Multisector placements for Foundation Pharmacist Training in East of England</dc:title>
  <dc:creator>Busola Daramola</dc:creator>
  <cp:lastModifiedBy>Karen Cox</cp:lastModifiedBy>
  <cp:revision>6</cp:revision>
  <dcterms:created xsi:type="dcterms:W3CDTF">2023-07-31T13:20:46Z</dcterms:created>
  <dcterms:modified xsi:type="dcterms:W3CDTF">2023-09-20T13:04:24Z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0x0101007E19E0D134F9484981DC390D8ECDB38D</vt:lpwstr>
  </property>
  <property fmtid="{D5CDD505-2E9C-101B-9397-08002B2CF9AE}" pid="3" name="MediaServiceImageTags">
    <vt:lpwstr/>
  </property>
</Properties>
</file>