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5"/>
    <p:sldMasterId id="2147483660" r:id="rId6"/>
  </p:sldMasterIdLst>
  <p:notesMasterIdLst>
    <p:notesMasterId r:id="rId18"/>
  </p:notesMasterIdLst>
  <p:sldIdLst>
    <p:sldId id="256" r:id="rId7"/>
    <p:sldId id="260" r:id="rId8"/>
    <p:sldId id="261" r:id="rId9"/>
    <p:sldId id="274" r:id="rId10"/>
    <p:sldId id="262" r:id="rId11"/>
    <p:sldId id="263" r:id="rId12"/>
    <p:sldId id="264" r:id="rId13"/>
    <p:sldId id="265" r:id="rId14"/>
    <p:sldId id="275" r:id="rId15"/>
    <p:sldId id="27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E"/>
    <a:srgbClr val="DFE6F6"/>
    <a:srgbClr val="5F5F5F"/>
    <a:srgbClr val="003087"/>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9"/>
    <p:restoredTop sz="94830"/>
  </p:normalViewPr>
  <p:slideViewPr>
    <p:cSldViewPr snapToGrid="0" snapToObjects="1">
      <p:cViewPr varScale="1">
        <p:scale>
          <a:sx n="107" d="100"/>
          <a:sy n="107" d="100"/>
        </p:scale>
        <p:origin x="113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9F536-74DE-4BD5-8C7B-CA7ED8B9ED2B}"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en-GB"/>
        </a:p>
      </dgm:t>
    </dgm:pt>
    <dgm:pt modelId="{1B343F42-B1B9-4391-9C03-63F162851C89}">
      <dgm:prSet phldrT="[Text]"/>
      <dgm:spPr/>
      <dgm:t>
        <a:bodyPr/>
        <a:lstStyle/>
        <a:p>
          <a:r>
            <a:rPr lang="en-GB" dirty="0"/>
            <a:t>Hospital Inpatient (undertaking a supported quit attempt)</a:t>
          </a:r>
        </a:p>
      </dgm:t>
    </dgm:pt>
    <dgm:pt modelId="{61549044-E826-49B2-A782-93AE8A97545B}" type="parTrans" cxnId="{77A264AD-DA90-4D61-8BAF-2DE2DC56B2CF}">
      <dgm:prSet/>
      <dgm:spPr/>
      <dgm:t>
        <a:bodyPr/>
        <a:lstStyle/>
        <a:p>
          <a:endParaRPr lang="en-GB"/>
        </a:p>
      </dgm:t>
    </dgm:pt>
    <dgm:pt modelId="{4F0A2C61-705A-4725-9F20-18E03E16B11B}" type="sibTrans" cxnId="{77A264AD-DA90-4D61-8BAF-2DE2DC56B2CF}">
      <dgm:prSet/>
      <dgm:spPr/>
      <dgm:t>
        <a:bodyPr/>
        <a:lstStyle/>
        <a:p>
          <a:endParaRPr lang="en-GB"/>
        </a:p>
      </dgm:t>
    </dgm:pt>
    <dgm:pt modelId="{E4B5A1E2-8247-4322-ABF6-B5CC488AAB0D}">
      <dgm:prSet phldrT="[Text]"/>
      <dgm:spPr/>
      <dgm:t>
        <a:bodyPr/>
        <a:lstStyle/>
        <a:p>
          <a:r>
            <a:rPr lang="en-GB" dirty="0"/>
            <a:t>Locally Commissioned Service</a:t>
          </a:r>
        </a:p>
      </dgm:t>
    </dgm:pt>
    <dgm:pt modelId="{27821ACB-69CB-48A5-9EC6-59953D885E6B}" type="parTrans" cxnId="{33A5656D-134C-4249-82F8-E91094EE7847}">
      <dgm:prSet/>
      <dgm:spPr/>
      <dgm:t>
        <a:bodyPr/>
        <a:lstStyle/>
        <a:p>
          <a:endParaRPr lang="en-GB"/>
        </a:p>
      </dgm:t>
    </dgm:pt>
    <dgm:pt modelId="{A14DC9F7-C0B6-40AB-AF5E-0C57D52EAA9D}" type="sibTrans" cxnId="{33A5656D-134C-4249-82F8-E91094EE7847}">
      <dgm:prSet/>
      <dgm:spPr/>
      <dgm:t>
        <a:bodyPr/>
        <a:lstStyle/>
        <a:p>
          <a:endParaRPr lang="en-GB"/>
        </a:p>
      </dgm:t>
    </dgm:pt>
    <dgm:pt modelId="{80DA650A-3D2F-4D86-A5D7-0947C4F1A11D}">
      <dgm:prSet phldrT="[Text]"/>
      <dgm:spPr/>
      <dgm:t>
        <a:bodyPr/>
        <a:lstStyle/>
        <a:p>
          <a:r>
            <a:rPr lang="en-GB" dirty="0"/>
            <a:t>Community Pharmacy SCS</a:t>
          </a:r>
        </a:p>
      </dgm:t>
    </dgm:pt>
    <dgm:pt modelId="{5F129EBA-17AA-4417-9706-6F5E00C0C149}" type="parTrans" cxnId="{50A22043-DDB7-4FEA-B1BE-FB7799E186F5}">
      <dgm:prSet/>
      <dgm:spPr/>
      <dgm:t>
        <a:bodyPr/>
        <a:lstStyle/>
        <a:p>
          <a:endParaRPr lang="en-GB"/>
        </a:p>
      </dgm:t>
    </dgm:pt>
    <dgm:pt modelId="{273D48DB-80EA-480C-BB15-AE5020A89E49}" type="sibTrans" cxnId="{50A22043-DDB7-4FEA-B1BE-FB7799E186F5}">
      <dgm:prSet/>
      <dgm:spPr/>
      <dgm:t>
        <a:bodyPr/>
        <a:lstStyle/>
        <a:p>
          <a:endParaRPr lang="en-GB"/>
        </a:p>
      </dgm:t>
    </dgm:pt>
    <dgm:pt modelId="{20EBE487-CA4D-47C1-A06A-A35A7ACDEC1A}">
      <dgm:prSet phldrT="[Text]"/>
      <dgm:spPr/>
      <dgm:t>
        <a:bodyPr/>
        <a:lstStyle/>
        <a:p>
          <a:r>
            <a:rPr lang="en-GB" dirty="0"/>
            <a:t>Self care – no transfer of care on discharge required </a:t>
          </a:r>
        </a:p>
      </dgm:t>
    </dgm:pt>
    <dgm:pt modelId="{FC1A8811-F613-4010-BC0B-0AFB132E4F36}" type="parTrans" cxnId="{CE6A9180-D690-4C85-8E8D-3F239BFEE66C}">
      <dgm:prSet/>
      <dgm:spPr/>
      <dgm:t>
        <a:bodyPr/>
        <a:lstStyle/>
        <a:p>
          <a:endParaRPr lang="en-GB"/>
        </a:p>
      </dgm:t>
    </dgm:pt>
    <dgm:pt modelId="{B6A90F9C-0BDE-416D-A1D4-3FFB1A24DE52}" type="sibTrans" cxnId="{CE6A9180-D690-4C85-8E8D-3F239BFEE66C}">
      <dgm:prSet/>
      <dgm:spPr/>
      <dgm:t>
        <a:bodyPr/>
        <a:lstStyle/>
        <a:p>
          <a:endParaRPr lang="en-GB"/>
        </a:p>
      </dgm:t>
    </dgm:pt>
    <dgm:pt modelId="{A7E4ABAB-9E32-440B-A914-07BA455C8E27}" type="pres">
      <dgm:prSet presAssocID="{C9E9F536-74DE-4BD5-8C7B-CA7ED8B9ED2B}" presName="diagram" presStyleCnt="0">
        <dgm:presLayoutVars>
          <dgm:chPref val="1"/>
          <dgm:dir/>
          <dgm:animOne val="branch"/>
          <dgm:animLvl val="lvl"/>
          <dgm:resizeHandles val="exact"/>
        </dgm:presLayoutVars>
      </dgm:prSet>
      <dgm:spPr/>
    </dgm:pt>
    <dgm:pt modelId="{90200848-E181-4C90-9A0A-EA77250403A2}" type="pres">
      <dgm:prSet presAssocID="{1B343F42-B1B9-4391-9C03-63F162851C89}" presName="root1" presStyleCnt="0"/>
      <dgm:spPr/>
    </dgm:pt>
    <dgm:pt modelId="{0ADBC8FF-0145-4D04-B85D-0DD0D990F38C}" type="pres">
      <dgm:prSet presAssocID="{1B343F42-B1B9-4391-9C03-63F162851C89}" presName="LevelOneTextNode" presStyleLbl="node0" presStyleIdx="0" presStyleCnt="1" custLinFactNeighborX="-83450" custLinFactNeighborY="748">
        <dgm:presLayoutVars>
          <dgm:chPref val="3"/>
        </dgm:presLayoutVars>
      </dgm:prSet>
      <dgm:spPr/>
    </dgm:pt>
    <dgm:pt modelId="{BF900A10-290B-4CA6-B8EF-192493750E87}" type="pres">
      <dgm:prSet presAssocID="{1B343F42-B1B9-4391-9C03-63F162851C89}" presName="level2hierChild" presStyleCnt="0"/>
      <dgm:spPr/>
    </dgm:pt>
    <dgm:pt modelId="{AF5EE9F8-9D75-4D85-AA4E-ED6E22098560}" type="pres">
      <dgm:prSet presAssocID="{27821ACB-69CB-48A5-9EC6-59953D885E6B}" presName="conn2-1" presStyleLbl="parChTrans1D2" presStyleIdx="0" presStyleCnt="3"/>
      <dgm:spPr/>
    </dgm:pt>
    <dgm:pt modelId="{9BDA1A15-2960-4ACF-9278-1518D327F803}" type="pres">
      <dgm:prSet presAssocID="{27821ACB-69CB-48A5-9EC6-59953D885E6B}" presName="connTx" presStyleLbl="parChTrans1D2" presStyleIdx="0" presStyleCnt="3"/>
      <dgm:spPr/>
    </dgm:pt>
    <dgm:pt modelId="{ECFC347C-197B-4D22-B14C-1404AD079E71}" type="pres">
      <dgm:prSet presAssocID="{E4B5A1E2-8247-4322-ABF6-B5CC488AAB0D}" presName="root2" presStyleCnt="0"/>
      <dgm:spPr/>
    </dgm:pt>
    <dgm:pt modelId="{43E9B629-EE42-431F-97E7-FB574F0D3BAA}" type="pres">
      <dgm:prSet presAssocID="{E4B5A1E2-8247-4322-ABF6-B5CC488AAB0D}" presName="LevelTwoTextNode" presStyleLbl="node2" presStyleIdx="0" presStyleCnt="3">
        <dgm:presLayoutVars>
          <dgm:chPref val="3"/>
        </dgm:presLayoutVars>
      </dgm:prSet>
      <dgm:spPr/>
    </dgm:pt>
    <dgm:pt modelId="{400B44ED-1231-42D4-8C43-F53A09BF324A}" type="pres">
      <dgm:prSet presAssocID="{E4B5A1E2-8247-4322-ABF6-B5CC488AAB0D}" presName="level3hierChild" presStyleCnt="0"/>
      <dgm:spPr/>
    </dgm:pt>
    <dgm:pt modelId="{38F242AD-7FC4-4824-B376-8B990E311DBD}" type="pres">
      <dgm:prSet presAssocID="{5F129EBA-17AA-4417-9706-6F5E00C0C149}" presName="conn2-1" presStyleLbl="parChTrans1D2" presStyleIdx="1" presStyleCnt="3"/>
      <dgm:spPr/>
    </dgm:pt>
    <dgm:pt modelId="{243E7882-D2B4-45BD-95F5-8C9498D4A6B1}" type="pres">
      <dgm:prSet presAssocID="{5F129EBA-17AA-4417-9706-6F5E00C0C149}" presName="connTx" presStyleLbl="parChTrans1D2" presStyleIdx="1" presStyleCnt="3"/>
      <dgm:spPr/>
    </dgm:pt>
    <dgm:pt modelId="{6ED93DDA-0E3B-4138-AA82-4D189AC4BCB6}" type="pres">
      <dgm:prSet presAssocID="{80DA650A-3D2F-4D86-A5D7-0947C4F1A11D}" presName="root2" presStyleCnt="0"/>
      <dgm:spPr/>
    </dgm:pt>
    <dgm:pt modelId="{00CDA5C7-59BE-4399-95E0-739BE26F02F4}" type="pres">
      <dgm:prSet presAssocID="{80DA650A-3D2F-4D86-A5D7-0947C4F1A11D}" presName="LevelTwoTextNode" presStyleLbl="node2" presStyleIdx="1" presStyleCnt="3">
        <dgm:presLayoutVars>
          <dgm:chPref val="3"/>
        </dgm:presLayoutVars>
      </dgm:prSet>
      <dgm:spPr/>
    </dgm:pt>
    <dgm:pt modelId="{B6B65E1F-B67F-4191-BA55-F52026FAEAAA}" type="pres">
      <dgm:prSet presAssocID="{80DA650A-3D2F-4D86-A5D7-0947C4F1A11D}" presName="level3hierChild" presStyleCnt="0"/>
      <dgm:spPr/>
    </dgm:pt>
    <dgm:pt modelId="{F3037226-19CC-4054-B4CC-F3D76FD9D8AD}" type="pres">
      <dgm:prSet presAssocID="{FC1A8811-F613-4010-BC0B-0AFB132E4F36}" presName="conn2-1" presStyleLbl="parChTrans1D2" presStyleIdx="2" presStyleCnt="3"/>
      <dgm:spPr/>
    </dgm:pt>
    <dgm:pt modelId="{41CA2C17-7B63-4349-A738-947D10F9372B}" type="pres">
      <dgm:prSet presAssocID="{FC1A8811-F613-4010-BC0B-0AFB132E4F36}" presName="connTx" presStyleLbl="parChTrans1D2" presStyleIdx="2" presStyleCnt="3"/>
      <dgm:spPr/>
    </dgm:pt>
    <dgm:pt modelId="{E23CA566-D95D-4CCE-BA07-9102774C4771}" type="pres">
      <dgm:prSet presAssocID="{20EBE487-CA4D-47C1-A06A-A35A7ACDEC1A}" presName="root2" presStyleCnt="0"/>
      <dgm:spPr/>
    </dgm:pt>
    <dgm:pt modelId="{2EFC646A-EC08-45E7-8D60-C872D496D706}" type="pres">
      <dgm:prSet presAssocID="{20EBE487-CA4D-47C1-A06A-A35A7ACDEC1A}" presName="LevelTwoTextNode" presStyleLbl="node2" presStyleIdx="2" presStyleCnt="3">
        <dgm:presLayoutVars>
          <dgm:chPref val="3"/>
        </dgm:presLayoutVars>
      </dgm:prSet>
      <dgm:spPr/>
    </dgm:pt>
    <dgm:pt modelId="{E8260B7B-8328-499A-BA9F-ED81BA27CD5A}" type="pres">
      <dgm:prSet presAssocID="{20EBE487-CA4D-47C1-A06A-A35A7ACDEC1A}" presName="level3hierChild" presStyleCnt="0"/>
      <dgm:spPr/>
    </dgm:pt>
  </dgm:ptLst>
  <dgm:cxnLst>
    <dgm:cxn modelId="{EA72243C-520F-4D72-84E0-ED8BDAA0F15F}" type="presOf" srcId="{20EBE487-CA4D-47C1-A06A-A35A7ACDEC1A}" destId="{2EFC646A-EC08-45E7-8D60-C872D496D706}" srcOrd="0" destOrd="0" presId="urn:microsoft.com/office/officeart/2005/8/layout/hierarchy2"/>
    <dgm:cxn modelId="{50A22043-DDB7-4FEA-B1BE-FB7799E186F5}" srcId="{1B343F42-B1B9-4391-9C03-63F162851C89}" destId="{80DA650A-3D2F-4D86-A5D7-0947C4F1A11D}" srcOrd="1" destOrd="0" parTransId="{5F129EBA-17AA-4417-9706-6F5E00C0C149}" sibTransId="{273D48DB-80EA-480C-BB15-AE5020A89E49}"/>
    <dgm:cxn modelId="{33A5656D-134C-4249-82F8-E91094EE7847}" srcId="{1B343F42-B1B9-4391-9C03-63F162851C89}" destId="{E4B5A1E2-8247-4322-ABF6-B5CC488AAB0D}" srcOrd="0" destOrd="0" parTransId="{27821ACB-69CB-48A5-9EC6-59953D885E6B}" sibTransId="{A14DC9F7-C0B6-40AB-AF5E-0C57D52EAA9D}"/>
    <dgm:cxn modelId="{69C8176F-EBC0-47A8-AAEF-93EBEE328C7B}" type="presOf" srcId="{C9E9F536-74DE-4BD5-8C7B-CA7ED8B9ED2B}" destId="{A7E4ABAB-9E32-440B-A914-07BA455C8E27}" srcOrd="0" destOrd="0" presId="urn:microsoft.com/office/officeart/2005/8/layout/hierarchy2"/>
    <dgm:cxn modelId="{CE6A9180-D690-4C85-8E8D-3F239BFEE66C}" srcId="{1B343F42-B1B9-4391-9C03-63F162851C89}" destId="{20EBE487-CA4D-47C1-A06A-A35A7ACDEC1A}" srcOrd="2" destOrd="0" parTransId="{FC1A8811-F613-4010-BC0B-0AFB132E4F36}" sibTransId="{B6A90F9C-0BDE-416D-A1D4-3FFB1A24DE52}"/>
    <dgm:cxn modelId="{1D49A5AA-F3C1-442E-A326-4B050D61710B}" type="presOf" srcId="{80DA650A-3D2F-4D86-A5D7-0947C4F1A11D}" destId="{00CDA5C7-59BE-4399-95E0-739BE26F02F4}" srcOrd="0" destOrd="0" presId="urn:microsoft.com/office/officeart/2005/8/layout/hierarchy2"/>
    <dgm:cxn modelId="{3DFA41AB-85F5-486B-AD1B-87933253FEBF}" type="presOf" srcId="{1B343F42-B1B9-4391-9C03-63F162851C89}" destId="{0ADBC8FF-0145-4D04-B85D-0DD0D990F38C}" srcOrd="0" destOrd="0" presId="urn:microsoft.com/office/officeart/2005/8/layout/hierarchy2"/>
    <dgm:cxn modelId="{77A264AD-DA90-4D61-8BAF-2DE2DC56B2CF}" srcId="{C9E9F536-74DE-4BD5-8C7B-CA7ED8B9ED2B}" destId="{1B343F42-B1B9-4391-9C03-63F162851C89}" srcOrd="0" destOrd="0" parTransId="{61549044-E826-49B2-A782-93AE8A97545B}" sibTransId="{4F0A2C61-705A-4725-9F20-18E03E16B11B}"/>
    <dgm:cxn modelId="{1B96E9B5-C9BF-49D3-A7DC-5D705CEFAC9A}" type="presOf" srcId="{27821ACB-69CB-48A5-9EC6-59953D885E6B}" destId="{9BDA1A15-2960-4ACF-9278-1518D327F803}" srcOrd="1" destOrd="0" presId="urn:microsoft.com/office/officeart/2005/8/layout/hierarchy2"/>
    <dgm:cxn modelId="{7A5B24D8-B501-47F4-BEB3-72ACB8FC5435}" type="presOf" srcId="{FC1A8811-F613-4010-BC0B-0AFB132E4F36}" destId="{F3037226-19CC-4054-B4CC-F3D76FD9D8AD}" srcOrd="0" destOrd="0" presId="urn:microsoft.com/office/officeart/2005/8/layout/hierarchy2"/>
    <dgm:cxn modelId="{697B58EA-676B-4F5A-999F-E7F3558C58C4}" type="presOf" srcId="{FC1A8811-F613-4010-BC0B-0AFB132E4F36}" destId="{41CA2C17-7B63-4349-A738-947D10F9372B}" srcOrd="1" destOrd="0" presId="urn:microsoft.com/office/officeart/2005/8/layout/hierarchy2"/>
    <dgm:cxn modelId="{230299EB-9958-4F13-B2F5-43B85009E117}" type="presOf" srcId="{5F129EBA-17AA-4417-9706-6F5E00C0C149}" destId="{38F242AD-7FC4-4824-B376-8B990E311DBD}" srcOrd="0" destOrd="0" presId="urn:microsoft.com/office/officeart/2005/8/layout/hierarchy2"/>
    <dgm:cxn modelId="{4649C0FA-EDD2-43EA-8805-0DD5AE078E5E}" type="presOf" srcId="{E4B5A1E2-8247-4322-ABF6-B5CC488AAB0D}" destId="{43E9B629-EE42-431F-97E7-FB574F0D3BAA}" srcOrd="0" destOrd="0" presId="urn:microsoft.com/office/officeart/2005/8/layout/hierarchy2"/>
    <dgm:cxn modelId="{3E4E6FFB-A2C3-4FDC-9CB7-6B2106C3A367}" type="presOf" srcId="{27821ACB-69CB-48A5-9EC6-59953D885E6B}" destId="{AF5EE9F8-9D75-4D85-AA4E-ED6E22098560}" srcOrd="0" destOrd="0" presId="urn:microsoft.com/office/officeart/2005/8/layout/hierarchy2"/>
    <dgm:cxn modelId="{9A1AF6FB-267D-47BA-AF7A-F7B4D072E522}" type="presOf" srcId="{5F129EBA-17AA-4417-9706-6F5E00C0C149}" destId="{243E7882-D2B4-45BD-95F5-8C9498D4A6B1}" srcOrd="1" destOrd="0" presId="urn:microsoft.com/office/officeart/2005/8/layout/hierarchy2"/>
    <dgm:cxn modelId="{1C8FAF27-F6BB-4F72-91C7-50EA725C90FB}" type="presParOf" srcId="{A7E4ABAB-9E32-440B-A914-07BA455C8E27}" destId="{90200848-E181-4C90-9A0A-EA77250403A2}" srcOrd="0" destOrd="0" presId="urn:microsoft.com/office/officeart/2005/8/layout/hierarchy2"/>
    <dgm:cxn modelId="{B5F6DDC0-CB98-4EA9-A3C7-AEE4DA01074D}" type="presParOf" srcId="{90200848-E181-4C90-9A0A-EA77250403A2}" destId="{0ADBC8FF-0145-4D04-B85D-0DD0D990F38C}" srcOrd="0" destOrd="0" presId="urn:microsoft.com/office/officeart/2005/8/layout/hierarchy2"/>
    <dgm:cxn modelId="{03C061A2-17B4-4B00-97A2-7797DBEE3CA2}" type="presParOf" srcId="{90200848-E181-4C90-9A0A-EA77250403A2}" destId="{BF900A10-290B-4CA6-B8EF-192493750E87}" srcOrd="1" destOrd="0" presId="urn:microsoft.com/office/officeart/2005/8/layout/hierarchy2"/>
    <dgm:cxn modelId="{9D1921F8-D83B-4758-BCFF-706A9F3F5B81}" type="presParOf" srcId="{BF900A10-290B-4CA6-B8EF-192493750E87}" destId="{AF5EE9F8-9D75-4D85-AA4E-ED6E22098560}" srcOrd="0" destOrd="0" presId="urn:microsoft.com/office/officeart/2005/8/layout/hierarchy2"/>
    <dgm:cxn modelId="{894C10F1-0EF5-4258-BC8A-12C1AB320FAE}" type="presParOf" srcId="{AF5EE9F8-9D75-4D85-AA4E-ED6E22098560}" destId="{9BDA1A15-2960-4ACF-9278-1518D327F803}" srcOrd="0" destOrd="0" presId="urn:microsoft.com/office/officeart/2005/8/layout/hierarchy2"/>
    <dgm:cxn modelId="{E58A2E63-768F-4E54-877E-DC5060F3BC43}" type="presParOf" srcId="{BF900A10-290B-4CA6-B8EF-192493750E87}" destId="{ECFC347C-197B-4D22-B14C-1404AD079E71}" srcOrd="1" destOrd="0" presId="urn:microsoft.com/office/officeart/2005/8/layout/hierarchy2"/>
    <dgm:cxn modelId="{8B42D4D1-971E-4F69-AE93-F70F1861A8FA}" type="presParOf" srcId="{ECFC347C-197B-4D22-B14C-1404AD079E71}" destId="{43E9B629-EE42-431F-97E7-FB574F0D3BAA}" srcOrd="0" destOrd="0" presId="urn:microsoft.com/office/officeart/2005/8/layout/hierarchy2"/>
    <dgm:cxn modelId="{013FB9AB-0481-4A70-B9C7-967595DB22BD}" type="presParOf" srcId="{ECFC347C-197B-4D22-B14C-1404AD079E71}" destId="{400B44ED-1231-42D4-8C43-F53A09BF324A}" srcOrd="1" destOrd="0" presId="urn:microsoft.com/office/officeart/2005/8/layout/hierarchy2"/>
    <dgm:cxn modelId="{D5365420-CD99-4604-B5DA-DE02BBD8EB22}" type="presParOf" srcId="{BF900A10-290B-4CA6-B8EF-192493750E87}" destId="{38F242AD-7FC4-4824-B376-8B990E311DBD}" srcOrd="2" destOrd="0" presId="urn:microsoft.com/office/officeart/2005/8/layout/hierarchy2"/>
    <dgm:cxn modelId="{839AE018-62FE-432B-9396-33413F69186D}" type="presParOf" srcId="{38F242AD-7FC4-4824-B376-8B990E311DBD}" destId="{243E7882-D2B4-45BD-95F5-8C9498D4A6B1}" srcOrd="0" destOrd="0" presId="urn:microsoft.com/office/officeart/2005/8/layout/hierarchy2"/>
    <dgm:cxn modelId="{9BE69900-63B7-4F83-BF48-4E6DB28961CC}" type="presParOf" srcId="{BF900A10-290B-4CA6-B8EF-192493750E87}" destId="{6ED93DDA-0E3B-4138-AA82-4D189AC4BCB6}" srcOrd="3" destOrd="0" presId="urn:microsoft.com/office/officeart/2005/8/layout/hierarchy2"/>
    <dgm:cxn modelId="{D8C1FCC2-FE64-48DB-AF24-3174664A3322}" type="presParOf" srcId="{6ED93DDA-0E3B-4138-AA82-4D189AC4BCB6}" destId="{00CDA5C7-59BE-4399-95E0-739BE26F02F4}" srcOrd="0" destOrd="0" presId="urn:microsoft.com/office/officeart/2005/8/layout/hierarchy2"/>
    <dgm:cxn modelId="{2B86A9AB-7138-46BC-BA2D-5740ED3EB4A8}" type="presParOf" srcId="{6ED93DDA-0E3B-4138-AA82-4D189AC4BCB6}" destId="{B6B65E1F-B67F-4191-BA55-F52026FAEAAA}" srcOrd="1" destOrd="0" presId="urn:microsoft.com/office/officeart/2005/8/layout/hierarchy2"/>
    <dgm:cxn modelId="{64B1454C-89B0-4040-9782-08DA669E9E8B}" type="presParOf" srcId="{BF900A10-290B-4CA6-B8EF-192493750E87}" destId="{F3037226-19CC-4054-B4CC-F3D76FD9D8AD}" srcOrd="4" destOrd="0" presId="urn:microsoft.com/office/officeart/2005/8/layout/hierarchy2"/>
    <dgm:cxn modelId="{C9CC16A1-834C-4439-9B30-CE545847F1A3}" type="presParOf" srcId="{F3037226-19CC-4054-B4CC-F3D76FD9D8AD}" destId="{41CA2C17-7B63-4349-A738-947D10F9372B}" srcOrd="0" destOrd="0" presId="urn:microsoft.com/office/officeart/2005/8/layout/hierarchy2"/>
    <dgm:cxn modelId="{93A07F39-A497-4561-8E93-088B59BAEC21}" type="presParOf" srcId="{BF900A10-290B-4CA6-B8EF-192493750E87}" destId="{E23CA566-D95D-4CCE-BA07-9102774C4771}" srcOrd="5" destOrd="0" presId="urn:microsoft.com/office/officeart/2005/8/layout/hierarchy2"/>
    <dgm:cxn modelId="{AF62DB5E-B334-4D5E-A701-C5D34E5F3E12}" type="presParOf" srcId="{E23CA566-D95D-4CCE-BA07-9102774C4771}" destId="{2EFC646A-EC08-45E7-8D60-C872D496D706}" srcOrd="0" destOrd="0" presId="urn:microsoft.com/office/officeart/2005/8/layout/hierarchy2"/>
    <dgm:cxn modelId="{0CEA351B-AA2F-4760-A143-0B84F09D8BF9}" type="presParOf" srcId="{E23CA566-D95D-4CCE-BA07-9102774C4771}" destId="{E8260B7B-8328-499A-BA9F-ED81BA27CD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E6B4E-50B7-4EFA-87C0-3E2BC4640B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54C7B1-54A3-407A-8304-9E5CCB0B766C}">
      <dgm:prSet/>
      <dgm:spPr/>
      <dgm:t>
        <a:bodyPr/>
        <a:lstStyle/>
        <a:p>
          <a:r>
            <a:rPr lang="en-GB" b="0" i="0" dirty="0"/>
            <a:t>54 registered pharmacies</a:t>
          </a:r>
          <a:endParaRPr lang="en-US" dirty="0"/>
        </a:p>
      </dgm:t>
    </dgm:pt>
    <dgm:pt modelId="{9C006444-7566-4F90-B6E3-121681C2F29A}" type="parTrans" cxnId="{BE1CC85E-9A3C-4008-B40C-734DE26937ED}">
      <dgm:prSet/>
      <dgm:spPr/>
      <dgm:t>
        <a:bodyPr/>
        <a:lstStyle/>
        <a:p>
          <a:endParaRPr lang="en-US"/>
        </a:p>
      </dgm:t>
    </dgm:pt>
    <dgm:pt modelId="{F0C7D1AB-0770-44BE-AAE8-D2DD360D89FA}" type="sibTrans" cxnId="{BE1CC85E-9A3C-4008-B40C-734DE26937ED}">
      <dgm:prSet/>
      <dgm:spPr/>
      <dgm:t>
        <a:bodyPr/>
        <a:lstStyle/>
        <a:p>
          <a:endParaRPr lang="en-US"/>
        </a:p>
      </dgm:t>
    </dgm:pt>
    <dgm:pt modelId="{439C6C12-2062-402C-9E47-A02D8FC6FD19}">
      <dgm:prSet/>
      <dgm:spPr/>
      <dgm:t>
        <a:bodyPr/>
        <a:lstStyle/>
        <a:p>
          <a:r>
            <a:rPr lang="en-GB" b="0" i="0"/>
            <a:t>Royal Papworth Hospital went live in Aug 2023 </a:t>
          </a:r>
          <a:endParaRPr lang="en-US"/>
        </a:p>
      </dgm:t>
    </dgm:pt>
    <dgm:pt modelId="{38E117D7-84DF-4F2F-9637-D9F0C3AABC2B}" type="parTrans" cxnId="{388869A8-E09D-47BA-B61F-EA1D6614AC0D}">
      <dgm:prSet/>
      <dgm:spPr/>
      <dgm:t>
        <a:bodyPr/>
        <a:lstStyle/>
        <a:p>
          <a:endParaRPr lang="en-US"/>
        </a:p>
      </dgm:t>
    </dgm:pt>
    <dgm:pt modelId="{94FCE378-765E-4ED7-9158-416340C16CAA}" type="sibTrans" cxnId="{388869A8-E09D-47BA-B61F-EA1D6614AC0D}">
      <dgm:prSet/>
      <dgm:spPr/>
      <dgm:t>
        <a:bodyPr/>
        <a:lstStyle/>
        <a:p>
          <a:endParaRPr lang="en-US"/>
        </a:p>
      </dgm:t>
    </dgm:pt>
    <dgm:pt modelId="{9797DC63-2302-4B67-BF74-84BCED01C23D}">
      <dgm:prSet/>
      <dgm:spPr/>
      <dgm:t>
        <a:bodyPr/>
        <a:lstStyle/>
        <a:p>
          <a:r>
            <a:rPr lang="en-GB" b="0" i="0"/>
            <a:t>Soft launch within cardiology</a:t>
          </a:r>
          <a:endParaRPr lang="en-US"/>
        </a:p>
      </dgm:t>
    </dgm:pt>
    <dgm:pt modelId="{FA52816A-AF87-4AB4-940D-CE6469EC1C51}" type="parTrans" cxnId="{D540BED1-7800-4AAF-B4CB-801F9F924B9B}">
      <dgm:prSet/>
      <dgm:spPr/>
      <dgm:t>
        <a:bodyPr/>
        <a:lstStyle/>
        <a:p>
          <a:endParaRPr lang="en-US"/>
        </a:p>
      </dgm:t>
    </dgm:pt>
    <dgm:pt modelId="{D4C563DD-ADDF-4460-9839-0E5B8F0CEB1A}" type="sibTrans" cxnId="{D540BED1-7800-4AAF-B4CB-801F9F924B9B}">
      <dgm:prSet/>
      <dgm:spPr/>
      <dgm:t>
        <a:bodyPr/>
        <a:lstStyle/>
        <a:p>
          <a:endParaRPr lang="en-US"/>
        </a:p>
      </dgm:t>
    </dgm:pt>
    <dgm:pt modelId="{5A2BE956-2434-4F54-AD1B-66828E34EACE}">
      <dgm:prSet/>
      <dgm:spPr/>
      <dgm:t>
        <a:bodyPr/>
        <a:lstStyle/>
        <a:p>
          <a:r>
            <a:rPr lang="en-GB" b="0" i="0"/>
            <a:t>NRT demo kits to aid conversations</a:t>
          </a:r>
          <a:endParaRPr lang="en-US"/>
        </a:p>
      </dgm:t>
    </dgm:pt>
    <dgm:pt modelId="{37C869C4-2CEE-43F4-B181-6441BB42D26C}" type="parTrans" cxnId="{02C54B3D-78D3-4526-BE2D-A971318ACDB2}">
      <dgm:prSet/>
      <dgm:spPr/>
      <dgm:t>
        <a:bodyPr/>
        <a:lstStyle/>
        <a:p>
          <a:endParaRPr lang="en-US"/>
        </a:p>
      </dgm:t>
    </dgm:pt>
    <dgm:pt modelId="{23E7BC13-34F3-4FB5-9499-47F5199F7612}" type="sibTrans" cxnId="{02C54B3D-78D3-4526-BE2D-A971318ACDB2}">
      <dgm:prSet/>
      <dgm:spPr/>
      <dgm:t>
        <a:bodyPr/>
        <a:lstStyle/>
        <a:p>
          <a:endParaRPr lang="en-US"/>
        </a:p>
      </dgm:t>
    </dgm:pt>
    <dgm:pt modelId="{E637262E-454D-44F9-B0A5-1D3CF0A13B01}">
      <dgm:prSet/>
      <dgm:spPr/>
      <dgm:t>
        <a:bodyPr/>
        <a:lstStyle/>
        <a:p>
          <a:r>
            <a:rPr lang="en-GB" b="0" i="0"/>
            <a:t>Good response from patients </a:t>
          </a:r>
          <a:endParaRPr lang="en-US"/>
        </a:p>
      </dgm:t>
    </dgm:pt>
    <dgm:pt modelId="{C7F6FFF9-892C-47B4-B80D-605B4F836D2A}" type="parTrans" cxnId="{3D47508D-EE2A-47BA-BC07-06B5F2CBA86C}">
      <dgm:prSet/>
      <dgm:spPr/>
      <dgm:t>
        <a:bodyPr/>
        <a:lstStyle/>
        <a:p>
          <a:endParaRPr lang="en-US"/>
        </a:p>
      </dgm:t>
    </dgm:pt>
    <dgm:pt modelId="{7C14FDE3-C90A-4E02-AFD0-FCE99F34B1F8}" type="sibTrans" cxnId="{3D47508D-EE2A-47BA-BC07-06B5F2CBA86C}">
      <dgm:prSet/>
      <dgm:spPr/>
      <dgm:t>
        <a:bodyPr/>
        <a:lstStyle/>
        <a:p>
          <a:endParaRPr lang="en-US"/>
        </a:p>
      </dgm:t>
    </dgm:pt>
    <dgm:pt modelId="{BE1DC18B-A4DB-4917-9BB4-6EEB06E7A8A6}">
      <dgm:prSet/>
      <dgm:spPr/>
      <dgm:t>
        <a:bodyPr/>
        <a:lstStyle/>
        <a:p>
          <a:r>
            <a:rPr lang="en-GB" b="0" i="0" dirty="0"/>
            <a:t>29 referrals since August </a:t>
          </a:r>
          <a:endParaRPr lang="en-US" dirty="0"/>
        </a:p>
      </dgm:t>
    </dgm:pt>
    <dgm:pt modelId="{DF60C6ED-4E5C-4396-AFC0-D8639DD1F060}" type="parTrans" cxnId="{9216301C-299B-412C-996D-F9836F441D6A}">
      <dgm:prSet/>
      <dgm:spPr/>
      <dgm:t>
        <a:bodyPr/>
        <a:lstStyle/>
        <a:p>
          <a:endParaRPr lang="en-US"/>
        </a:p>
      </dgm:t>
    </dgm:pt>
    <dgm:pt modelId="{897D4211-55E5-4DAC-A9BD-C50F0ABE40CD}" type="sibTrans" cxnId="{9216301C-299B-412C-996D-F9836F441D6A}">
      <dgm:prSet/>
      <dgm:spPr/>
      <dgm:t>
        <a:bodyPr/>
        <a:lstStyle/>
        <a:p>
          <a:endParaRPr lang="en-US"/>
        </a:p>
      </dgm:t>
    </dgm:pt>
    <dgm:pt modelId="{739E43DF-CD28-48FC-A75F-6F8EAE8ACF94}">
      <dgm:prSet/>
      <dgm:spPr>
        <a:solidFill>
          <a:schemeClr val="accent4"/>
        </a:solidFill>
      </dgm:spPr>
      <dgm:t>
        <a:bodyPr/>
        <a:lstStyle/>
        <a:p>
          <a:r>
            <a:rPr lang="en-GB" b="0" i="0" dirty="0"/>
            <a:t>2 confirmed quits (28 day) since launch </a:t>
          </a:r>
          <a:endParaRPr lang="en-US" dirty="0"/>
        </a:p>
      </dgm:t>
    </dgm:pt>
    <dgm:pt modelId="{9D7D9679-9F20-43C3-9BE2-B9D80236F907}" type="parTrans" cxnId="{443B3A04-C42B-4E60-8A4A-BF5159E7254E}">
      <dgm:prSet/>
      <dgm:spPr/>
      <dgm:t>
        <a:bodyPr/>
        <a:lstStyle/>
        <a:p>
          <a:endParaRPr lang="en-GB"/>
        </a:p>
      </dgm:t>
    </dgm:pt>
    <dgm:pt modelId="{69C319D3-B14C-44BA-862D-28BF95A7E5D2}" type="sibTrans" cxnId="{443B3A04-C42B-4E60-8A4A-BF5159E7254E}">
      <dgm:prSet/>
      <dgm:spPr/>
      <dgm:t>
        <a:bodyPr/>
        <a:lstStyle/>
        <a:p>
          <a:endParaRPr lang="en-GB"/>
        </a:p>
      </dgm:t>
    </dgm:pt>
    <dgm:pt modelId="{193B4CE4-1A10-4E96-BA17-625B077F68CD}" type="pres">
      <dgm:prSet presAssocID="{5FAE6B4E-50B7-4EFA-87C0-3E2BC4640BDC}" presName="linear" presStyleCnt="0">
        <dgm:presLayoutVars>
          <dgm:animLvl val="lvl"/>
          <dgm:resizeHandles val="exact"/>
        </dgm:presLayoutVars>
      </dgm:prSet>
      <dgm:spPr/>
    </dgm:pt>
    <dgm:pt modelId="{3B993350-2ACD-4527-9FE0-EBC3539E4E77}" type="pres">
      <dgm:prSet presAssocID="{8754C7B1-54A3-407A-8304-9E5CCB0B766C}" presName="parentText" presStyleLbl="node1" presStyleIdx="0" presStyleCnt="7">
        <dgm:presLayoutVars>
          <dgm:chMax val="0"/>
          <dgm:bulletEnabled val="1"/>
        </dgm:presLayoutVars>
      </dgm:prSet>
      <dgm:spPr/>
    </dgm:pt>
    <dgm:pt modelId="{5E98317C-2708-4F88-B927-0E392783738D}" type="pres">
      <dgm:prSet presAssocID="{F0C7D1AB-0770-44BE-AAE8-D2DD360D89FA}" presName="spacer" presStyleCnt="0"/>
      <dgm:spPr/>
    </dgm:pt>
    <dgm:pt modelId="{20073810-949E-4051-B38D-F31B98876256}" type="pres">
      <dgm:prSet presAssocID="{439C6C12-2062-402C-9E47-A02D8FC6FD19}" presName="parentText" presStyleLbl="node1" presStyleIdx="1" presStyleCnt="7">
        <dgm:presLayoutVars>
          <dgm:chMax val="0"/>
          <dgm:bulletEnabled val="1"/>
        </dgm:presLayoutVars>
      </dgm:prSet>
      <dgm:spPr/>
    </dgm:pt>
    <dgm:pt modelId="{F0AA5475-1D18-440A-B15B-63054029A79E}" type="pres">
      <dgm:prSet presAssocID="{94FCE378-765E-4ED7-9158-416340C16CAA}" presName="spacer" presStyleCnt="0"/>
      <dgm:spPr/>
    </dgm:pt>
    <dgm:pt modelId="{73EDA366-17D2-4BB5-956F-90AAB0543375}" type="pres">
      <dgm:prSet presAssocID="{9797DC63-2302-4B67-BF74-84BCED01C23D}" presName="parentText" presStyleLbl="node1" presStyleIdx="2" presStyleCnt="7">
        <dgm:presLayoutVars>
          <dgm:chMax val="0"/>
          <dgm:bulletEnabled val="1"/>
        </dgm:presLayoutVars>
      </dgm:prSet>
      <dgm:spPr/>
    </dgm:pt>
    <dgm:pt modelId="{F24FF835-C4C1-4761-A44D-D609939DFDF7}" type="pres">
      <dgm:prSet presAssocID="{D4C563DD-ADDF-4460-9839-0E5B8F0CEB1A}" presName="spacer" presStyleCnt="0"/>
      <dgm:spPr/>
    </dgm:pt>
    <dgm:pt modelId="{2CC861FA-FF48-44EA-871C-F20C0242DBFD}" type="pres">
      <dgm:prSet presAssocID="{5A2BE956-2434-4F54-AD1B-66828E34EACE}" presName="parentText" presStyleLbl="node1" presStyleIdx="3" presStyleCnt="7">
        <dgm:presLayoutVars>
          <dgm:chMax val="0"/>
          <dgm:bulletEnabled val="1"/>
        </dgm:presLayoutVars>
      </dgm:prSet>
      <dgm:spPr/>
    </dgm:pt>
    <dgm:pt modelId="{8F8707CF-D75C-44E6-98CF-59A8E737801D}" type="pres">
      <dgm:prSet presAssocID="{23E7BC13-34F3-4FB5-9499-47F5199F7612}" presName="spacer" presStyleCnt="0"/>
      <dgm:spPr/>
    </dgm:pt>
    <dgm:pt modelId="{3A1A331F-28FD-4606-8528-67F62281D344}" type="pres">
      <dgm:prSet presAssocID="{E637262E-454D-44F9-B0A5-1D3CF0A13B01}" presName="parentText" presStyleLbl="node1" presStyleIdx="4" presStyleCnt="7">
        <dgm:presLayoutVars>
          <dgm:chMax val="0"/>
          <dgm:bulletEnabled val="1"/>
        </dgm:presLayoutVars>
      </dgm:prSet>
      <dgm:spPr/>
    </dgm:pt>
    <dgm:pt modelId="{49C29972-47F8-42A0-B8F7-DF839C28C944}" type="pres">
      <dgm:prSet presAssocID="{7C14FDE3-C90A-4E02-AFD0-FCE99F34B1F8}" presName="spacer" presStyleCnt="0"/>
      <dgm:spPr/>
    </dgm:pt>
    <dgm:pt modelId="{86D7A3E0-CA2A-4484-A30E-45A9D4C44402}" type="pres">
      <dgm:prSet presAssocID="{BE1DC18B-A4DB-4917-9BB4-6EEB06E7A8A6}" presName="parentText" presStyleLbl="node1" presStyleIdx="5" presStyleCnt="7">
        <dgm:presLayoutVars>
          <dgm:chMax val="0"/>
          <dgm:bulletEnabled val="1"/>
        </dgm:presLayoutVars>
      </dgm:prSet>
      <dgm:spPr/>
    </dgm:pt>
    <dgm:pt modelId="{937C7138-CFED-479D-9A63-34D81384FC74}" type="pres">
      <dgm:prSet presAssocID="{897D4211-55E5-4DAC-A9BD-C50F0ABE40CD}" presName="spacer" presStyleCnt="0"/>
      <dgm:spPr/>
    </dgm:pt>
    <dgm:pt modelId="{FCF2F11F-482D-4BF6-85EB-48EAC8141695}" type="pres">
      <dgm:prSet presAssocID="{739E43DF-CD28-48FC-A75F-6F8EAE8ACF94}" presName="parentText" presStyleLbl="node1" presStyleIdx="6" presStyleCnt="7">
        <dgm:presLayoutVars>
          <dgm:chMax val="0"/>
          <dgm:bulletEnabled val="1"/>
        </dgm:presLayoutVars>
      </dgm:prSet>
      <dgm:spPr/>
    </dgm:pt>
  </dgm:ptLst>
  <dgm:cxnLst>
    <dgm:cxn modelId="{443B3A04-C42B-4E60-8A4A-BF5159E7254E}" srcId="{5FAE6B4E-50B7-4EFA-87C0-3E2BC4640BDC}" destId="{739E43DF-CD28-48FC-A75F-6F8EAE8ACF94}" srcOrd="6" destOrd="0" parTransId="{9D7D9679-9F20-43C3-9BE2-B9D80236F907}" sibTransId="{69C319D3-B14C-44BA-862D-28BF95A7E5D2}"/>
    <dgm:cxn modelId="{3EBBEF06-0804-4744-B007-56D46D608F1D}" type="presOf" srcId="{8754C7B1-54A3-407A-8304-9E5CCB0B766C}" destId="{3B993350-2ACD-4527-9FE0-EBC3539E4E77}" srcOrd="0" destOrd="0" presId="urn:microsoft.com/office/officeart/2005/8/layout/vList2"/>
    <dgm:cxn modelId="{903C950D-EFD3-4441-833B-71F6E7E523FA}" type="presOf" srcId="{9797DC63-2302-4B67-BF74-84BCED01C23D}" destId="{73EDA366-17D2-4BB5-956F-90AAB0543375}" srcOrd="0" destOrd="0" presId="urn:microsoft.com/office/officeart/2005/8/layout/vList2"/>
    <dgm:cxn modelId="{9216301C-299B-412C-996D-F9836F441D6A}" srcId="{5FAE6B4E-50B7-4EFA-87C0-3E2BC4640BDC}" destId="{BE1DC18B-A4DB-4917-9BB4-6EEB06E7A8A6}" srcOrd="5" destOrd="0" parTransId="{DF60C6ED-4E5C-4396-AFC0-D8639DD1F060}" sibTransId="{897D4211-55E5-4DAC-A9BD-C50F0ABE40CD}"/>
    <dgm:cxn modelId="{02C54B3D-78D3-4526-BE2D-A971318ACDB2}" srcId="{5FAE6B4E-50B7-4EFA-87C0-3E2BC4640BDC}" destId="{5A2BE956-2434-4F54-AD1B-66828E34EACE}" srcOrd="3" destOrd="0" parTransId="{37C869C4-2CEE-43F4-B181-6441BB42D26C}" sibTransId="{23E7BC13-34F3-4FB5-9499-47F5199F7612}"/>
    <dgm:cxn modelId="{BE1CC85E-9A3C-4008-B40C-734DE26937ED}" srcId="{5FAE6B4E-50B7-4EFA-87C0-3E2BC4640BDC}" destId="{8754C7B1-54A3-407A-8304-9E5CCB0B766C}" srcOrd="0" destOrd="0" parTransId="{9C006444-7566-4F90-B6E3-121681C2F29A}" sibTransId="{F0C7D1AB-0770-44BE-AAE8-D2DD360D89FA}"/>
    <dgm:cxn modelId="{E02CAF4A-01E3-44C4-ABC5-69CBDF266959}" type="presOf" srcId="{5A2BE956-2434-4F54-AD1B-66828E34EACE}" destId="{2CC861FA-FF48-44EA-871C-F20C0242DBFD}" srcOrd="0" destOrd="0" presId="urn:microsoft.com/office/officeart/2005/8/layout/vList2"/>
    <dgm:cxn modelId="{149FE24A-9168-47FE-BD9B-EA6B87A98D58}" type="presOf" srcId="{439C6C12-2062-402C-9E47-A02D8FC6FD19}" destId="{20073810-949E-4051-B38D-F31B98876256}" srcOrd="0" destOrd="0" presId="urn:microsoft.com/office/officeart/2005/8/layout/vList2"/>
    <dgm:cxn modelId="{3D47508D-EE2A-47BA-BC07-06B5F2CBA86C}" srcId="{5FAE6B4E-50B7-4EFA-87C0-3E2BC4640BDC}" destId="{E637262E-454D-44F9-B0A5-1D3CF0A13B01}" srcOrd="4" destOrd="0" parTransId="{C7F6FFF9-892C-47B4-B80D-605B4F836D2A}" sibTransId="{7C14FDE3-C90A-4E02-AFD0-FCE99F34B1F8}"/>
    <dgm:cxn modelId="{50D5E38D-1DB0-453E-ABFA-B21BC2AAD908}" type="presOf" srcId="{BE1DC18B-A4DB-4917-9BB4-6EEB06E7A8A6}" destId="{86D7A3E0-CA2A-4484-A30E-45A9D4C44402}" srcOrd="0" destOrd="0" presId="urn:microsoft.com/office/officeart/2005/8/layout/vList2"/>
    <dgm:cxn modelId="{260A8297-7D03-481B-84A5-2E56CD34D9C1}" type="presOf" srcId="{E637262E-454D-44F9-B0A5-1D3CF0A13B01}" destId="{3A1A331F-28FD-4606-8528-67F62281D344}" srcOrd="0" destOrd="0" presId="urn:microsoft.com/office/officeart/2005/8/layout/vList2"/>
    <dgm:cxn modelId="{732B829B-0B58-48EE-B017-838528F0A87E}" type="presOf" srcId="{5FAE6B4E-50B7-4EFA-87C0-3E2BC4640BDC}" destId="{193B4CE4-1A10-4E96-BA17-625B077F68CD}" srcOrd="0" destOrd="0" presId="urn:microsoft.com/office/officeart/2005/8/layout/vList2"/>
    <dgm:cxn modelId="{388869A8-E09D-47BA-B61F-EA1D6614AC0D}" srcId="{5FAE6B4E-50B7-4EFA-87C0-3E2BC4640BDC}" destId="{439C6C12-2062-402C-9E47-A02D8FC6FD19}" srcOrd="1" destOrd="0" parTransId="{38E117D7-84DF-4F2F-9637-D9F0C3AABC2B}" sibTransId="{94FCE378-765E-4ED7-9158-416340C16CAA}"/>
    <dgm:cxn modelId="{A43CDFCC-D21E-4C11-AD23-C7B52C86A179}" type="presOf" srcId="{739E43DF-CD28-48FC-A75F-6F8EAE8ACF94}" destId="{FCF2F11F-482D-4BF6-85EB-48EAC8141695}" srcOrd="0" destOrd="0" presId="urn:microsoft.com/office/officeart/2005/8/layout/vList2"/>
    <dgm:cxn modelId="{D540BED1-7800-4AAF-B4CB-801F9F924B9B}" srcId="{5FAE6B4E-50B7-4EFA-87C0-3E2BC4640BDC}" destId="{9797DC63-2302-4B67-BF74-84BCED01C23D}" srcOrd="2" destOrd="0" parTransId="{FA52816A-AF87-4AB4-940D-CE6469EC1C51}" sibTransId="{D4C563DD-ADDF-4460-9839-0E5B8F0CEB1A}"/>
    <dgm:cxn modelId="{53405C1B-3548-4FE2-BF7C-FB50AFA9266C}" type="presParOf" srcId="{193B4CE4-1A10-4E96-BA17-625B077F68CD}" destId="{3B993350-2ACD-4527-9FE0-EBC3539E4E77}" srcOrd="0" destOrd="0" presId="urn:microsoft.com/office/officeart/2005/8/layout/vList2"/>
    <dgm:cxn modelId="{DE437659-83AC-4A46-9FF2-54D5F540D820}" type="presParOf" srcId="{193B4CE4-1A10-4E96-BA17-625B077F68CD}" destId="{5E98317C-2708-4F88-B927-0E392783738D}" srcOrd="1" destOrd="0" presId="urn:microsoft.com/office/officeart/2005/8/layout/vList2"/>
    <dgm:cxn modelId="{7D50FADC-EF54-4508-A82F-42C2A4054121}" type="presParOf" srcId="{193B4CE4-1A10-4E96-BA17-625B077F68CD}" destId="{20073810-949E-4051-B38D-F31B98876256}" srcOrd="2" destOrd="0" presId="urn:microsoft.com/office/officeart/2005/8/layout/vList2"/>
    <dgm:cxn modelId="{966F727D-796B-4274-A347-85CB5F7E3F70}" type="presParOf" srcId="{193B4CE4-1A10-4E96-BA17-625B077F68CD}" destId="{F0AA5475-1D18-440A-B15B-63054029A79E}" srcOrd="3" destOrd="0" presId="urn:microsoft.com/office/officeart/2005/8/layout/vList2"/>
    <dgm:cxn modelId="{87157EBF-136B-431E-A432-C847387836D1}" type="presParOf" srcId="{193B4CE4-1A10-4E96-BA17-625B077F68CD}" destId="{73EDA366-17D2-4BB5-956F-90AAB0543375}" srcOrd="4" destOrd="0" presId="urn:microsoft.com/office/officeart/2005/8/layout/vList2"/>
    <dgm:cxn modelId="{AF302B79-A95B-4CE8-9FD3-C264DEBCA59D}" type="presParOf" srcId="{193B4CE4-1A10-4E96-BA17-625B077F68CD}" destId="{F24FF835-C4C1-4761-A44D-D609939DFDF7}" srcOrd="5" destOrd="0" presId="urn:microsoft.com/office/officeart/2005/8/layout/vList2"/>
    <dgm:cxn modelId="{0DFFE3C0-5164-4FEE-AE8B-2EBB6F1B61B2}" type="presParOf" srcId="{193B4CE4-1A10-4E96-BA17-625B077F68CD}" destId="{2CC861FA-FF48-44EA-871C-F20C0242DBFD}" srcOrd="6" destOrd="0" presId="urn:microsoft.com/office/officeart/2005/8/layout/vList2"/>
    <dgm:cxn modelId="{8AB04C13-12F0-4D0A-BAD4-28723E3ACDFF}" type="presParOf" srcId="{193B4CE4-1A10-4E96-BA17-625B077F68CD}" destId="{8F8707CF-D75C-44E6-98CF-59A8E737801D}" srcOrd="7" destOrd="0" presId="urn:microsoft.com/office/officeart/2005/8/layout/vList2"/>
    <dgm:cxn modelId="{AB257396-8B23-4F50-9A57-AA8EF027CC2C}" type="presParOf" srcId="{193B4CE4-1A10-4E96-BA17-625B077F68CD}" destId="{3A1A331F-28FD-4606-8528-67F62281D344}" srcOrd="8" destOrd="0" presId="urn:microsoft.com/office/officeart/2005/8/layout/vList2"/>
    <dgm:cxn modelId="{76B762EC-A967-472C-BA14-CB285446D9B2}" type="presParOf" srcId="{193B4CE4-1A10-4E96-BA17-625B077F68CD}" destId="{49C29972-47F8-42A0-B8F7-DF839C28C944}" srcOrd="9" destOrd="0" presId="urn:microsoft.com/office/officeart/2005/8/layout/vList2"/>
    <dgm:cxn modelId="{FB827FCD-B19F-4B18-8053-56394A512F0A}" type="presParOf" srcId="{193B4CE4-1A10-4E96-BA17-625B077F68CD}" destId="{86D7A3E0-CA2A-4484-A30E-45A9D4C44402}" srcOrd="10" destOrd="0" presId="urn:microsoft.com/office/officeart/2005/8/layout/vList2"/>
    <dgm:cxn modelId="{7A0CC358-4CDF-49EC-BFF9-72150CD3D027}" type="presParOf" srcId="{193B4CE4-1A10-4E96-BA17-625B077F68CD}" destId="{937C7138-CFED-479D-9A63-34D81384FC74}" srcOrd="11" destOrd="0" presId="urn:microsoft.com/office/officeart/2005/8/layout/vList2"/>
    <dgm:cxn modelId="{B6C9FDC1-1C0D-4015-B356-844722E9C29D}" type="presParOf" srcId="{193B4CE4-1A10-4E96-BA17-625B077F68CD}" destId="{FCF2F11F-482D-4BF6-85EB-48EAC8141695}"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C8FF-0145-4D04-B85D-0DD0D990F38C}">
      <dsp:nvSpPr>
        <dsp:cNvPr id="0" name=""/>
        <dsp:cNvSpPr/>
      </dsp:nvSpPr>
      <dsp:spPr>
        <a:xfrm>
          <a:off x="280441" y="1402093"/>
          <a:ext cx="2419294" cy="12096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Hospital Inpatient (undertaking a supported quit attempt)</a:t>
          </a:r>
        </a:p>
      </dsp:txBody>
      <dsp:txXfrm>
        <a:off x="315870" y="1437522"/>
        <a:ext cx="2348436" cy="1138789"/>
      </dsp:txXfrm>
    </dsp:sp>
    <dsp:sp modelId="{AF5EE9F8-9D75-4D85-AA4E-ED6E22098560}">
      <dsp:nvSpPr>
        <dsp:cNvPr id="0" name=""/>
        <dsp:cNvSpPr/>
      </dsp:nvSpPr>
      <dsp:spPr>
        <a:xfrm rot="20092954">
          <a:off x="2543781" y="1279599"/>
          <a:ext cx="3298528" cy="54492"/>
        </a:xfrm>
        <a:custGeom>
          <a:avLst/>
          <a:gdLst/>
          <a:ahLst/>
          <a:cxnLst/>
          <a:rect l="0" t="0" r="0" b="0"/>
          <a:pathLst>
            <a:path>
              <a:moveTo>
                <a:pt x="0" y="27246"/>
              </a:moveTo>
              <a:lnTo>
                <a:pt x="3298528"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10582" y="1224382"/>
        <a:ext cx="164926" cy="164926"/>
      </dsp:txXfrm>
    </dsp:sp>
    <dsp:sp modelId="{43E9B629-EE42-431F-97E7-FB574F0D3BAA}">
      <dsp:nvSpPr>
        <dsp:cNvPr id="0" name=""/>
        <dsp:cNvSpPr/>
      </dsp:nvSpPr>
      <dsp:spPr>
        <a:xfrm>
          <a:off x="5686355" y="1951"/>
          <a:ext cx="2419294" cy="12096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Locally Commissioned Service</a:t>
          </a:r>
        </a:p>
      </dsp:txBody>
      <dsp:txXfrm>
        <a:off x="5721784" y="37380"/>
        <a:ext cx="2348436" cy="1138789"/>
      </dsp:txXfrm>
    </dsp:sp>
    <dsp:sp modelId="{38F242AD-7FC4-4824-B376-8B990E311DBD}">
      <dsp:nvSpPr>
        <dsp:cNvPr id="0" name=""/>
        <dsp:cNvSpPr/>
      </dsp:nvSpPr>
      <dsp:spPr>
        <a:xfrm rot="21589585">
          <a:off x="2699729" y="1975146"/>
          <a:ext cx="2986632" cy="54492"/>
        </a:xfrm>
        <a:custGeom>
          <a:avLst/>
          <a:gdLst/>
          <a:ahLst/>
          <a:cxnLst/>
          <a:rect l="0" t="0" r="0" b="0"/>
          <a:pathLst>
            <a:path>
              <a:moveTo>
                <a:pt x="0" y="27246"/>
              </a:moveTo>
              <a:lnTo>
                <a:pt x="2986632"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118380" y="1927727"/>
        <a:ext cx="149331" cy="149331"/>
      </dsp:txXfrm>
    </dsp:sp>
    <dsp:sp modelId="{00CDA5C7-59BE-4399-95E0-739BE26F02F4}">
      <dsp:nvSpPr>
        <dsp:cNvPr id="0" name=""/>
        <dsp:cNvSpPr/>
      </dsp:nvSpPr>
      <dsp:spPr>
        <a:xfrm>
          <a:off x="5686355" y="1393045"/>
          <a:ext cx="2419294" cy="12096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Community Pharmacy SCS</a:t>
          </a:r>
        </a:p>
      </dsp:txBody>
      <dsp:txXfrm>
        <a:off x="5721784" y="1428474"/>
        <a:ext cx="2348436" cy="1138789"/>
      </dsp:txXfrm>
    </dsp:sp>
    <dsp:sp modelId="{F3037226-19CC-4054-B4CC-F3D76FD9D8AD}">
      <dsp:nvSpPr>
        <dsp:cNvPr id="0" name=""/>
        <dsp:cNvSpPr/>
      </dsp:nvSpPr>
      <dsp:spPr>
        <a:xfrm rot="1489929">
          <a:off x="2547601" y="2670694"/>
          <a:ext cx="3290888" cy="54492"/>
        </a:xfrm>
        <a:custGeom>
          <a:avLst/>
          <a:gdLst/>
          <a:ahLst/>
          <a:cxnLst/>
          <a:rect l="0" t="0" r="0" b="0"/>
          <a:pathLst>
            <a:path>
              <a:moveTo>
                <a:pt x="0" y="27246"/>
              </a:moveTo>
              <a:lnTo>
                <a:pt x="3290888"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10773" y="2615668"/>
        <a:ext cx="164544" cy="164544"/>
      </dsp:txXfrm>
    </dsp:sp>
    <dsp:sp modelId="{2EFC646A-EC08-45E7-8D60-C872D496D706}">
      <dsp:nvSpPr>
        <dsp:cNvPr id="0" name=""/>
        <dsp:cNvSpPr/>
      </dsp:nvSpPr>
      <dsp:spPr>
        <a:xfrm>
          <a:off x="5686355" y="2784139"/>
          <a:ext cx="2419294" cy="12096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Self care – no transfer of care on discharge required </a:t>
          </a:r>
        </a:p>
      </dsp:txBody>
      <dsp:txXfrm>
        <a:off x="5721784" y="2819568"/>
        <a:ext cx="2348436" cy="1138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93350-2ACD-4527-9FE0-EBC3539E4E77}">
      <dsp:nvSpPr>
        <dsp:cNvPr id="0" name=""/>
        <dsp:cNvSpPr/>
      </dsp:nvSpPr>
      <dsp:spPr>
        <a:xfrm>
          <a:off x="0" y="364600"/>
          <a:ext cx="540000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dirty="0"/>
            <a:t>54 registered pharmacies</a:t>
          </a:r>
          <a:endParaRPr lang="en-US" sz="1900" kern="1200" dirty="0"/>
        </a:p>
      </dsp:txBody>
      <dsp:txXfrm>
        <a:off x="21704" y="386304"/>
        <a:ext cx="5356592" cy="401192"/>
      </dsp:txXfrm>
    </dsp:sp>
    <dsp:sp modelId="{20073810-949E-4051-B38D-F31B98876256}">
      <dsp:nvSpPr>
        <dsp:cNvPr id="0" name=""/>
        <dsp:cNvSpPr/>
      </dsp:nvSpPr>
      <dsp:spPr>
        <a:xfrm>
          <a:off x="0" y="863920"/>
          <a:ext cx="540000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a:t>Royal Papworth Hospital went live in Aug 2023 </a:t>
          </a:r>
          <a:endParaRPr lang="en-US" sz="1900" kern="1200"/>
        </a:p>
      </dsp:txBody>
      <dsp:txXfrm>
        <a:off x="21704" y="885624"/>
        <a:ext cx="5356592" cy="401192"/>
      </dsp:txXfrm>
    </dsp:sp>
    <dsp:sp modelId="{73EDA366-17D2-4BB5-956F-90AAB0543375}">
      <dsp:nvSpPr>
        <dsp:cNvPr id="0" name=""/>
        <dsp:cNvSpPr/>
      </dsp:nvSpPr>
      <dsp:spPr>
        <a:xfrm>
          <a:off x="0" y="1363240"/>
          <a:ext cx="540000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a:t>Soft launch within cardiology</a:t>
          </a:r>
          <a:endParaRPr lang="en-US" sz="1900" kern="1200"/>
        </a:p>
      </dsp:txBody>
      <dsp:txXfrm>
        <a:off x="21704" y="1384944"/>
        <a:ext cx="5356592" cy="401192"/>
      </dsp:txXfrm>
    </dsp:sp>
    <dsp:sp modelId="{2CC861FA-FF48-44EA-871C-F20C0242DBFD}">
      <dsp:nvSpPr>
        <dsp:cNvPr id="0" name=""/>
        <dsp:cNvSpPr/>
      </dsp:nvSpPr>
      <dsp:spPr>
        <a:xfrm>
          <a:off x="0" y="1862560"/>
          <a:ext cx="540000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a:t>NRT demo kits to aid conversations</a:t>
          </a:r>
          <a:endParaRPr lang="en-US" sz="1900" kern="1200"/>
        </a:p>
      </dsp:txBody>
      <dsp:txXfrm>
        <a:off x="21704" y="1884264"/>
        <a:ext cx="5356592" cy="401192"/>
      </dsp:txXfrm>
    </dsp:sp>
    <dsp:sp modelId="{3A1A331F-28FD-4606-8528-67F62281D344}">
      <dsp:nvSpPr>
        <dsp:cNvPr id="0" name=""/>
        <dsp:cNvSpPr/>
      </dsp:nvSpPr>
      <dsp:spPr>
        <a:xfrm>
          <a:off x="0" y="2361880"/>
          <a:ext cx="540000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a:t>Good response from patients </a:t>
          </a:r>
          <a:endParaRPr lang="en-US" sz="1900" kern="1200"/>
        </a:p>
      </dsp:txBody>
      <dsp:txXfrm>
        <a:off x="21704" y="2383584"/>
        <a:ext cx="5356592" cy="401192"/>
      </dsp:txXfrm>
    </dsp:sp>
    <dsp:sp modelId="{86D7A3E0-CA2A-4484-A30E-45A9D4C44402}">
      <dsp:nvSpPr>
        <dsp:cNvPr id="0" name=""/>
        <dsp:cNvSpPr/>
      </dsp:nvSpPr>
      <dsp:spPr>
        <a:xfrm>
          <a:off x="0" y="2861200"/>
          <a:ext cx="540000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dirty="0"/>
            <a:t>29 referrals since August </a:t>
          </a:r>
          <a:endParaRPr lang="en-US" sz="1900" kern="1200" dirty="0"/>
        </a:p>
      </dsp:txBody>
      <dsp:txXfrm>
        <a:off x="21704" y="2882904"/>
        <a:ext cx="5356592" cy="401192"/>
      </dsp:txXfrm>
    </dsp:sp>
    <dsp:sp modelId="{FCF2F11F-482D-4BF6-85EB-48EAC8141695}">
      <dsp:nvSpPr>
        <dsp:cNvPr id="0" name=""/>
        <dsp:cNvSpPr/>
      </dsp:nvSpPr>
      <dsp:spPr>
        <a:xfrm>
          <a:off x="0" y="3360520"/>
          <a:ext cx="5400000" cy="444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dirty="0"/>
            <a:t>2 confirmed quits (28 day) since launch </a:t>
          </a:r>
          <a:endParaRPr lang="en-US" sz="1900" kern="1200" dirty="0"/>
        </a:p>
      </dsp:txBody>
      <dsp:txXfrm>
        <a:off x="21704" y="3382224"/>
        <a:ext cx="5356592"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F0F4C-56D5-814C-BD0F-893100D243D8}"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266D-F8ED-8F4E-8B10-271DEA413D1B}" type="slidenum">
              <a:rPr lang="en-US" smtClean="0"/>
              <a:t>‹#›</a:t>
            </a:fld>
            <a:endParaRPr lang="en-US"/>
          </a:p>
        </p:txBody>
      </p:sp>
    </p:spTree>
    <p:extLst>
      <p:ext uri="{BB962C8B-B14F-4D97-AF65-F5344CB8AC3E}">
        <p14:creationId xmlns:p14="http://schemas.microsoft.com/office/powerpoint/2010/main" val="34278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10</a:t>
            </a:fld>
            <a:endParaRPr lang="en-US"/>
          </a:p>
        </p:txBody>
      </p:sp>
    </p:spTree>
    <p:extLst>
      <p:ext uri="{BB962C8B-B14F-4D97-AF65-F5344CB8AC3E}">
        <p14:creationId xmlns:p14="http://schemas.microsoft.com/office/powerpoint/2010/main" val="234102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H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560A1-11ED-0646-B0AD-14FBF1D070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E46AC93-0D49-C142-9C16-E60099DF642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82268" y="455455"/>
            <a:ext cx="2268462" cy="837666"/>
          </a:xfrm>
          <a:prstGeom prst="rect">
            <a:avLst/>
          </a:prstGeom>
        </p:spPr>
      </p:pic>
      <p:pic>
        <p:nvPicPr>
          <p:cNvPr id="3" name="Picture 2" descr="Logo &#10;&#10;NHS Midlands and Lancashire Commissioning Support Unit">
            <a:extLst>
              <a:ext uri="{FF2B5EF4-FFF2-40B4-BE49-F238E27FC236}">
                <a16:creationId xmlns:a16="http://schemas.microsoft.com/office/drawing/2014/main" id="{458B9175-75CB-154E-97D1-897FFCADA73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0769" y="466762"/>
            <a:ext cx="2485802" cy="756548"/>
          </a:xfrm>
          <a:prstGeom prst="rect">
            <a:avLst/>
          </a:prstGeom>
        </p:spPr>
      </p:pic>
      <p:sp>
        <p:nvSpPr>
          <p:cNvPr id="7" name="Title 1">
            <a:extLst>
              <a:ext uri="{FF2B5EF4-FFF2-40B4-BE49-F238E27FC236}">
                <a16:creationId xmlns:a16="http://schemas.microsoft.com/office/drawing/2014/main" id="{F856EB83-1FF3-4949-88C2-F9943066A68C}"/>
              </a:ext>
            </a:extLst>
          </p:cNvPr>
          <p:cNvSpPr>
            <a:spLocks noGrp="1"/>
          </p:cNvSpPr>
          <p:nvPr>
            <p:ph type="title"/>
          </p:nvPr>
        </p:nvSpPr>
        <p:spPr>
          <a:xfrm>
            <a:off x="404566" y="2432218"/>
            <a:ext cx="7285538" cy="1088137"/>
          </a:xfrm>
        </p:spPr>
        <p:txBody>
          <a:bodyPr anchor="b"/>
          <a:lstStyle>
            <a:lvl1pPr>
              <a:defRPr sz="4000" b="0" i="0">
                <a:solidFill>
                  <a:schemeClr val="tx2"/>
                </a:solidFill>
                <a:latin typeface="+mj-lt"/>
              </a:defRPr>
            </a:lvl1pPr>
          </a:lstStyle>
          <a:p>
            <a:r>
              <a:rPr lang="en-US" dirty="0"/>
              <a:t>Click to edit Master title style</a:t>
            </a:r>
          </a:p>
        </p:txBody>
      </p:sp>
      <p:sp>
        <p:nvSpPr>
          <p:cNvPr id="11" name="Text Placeholder 2">
            <a:extLst>
              <a:ext uri="{FF2B5EF4-FFF2-40B4-BE49-F238E27FC236}">
                <a16:creationId xmlns:a16="http://schemas.microsoft.com/office/drawing/2014/main" id="{F00375C5-A1B8-504E-B0EE-9D5ADE3212EF}"/>
              </a:ext>
            </a:extLst>
          </p:cNvPr>
          <p:cNvSpPr>
            <a:spLocks noGrp="1"/>
          </p:cNvSpPr>
          <p:nvPr>
            <p:ph type="body" idx="1"/>
          </p:nvPr>
        </p:nvSpPr>
        <p:spPr>
          <a:xfrm>
            <a:off x="431998" y="3752252"/>
            <a:ext cx="7285538" cy="752226"/>
          </a:xfrm>
          <a:prstGeom prst="rect">
            <a:avLst/>
          </a:prstGeom>
        </p:spPr>
        <p:txBody>
          <a:bodyPr/>
          <a:lstStyle>
            <a:lvl1pPr marL="0" indent="0">
              <a:buNone/>
              <a:defRPr sz="2400" b="1" i="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Date Placeholder 3">
            <a:extLst>
              <a:ext uri="{FF2B5EF4-FFF2-40B4-BE49-F238E27FC236}">
                <a16:creationId xmlns:a16="http://schemas.microsoft.com/office/drawing/2014/main" id="{941437CA-47C9-1A4D-B2F3-D8D4343B70D8}"/>
              </a:ext>
            </a:extLst>
          </p:cNvPr>
          <p:cNvSpPr>
            <a:spLocks noGrp="1"/>
          </p:cNvSpPr>
          <p:nvPr>
            <p:ph type="dt" sz="half" idx="2"/>
          </p:nvPr>
        </p:nvSpPr>
        <p:spPr>
          <a:xfrm>
            <a:off x="454575" y="6037420"/>
            <a:ext cx="2720624" cy="365125"/>
          </a:xfrm>
          <a:prstGeom prst="rect">
            <a:avLst/>
          </a:prstGeom>
        </p:spPr>
        <p:txBody>
          <a:bodyPr vert="horz" lIns="0" tIns="0" rIns="0" bIns="0" rtlCol="0" anchor="ctr"/>
          <a:lstStyle>
            <a:lvl1pPr algn="l">
              <a:defRPr sz="1600" b="1">
                <a:solidFill>
                  <a:schemeClr val="tx2"/>
                </a:solidFill>
              </a:defRPr>
            </a:lvl1pPr>
          </a:lstStyle>
          <a:p>
            <a:endParaRPr lang="en-GB" dirty="0"/>
          </a:p>
        </p:txBody>
      </p:sp>
    </p:spTree>
    <p:extLst>
      <p:ext uri="{BB962C8B-B14F-4D97-AF65-F5344CB8AC3E}">
        <p14:creationId xmlns:p14="http://schemas.microsoft.com/office/powerpoint/2010/main" val="10666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lumn Highlight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E8861A-A80F-1646-A16E-C1CC4AE71AB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820849"/>
            <a:ext cx="9798680" cy="19002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431999" y="4073562"/>
            <a:ext cx="9798682" cy="1918824"/>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a:xfrm>
            <a:off x="431999" y="6251945"/>
            <a:ext cx="9149323" cy="600468"/>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158758" y="6251945"/>
            <a:ext cx="253092" cy="606055"/>
          </a:xfrm>
        </p:spPr>
        <p:txBody>
          <a:bodyPr/>
          <a:lstStyle/>
          <a:p>
            <a:fld id="{E37164D7-9B6A-1C43-ACF7-FB85B36CD2BA}" type="slidenum">
              <a:rPr lang="en-US" smtClean="0"/>
              <a:t>‹#›</a:t>
            </a:fld>
            <a:endParaRPr lang="en-US" dirty="0"/>
          </a:p>
        </p:txBody>
      </p:sp>
      <p:pic>
        <p:nvPicPr>
          <p:cNvPr id="14" name="Picture 13">
            <a:extLst>
              <a:ext uri="{FF2B5EF4-FFF2-40B4-BE49-F238E27FC236}">
                <a16:creationId xmlns:a16="http://schemas.microsoft.com/office/drawing/2014/main" id="{CE469AB9-8125-634A-8F6B-304811F98BE4}"/>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2413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11324572"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11324572" cy="12727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432000" y="4492487"/>
            <a:ext cx="11324571" cy="1498084"/>
          </a:xfrm>
          <a:solidFill>
            <a:srgbClr val="FFF0DE"/>
          </a:solidFill>
        </p:spPr>
        <p:txBody>
          <a:bodyPr lIns="216000" tIns="216000" rIns="216000" bIns="2160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45587"/>
            <a:ext cx="10847982"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503479" y="6245587"/>
            <a:ext cx="253092" cy="604800"/>
          </a:xfrm>
        </p:spPr>
        <p:txBody>
          <a:bodyPr/>
          <a:lstStyle/>
          <a:p>
            <a:fld id="{6D7988DC-7E2E-5E49-A0AF-148E87C23AAD}" type="slidenum">
              <a:rPr lang="en-GB" smtClean="0"/>
              <a:t>‹#›</a:t>
            </a:fld>
            <a:endParaRPr lang="en-GB" dirty="0"/>
          </a:p>
        </p:txBody>
      </p:sp>
      <p:pic>
        <p:nvPicPr>
          <p:cNvPr id="10" name="Picture 9">
            <a:extLst>
              <a:ext uri="{FF2B5EF4-FFF2-40B4-BE49-F238E27FC236}">
                <a16:creationId xmlns:a16="http://schemas.microsoft.com/office/drawing/2014/main" id="{30F609AA-9941-E24F-97AD-5EEDF061DFC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218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78B6B3-A0AB-A745-A2AE-30AA9164E63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9772175"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9772175" cy="12727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432001" y="4492487"/>
            <a:ext cx="9772174" cy="1498084"/>
          </a:xfrm>
          <a:solidFill>
            <a:srgbClr val="FFF0DE"/>
          </a:solidFill>
        </p:spPr>
        <p:txBody>
          <a:bodyPr lIns="216000" tIns="216000" rIns="216000" bIns="2160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51945"/>
            <a:ext cx="9096314"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158758" y="6249727"/>
            <a:ext cx="253092" cy="604800"/>
          </a:xfrm>
        </p:spPr>
        <p:txBody>
          <a:bodyPr/>
          <a:lstStyle/>
          <a:p>
            <a:fld id="{6D7988DC-7E2E-5E49-A0AF-148E87C23AAD}" type="slidenum">
              <a:rPr lang="en-GB" smtClean="0"/>
              <a:t>‹#›</a:t>
            </a:fld>
            <a:endParaRPr lang="en-GB" dirty="0"/>
          </a:p>
        </p:txBody>
      </p:sp>
      <p:pic>
        <p:nvPicPr>
          <p:cNvPr id="12" name="Picture 11">
            <a:extLst>
              <a:ext uri="{FF2B5EF4-FFF2-40B4-BE49-F238E27FC236}">
                <a16:creationId xmlns:a16="http://schemas.microsoft.com/office/drawing/2014/main" id="{FCEE7D4A-02A2-F441-A2EF-EAFD44D80E36}"/>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64980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5400000"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5400000"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4A6A7054-3645-A746-9DFB-CEA66125AB97}"/>
              </a:ext>
            </a:extLst>
          </p:cNvPr>
          <p:cNvSpPr>
            <a:spLocks noGrp="1"/>
          </p:cNvSpPr>
          <p:nvPr>
            <p:ph type="body" sz="quarter" idx="3"/>
          </p:nvPr>
        </p:nvSpPr>
        <p:spPr>
          <a:xfrm>
            <a:off x="6356570" y="1820849"/>
            <a:ext cx="5399999"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6356570" y="2755900"/>
            <a:ext cx="5399999"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53200"/>
            <a:ext cx="10847982"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503479" y="6253200"/>
            <a:ext cx="253092" cy="604800"/>
          </a:xfrm>
        </p:spPr>
        <p:txBody>
          <a:bodyPr/>
          <a:lstStyle/>
          <a:p>
            <a:fld id="{6D7988DC-7E2E-5E49-A0AF-148E87C23AAD}" type="slidenum">
              <a:rPr lang="en-GB" smtClean="0"/>
              <a:t>‹#›</a:t>
            </a:fld>
            <a:endParaRPr lang="en-GB" dirty="0"/>
          </a:p>
        </p:txBody>
      </p:sp>
      <p:pic>
        <p:nvPicPr>
          <p:cNvPr id="10" name="Picture 9">
            <a:extLst>
              <a:ext uri="{FF2B5EF4-FFF2-40B4-BE49-F238E27FC236}">
                <a16:creationId xmlns:a16="http://schemas.microsoft.com/office/drawing/2014/main" id="{F91A20A5-FAD0-D04E-A181-FFB50ECA0CC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23769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526960-F374-D94E-A08D-B6FA32FA2C6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5000400"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5000400"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4A6A7054-3645-A746-9DFB-CEA66125AB97}"/>
              </a:ext>
            </a:extLst>
          </p:cNvPr>
          <p:cNvSpPr>
            <a:spLocks noGrp="1"/>
          </p:cNvSpPr>
          <p:nvPr>
            <p:ph type="body" sz="quarter" idx="3"/>
          </p:nvPr>
        </p:nvSpPr>
        <p:spPr>
          <a:xfrm>
            <a:off x="5864398" y="1820849"/>
            <a:ext cx="5000400"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5864398" y="2755900"/>
            <a:ext cx="5000400"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41397"/>
            <a:ext cx="895054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158758" y="6241397"/>
            <a:ext cx="253092" cy="604800"/>
          </a:xfrm>
        </p:spPr>
        <p:txBody>
          <a:bodyPr/>
          <a:lstStyle/>
          <a:p>
            <a:fld id="{6D7988DC-7E2E-5E49-A0AF-148E87C23AAD}" type="slidenum">
              <a:rPr lang="en-GB" smtClean="0"/>
              <a:t>‹#›</a:t>
            </a:fld>
            <a:endParaRPr lang="en-GB" dirty="0"/>
          </a:p>
        </p:txBody>
      </p:sp>
      <p:pic>
        <p:nvPicPr>
          <p:cNvPr id="12" name="Picture 11">
            <a:extLst>
              <a:ext uri="{FF2B5EF4-FFF2-40B4-BE49-F238E27FC236}">
                <a16:creationId xmlns:a16="http://schemas.microsoft.com/office/drawing/2014/main" id="{1159E636-BF27-0549-BF5A-4A22BF2BF8D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49845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with Pict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A811F2-7E54-D14E-ABAB-863436483526}"/>
              </a:ext>
            </a:extLst>
          </p:cNvPr>
          <p:cNvSpPr>
            <a:spLocks noGrp="1"/>
          </p:cNvSpPr>
          <p:nvPr>
            <p:ph type="title"/>
          </p:nvPr>
        </p:nvSpPr>
        <p:spPr>
          <a:xfrm>
            <a:off x="431999" y="432908"/>
            <a:ext cx="10302596" cy="939182"/>
          </a:xfr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101C55C8-CE44-C644-AC5F-10F16CD37417}"/>
              </a:ext>
            </a:extLst>
          </p:cNvPr>
          <p:cNvSpPr>
            <a:spLocks noGrp="1"/>
          </p:cNvSpPr>
          <p:nvPr>
            <p:ph sz="half" idx="1"/>
          </p:nvPr>
        </p:nvSpPr>
        <p:spPr>
          <a:xfrm>
            <a:off x="431999" y="1820849"/>
            <a:ext cx="7354914"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a:extLst>
              <a:ext uri="{FF2B5EF4-FFF2-40B4-BE49-F238E27FC236}">
                <a16:creationId xmlns:a16="http://schemas.microsoft.com/office/drawing/2014/main" id="{D13B5104-82F1-1949-AC88-B14CFB2977AC}"/>
              </a:ext>
            </a:extLst>
          </p:cNvPr>
          <p:cNvSpPr>
            <a:spLocks noGrp="1"/>
          </p:cNvSpPr>
          <p:nvPr>
            <p:ph type="pic" idx="13"/>
          </p:nvPr>
        </p:nvSpPr>
        <p:spPr>
          <a:xfrm>
            <a:off x="8217736" y="1820849"/>
            <a:ext cx="3538835" cy="4169722"/>
          </a:xfrm>
          <a:solidFill>
            <a:schemeClr val="tx1">
              <a:lumMod val="10000"/>
              <a:lumOff val="90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a:extLst>
              <a:ext uri="{FF2B5EF4-FFF2-40B4-BE49-F238E27FC236}">
                <a16:creationId xmlns:a16="http://schemas.microsoft.com/office/drawing/2014/main" id="{E8B29E99-F6F0-5B4F-A6CA-19B160E90A0C}"/>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5063B28F-572A-D843-83C2-4C42AABB7CD5}"/>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3FDA94B3-0047-BB49-B768-2A66AE5CBD5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900043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45F212-25E5-924E-9DAB-C0185A80A898}"/>
              </a:ext>
            </a:extLst>
          </p:cNvPr>
          <p:cNvSpPr>
            <a:spLocks noGrp="1"/>
          </p:cNvSpPr>
          <p:nvPr>
            <p:ph type="title"/>
          </p:nvPr>
        </p:nvSpPr>
        <p:spPr>
          <a:xfrm>
            <a:off x="431999" y="432908"/>
            <a:ext cx="10371752" cy="939182"/>
          </a:xfrm>
        </p:spPr>
        <p:txBody>
          <a:bodyPr/>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2CEDDB9A-7500-7247-9408-71B88817CF4B}"/>
              </a:ext>
            </a:extLst>
          </p:cNvPr>
          <p:cNvSpPr>
            <a:spLocks noGrp="1"/>
          </p:cNvSpPr>
          <p:nvPr>
            <p:ph type="body" sz="half" idx="2"/>
          </p:nvPr>
        </p:nvSpPr>
        <p:spPr>
          <a:xfrm>
            <a:off x="432000" y="1798667"/>
            <a:ext cx="4340026" cy="4199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Picture Placeholder 2">
            <a:extLst>
              <a:ext uri="{FF2B5EF4-FFF2-40B4-BE49-F238E27FC236}">
                <a16:creationId xmlns:a16="http://schemas.microsoft.com/office/drawing/2014/main" id="{1F65846F-E907-4E4F-8AEF-89CEA85E4D71}"/>
              </a:ext>
            </a:extLst>
          </p:cNvPr>
          <p:cNvSpPr>
            <a:spLocks noGrp="1"/>
          </p:cNvSpPr>
          <p:nvPr>
            <p:ph type="pic" idx="1"/>
          </p:nvPr>
        </p:nvSpPr>
        <p:spPr>
          <a:xfrm>
            <a:off x="5183188" y="1798667"/>
            <a:ext cx="6573383" cy="4199048"/>
          </a:xfrm>
          <a:solidFill>
            <a:schemeClr val="tx1">
              <a:lumMod val="10000"/>
              <a:lumOff val="90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a:extLst>
              <a:ext uri="{FF2B5EF4-FFF2-40B4-BE49-F238E27FC236}">
                <a16:creationId xmlns:a16="http://schemas.microsoft.com/office/drawing/2014/main" id="{E8B29E99-F6F0-5B4F-A6CA-19B160E90A0C}"/>
              </a:ext>
            </a:extLst>
          </p:cNvPr>
          <p:cNvSpPr>
            <a:spLocks noGrp="1"/>
          </p:cNvSpPr>
          <p:nvPr>
            <p:ph type="ftr" sz="quarter" idx="11"/>
          </p:nvPr>
        </p:nvSpPr>
        <p:spPr>
          <a:xfrm>
            <a:off x="431999" y="6253200"/>
            <a:ext cx="10847982"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5063B28F-572A-D843-83C2-4C42AABB7CD5}"/>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5EB30FDA-C877-8E42-A985-C5D6ABD25ED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86015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Highlight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D9725A4-343D-DE40-9490-0E72C00FD1DE}"/>
              </a:ext>
            </a:extLst>
          </p:cNvPr>
          <p:cNvSpPr>
            <a:spLocks noGrp="1"/>
          </p:cNvSpPr>
          <p:nvPr>
            <p:ph type="pic" idx="1"/>
          </p:nvPr>
        </p:nvSpPr>
        <p:spPr>
          <a:xfrm>
            <a:off x="431999" y="432908"/>
            <a:ext cx="10348699" cy="5641827"/>
          </a:xfrm>
          <a:solidFill>
            <a:schemeClr val="tx1">
              <a:lumMod val="10000"/>
              <a:lumOff val="9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3">
            <a:extLst>
              <a:ext uri="{FF2B5EF4-FFF2-40B4-BE49-F238E27FC236}">
                <a16:creationId xmlns:a16="http://schemas.microsoft.com/office/drawing/2014/main" id="{AB8F16EE-ADAE-F043-9E47-E7D2CD869CE1}"/>
              </a:ext>
            </a:extLst>
          </p:cNvPr>
          <p:cNvSpPr>
            <a:spLocks noGrp="1"/>
          </p:cNvSpPr>
          <p:nvPr>
            <p:ph sz="half" idx="2" hasCustomPrompt="1"/>
          </p:nvPr>
        </p:nvSpPr>
        <p:spPr>
          <a:xfrm>
            <a:off x="4904109" y="3576478"/>
            <a:ext cx="5400000" cy="2115453"/>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levels</a:t>
            </a:r>
          </a:p>
        </p:txBody>
      </p:sp>
      <p:sp>
        <p:nvSpPr>
          <p:cNvPr id="6" name="Footer Placeholder 5">
            <a:extLst>
              <a:ext uri="{FF2B5EF4-FFF2-40B4-BE49-F238E27FC236}">
                <a16:creationId xmlns:a16="http://schemas.microsoft.com/office/drawing/2014/main" id="{9E952825-DFE6-6140-9117-24FCE1BF32B0}"/>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10" name="Picture 9">
            <a:extLst>
              <a:ext uri="{FF2B5EF4-FFF2-40B4-BE49-F238E27FC236}">
                <a16:creationId xmlns:a16="http://schemas.microsoft.com/office/drawing/2014/main" id="{0CED28D6-85AF-FE41-A6A9-EE0A0570828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807713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402488"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816435"/>
            <a:ext cx="11324771" cy="4187489"/>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70CF4CAD-E646-D94D-8B2D-B149155E0FC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86507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97B294-167D-6949-BDB5-67C2EF86DB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090228"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1" y="1816435"/>
            <a:ext cx="10090426" cy="4187489"/>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9242088"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10" name="Picture 9">
            <a:extLst>
              <a:ext uri="{FF2B5EF4-FFF2-40B4-BE49-F238E27FC236}">
                <a16:creationId xmlns:a16="http://schemas.microsoft.com/office/drawing/2014/main" id="{4E785200-5F42-114E-BBBE-945F747F3974}"/>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64807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chemeClr val="accent1"/>
            </a:gs>
            <a:gs pos="98000">
              <a:schemeClr val="accent2"/>
            </a:gs>
          </a:gsLst>
          <a:lin ang="27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267729-94E8-8D4D-B852-D832A1C9D6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descr="Logo &#10;&#10;NHS Midlands and Lancashire Commissioning Support Unit">
            <a:extLst>
              <a:ext uri="{FF2B5EF4-FFF2-40B4-BE49-F238E27FC236}">
                <a16:creationId xmlns:a16="http://schemas.microsoft.com/office/drawing/2014/main" id="{56313D32-1BAC-814E-9F8A-C721B5E1620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83749" y="466762"/>
            <a:ext cx="2459842" cy="756548"/>
          </a:xfrm>
          <a:prstGeom prst="rect">
            <a:avLst/>
          </a:prstGeom>
        </p:spPr>
      </p:pic>
      <p:sp>
        <p:nvSpPr>
          <p:cNvPr id="2" name="Title 1">
            <a:extLst>
              <a:ext uri="{FF2B5EF4-FFF2-40B4-BE49-F238E27FC236}">
                <a16:creationId xmlns:a16="http://schemas.microsoft.com/office/drawing/2014/main" id="{6A800EF8-4A82-8A4C-96A0-D78EBD9ED1FD}"/>
              </a:ext>
            </a:extLst>
          </p:cNvPr>
          <p:cNvSpPr>
            <a:spLocks noGrp="1"/>
          </p:cNvSpPr>
          <p:nvPr>
            <p:ph type="title" hasCustomPrompt="1"/>
          </p:nvPr>
        </p:nvSpPr>
        <p:spPr>
          <a:xfrm>
            <a:off x="448057" y="1587500"/>
            <a:ext cx="7556256" cy="2082020"/>
          </a:xfrm>
        </p:spPr>
        <p:txBody>
          <a:bodyPr anchor="b"/>
          <a:lstStyle>
            <a:lvl1pPr>
              <a:defRPr sz="4400">
                <a:solidFill>
                  <a:schemeClr val="bg1"/>
                </a:solidFill>
              </a:defRPr>
            </a:lvl1pPr>
          </a:lstStyle>
          <a:p>
            <a:r>
              <a:rPr lang="en-US" dirty="0"/>
              <a:t>Click to edit Divider title style</a:t>
            </a:r>
          </a:p>
        </p:txBody>
      </p:sp>
      <p:sp>
        <p:nvSpPr>
          <p:cNvPr id="3" name="Text Placeholder 2">
            <a:extLst>
              <a:ext uri="{FF2B5EF4-FFF2-40B4-BE49-F238E27FC236}">
                <a16:creationId xmlns:a16="http://schemas.microsoft.com/office/drawing/2014/main" id="{13E2A1BD-6EA5-5148-AC97-A6CE1E2688DF}"/>
              </a:ext>
            </a:extLst>
          </p:cNvPr>
          <p:cNvSpPr>
            <a:spLocks noGrp="1"/>
          </p:cNvSpPr>
          <p:nvPr>
            <p:ph type="body" idx="1"/>
          </p:nvPr>
        </p:nvSpPr>
        <p:spPr>
          <a:xfrm>
            <a:off x="448057" y="4019408"/>
            <a:ext cx="7556256" cy="17468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1321"/>
            <a:ext cx="7572314" cy="601092"/>
          </a:xfrm>
        </p:spPr>
        <p:txBody>
          <a:bodyPr/>
          <a:lstStyle>
            <a:lvl1pPr>
              <a:defRPr>
                <a:solidFill>
                  <a:schemeClr val="bg1"/>
                </a:solidFill>
              </a:defRPr>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1320"/>
            <a:ext cx="253092" cy="606825"/>
          </a:xfrm>
        </p:spPr>
        <p:txBody>
          <a:bodyPr/>
          <a:lstStyle/>
          <a:p>
            <a:fld id="{E37164D7-9B6A-1C43-ACF7-FB85B36CD2BA}" type="slidenum">
              <a:rPr lang="en-US" smtClean="0"/>
              <a:t>‹#›</a:t>
            </a:fld>
            <a:endParaRPr lang="en-US" dirty="0"/>
          </a:p>
        </p:txBody>
      </p:sp>
      <p:pic>
        <p:nvPicPr>
          <p:cNvPr id="11" name="Picture 10" descr="Logo &#10;&#10;MLCSU Clinical Medicines Management and Optimisation">
            <a:extLst>
              <a:ext uri="{FF2B5EF4-FFF2-40B4-BE49-F238E27FC236}">
                <a16:creationId xmlns:a16="http://schemas.microsoft.com/office/drawing/2014/main" id="{170A824A-BF51-124E-9C4B-808648F56B04}"/>
              </a:ext>
            </a:extLst>
          </p:cNvPr>
          <p:cNvPicPr>
            <a:picLocks noChangeAspect="1"/>
          </p:cNvPicPr>
          <p:nvPr userDrawn="1"/>
        </p:nvPicPr>
        <p:blipFill>
          <a:blip r:embed="rId4"/>
          <a:srcRect/>
          <a:stretch/>
        </p:blipFill>
        <p:spPr>
          <a:xfrm>
            <a:off x="454576" y="455455"/>
            <a:ext cx="2323847" cy="837666"/>
          </a:xfrm>
          <a:prstGeom prst="rect">
            <a:avLst/>
          </a:prstGeom>
        </p:spPr>
      </p:pic>
    </p:spTree>
    <p:extLst>
      <p:ext uri="{BB962C8B-B14F-4D97-AF65-F5344CB8AC3E}">
        <p14:creationId xmlns:p14="http://schemas.microsoft.com/office/powerpoint/2010/main" val="1854997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375200"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816435"/>
            <a:ext cx="5400199" cy="4187489"/>
          </a:xfrm>
        </p:spPr>
        <p:txBody>
          <a:bodyPr/>
          <a:lstStyle/>
          <a:p>
            <a:endParaRPr lang="en-US" dirty="0"/>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3BBAD8DD-4A4F-0F44-BB67-93CD9B09DDB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81205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hart with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A2CCAE-3C19-BD44-B470-CE2CF160B6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49255"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816435"/>
            <a:ext cx="4823293" cy="4187489"/>
          </a:xfrm>
        </p:spPr>
        <p:txBody>
          <a:bodyPr/>
          <a:lstStyle/>
          <a:p>
            <a:endParaRPr lang="en-US" dirty="0"/>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5858138" y="1820849"/>
            <a:ext cx="4823115"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8910784"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10" name="Picture 9">
            <a:extLst>
              <a:ext uri="{FF2B5EF4-FFF2-40B4-BE49-F238E27FC236}">
                <a16:creationId xmlns:a16="http://schemas.microsoft.com/office/drawing/2014/main" id="{BDFA3675-910E-9043-9F0F-760B6F7805F1}"/>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937763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315514"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BB9050EB-BB0B-7E4A-A871-D2BE8C87C8AC}"/>
              </a:ext>
            </a:extLst>
          </p:cNvPr>
          <p:cNvSpPr>
            <a:spLocks noGrp="1"/>
          </p:cNvSpPr>
          <p:nvPr>
            <p:ph type="tbl" sz="quarter" idx="14"/>
          </p:nvPr>
        </p:nvSpPr>
        <p:spPr>
          <a:xfrm>
            <a:off x="431800" y="1820863"/>
            <a:ext cx="11325225" cy="4170362"/>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10" name="Picture 9">
            <a:extLst>
              <a:ext uri="{FF2B5EF4-FFF2-40B4-BE49-F238E27FC236}">
                <a16:creationId xmlns:a16="http://schemas.microsoft.com/office/drawing/2014/main" id="{00B03B22-DE0A-6546-978F-654540BCD97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609398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1127A3-6D40-7D48-98C2-E50681D7492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010720"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BB9050EB-BB0B-7E4A-A871-D2BE8C87C8AC}"/>
              </a:ext>
            </a:extLst>
          </p:cNvPr>
          <p:cNvSpPr>
            <a:spLocks noGrp="1"/>
          </p:cNvSpPr>
          <p:nvPr>
            <p:ph type="tbl" sz="quarter" idx="14"/>
          </p:nvPr>
        </p:nvSpPr>
        <p:spPr>
          <a:xfrm>
            <a:off x="431800" y="1820863"/>
            <a:ext cx="10010913" cy="4170362"/>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199701"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11" name="Picture 10">
            <a:extLst>
              <a:ext uri="{FF2B5EF4-FFF2-40B4-BE49-F238E27FC236}">
                <a16:creationId xmlns:a16="http://schemas.microsoft.com/office/drawing/2014/main" id="{E0724D0A-E14D-0649-8679-C06B86421B18}"/>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585365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abl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11516621-653E-5240-A9B8-B0209CDF9BD6}"/>
              </a:ext>
            </a:extLst>
          </p:cNvPr>
          <p:cNvSpPr>
            <a:spLocks noGrp="1"/>
          </p:cNvSpPr>
          <p:nvPr>
            <p:ph type="tbl" sz="quarter" idx="14"/>
          </p:nvPr>
        </p:nvSpPr>
        <p:spPr>
          <a:xfrm>
            <a:off x="431800" y="1816435"/>
            <a:ext cx="5400675" cy="4187490"/>
          </a:xfrm>
        </p:spPr>
        <p:txBody>
          <a:bodyPr/>
          <a:lstStyle/>
          <a:p>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10" name="Picture 9">
            <a:extLst>
              <a:ext uri="{FF2B5EF4-FFF2-40B4-BE49-F238E27FC236}">
                <a16:creationId xmlns:a16="http://schemas.microsoft.com/office/drawing/2014/main" id="{F0288B32-57C3-384E-8B23-2335ED9E78F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530000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able with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51230C-194E-3947-BE41-1C3A5D0DBB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11516621-653E-5240-A9B8-B0209CDF9BD6}"/>
              </a:ext>
            </a:extLst>
          </p:cNvPr>
          <p:cNvSpPr>
            <a:spLocks noGrp="1"/>
          </p:cNvSpPr>
          <p:nvPr>
            <p:ph type="tbl" sz="quarter" idx="14"/>
          </p:nvPr>
        </p:nvSpPr>
        <p:spPr>
          <a:xfrm>
            <a:off x="431800" y="1816435"/>
            <a:ext cx="4894875" cy="4187490"/>
          </a:xfrm>
        </p:spPr>
        <p:txBody>
          <a:bodyPr/>
          <a:lstStyle/>
          <a:p>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5758475" y="1820849"/>
            <a:ext cx="4894263" cy="4175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8937288"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a:p>
        </p:txBody>
      </p:sp>
      <p:pic>
        <p:nvPicPr>
          <p:cNvPr id="12" name="Picture 11">
            <a:extLst>
              <a:ext uri="{FF2B5EF4-FFF2-40B4-BE49-F238E27FC236}">
                <a16:creationId xmlns:a16="http://schemas.microsoft.com/office/drawing/2014/main" id="{581132B5-49AA-6A4C-A38B-F9AE21673BE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30840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martArt Diagram">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315514" cy="939182"/>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8DB9A806-2CF7-6343-A8B6-C036ACB5AEE2}"/>
              </a:ext>
            </a:extLst>
          </p:cNvPr>
          <p:cNvSpPr>
            <a:spLocks noGrp="1"/>
          </p:cNvSpPr>
          <p:nvPr>
            <p:ph type="dgm" sz="quarter" idx="15"/>
          </p:nvPr>
        </p:nvSpPr>
        <p:spPr>
          <a:xfrm>
            <a:off x="431800" y="1820863"/>
            <a:ext cx="11325225" cy="4170362"/>
          </a:xfrm>
        </p:spPr>
        <p:txBody>
          <a:bodyPr/>
          <a:lstStyle/>
          <a:p>
            <a:endParaRPr lang="en-GB"/>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9F5CEAEE-5DC3-E64B-8E7B-9C3D95A8F9B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11056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martArt Diagra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177C31-3748-8845-A8B2-108AA091896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010720" cy="939182"/>
          </a:xfrm>
        </p:spPr>
        <p:txBody>
          <a:bodyPr/>
          <a:lstStyle/>
          <a:p>
            <a:r>
              <a:rPr lang="en-US" dirty="0"/>
              <a:t>Click to edit Master title style</a:t>
            </a:r>
          </a:p>
        </p:txBody>
      </p:sp>
      <p:sp>
        <p:nvSpPr>
          <p:cNvPr id="4" name="SmartArt Placeholder 3">
            <a:extLst>
              <a:ext uri="{FF2B5EF4-FFF2-40B4-BE49-F238E27FC236}">
                <a16:creationId xmlns:a16="http://schemas.microsoft.com/office/drawing/2014/main" id="{C692126C-9D20-CE40-B1CD-A5026817CD49}"/>
              </a:ext>
            </a:extLst>
          </p:cNvPr>
          <p:cNvSpPr>
            <a:spLocks noGrp="1"/>
          </p:cNvSpPr>
          <p:nvPr>
            <p:ph type="dgm" sz="quarter" idx="15"/>
          </p:nvPr>
        </p:nvSpPr>
        <p:spPr>
          <a:xfrm>
            <a:off x="431800" y="1820863"/>
            <a:ext cx="10010775" cy="4170362"/>
          </a:xfrm>
        </p:spPr>
        <p:txBody>
          <a:bodyPr/>
          <a:lstStyle/>
          <a:p>
            <a:endParaRPr lang="en-GB"/>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199701"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0A9511B6-76E0-0949-9959-D508ECA30A4D}"/>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611933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martArt Diagram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6076E638-EDD6-5B43-B5BF-7DBCDC07388A}"/>
              </a:ext>
            </a:extLst>
          </p:cNvPr>
          <p:cNvSpPr>
            <a:spLocks noGrp="1"/>
          </p:cNvSpPr>
          <p:nvPr>
            <p:ph type="dgm" sz="quarter" idx="15"/>
          </p:nvPr>
        </p:nvSpPr>
        <p:spPr>
          <a:xfrm>
            <a:off x="431801" y="1816100"/>
            <a:ext cx="5400000" cy="4187825"/>
          </a:xfrm>
        </p:spPr>
        <p:txBody>
          <a:bodyPr/>
          <a:lstStyle/>
          <a:p>
            <a:endParaRPr lang="en-GB"/>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227E7BD0-146C-6E4A-BB87-90962AE151C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541495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SmartArt Diagram with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B1C6F7-53D3-5E4A-AC28-8689E92943A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2E734543-0961-C948-A722-0C7DAE1FFDB8}"/>
              </a:ext>
            </a:extLst>
          </p:cNvPr>
          <p:cNvSpPr>
            <a:spLocks noGrp="1"/>
          </p:cNvSpPr>
          <p:nvPr>
            <p:ph type="dgm" sz="quarter" idx="15"/>
          </p:nvPr>
        </p:nvSpPr>
        <p:spPr>
          <a:xfrm>
            <a:off x="431800" y="1816100"/>
            <a:ext cx="4894263" cy="4187825"/>
          </a:xfrm>
        </p:spPr>
        <p:txBody>
          <a:bodyPr/>
          <a:lstStyle/>
          <a:p>
            <a:endParaRPr lang="en-GB" dirty="0"/>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5758475" y="1820849"/>
            <a:ext cx="4894263" cy="4175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800" y="6253200"/>
            <a:ext cx="8937288"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CC36EF92-B320-FB4C-B835-AA0E3CC7908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7225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3D39F8-3B5F-BB4E-AD89-C1720D2F3B2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
        <p:nvSpPr>
          <p:cNvPr id="9" name="Title 1">
            <a:extLst>
              <a:ext uri="{FF2B5EF4-FFF2-40B4-BE49-F238E27FC236}">
                <a16:creationId xmlns:a16="http://schemas.microsoft.com/office/drawing/2014/main" id="{7A0DEF28-C0AA-F34F-AC83-6E8DB1229F85}"/>
              </a:ext>
            </a:extLst>
          </p:cNvPr>
          <p:cNvSpPr>
            <a:spLocks noGrp="1"/>
          </p:cNvSpPr>
          <p:nvPr>
            <p:ph type="title"/>
          </p:nvPr>
        </p:nvSpPr>
        <p:spPr>
          <a:xfrm>
            <a:off x="431999" y="432908"/>
            <a:ext cx="10341016" cy="939182"/>
          </a:xfrm>
        </p:spPr>
        <p:txBody>
          <a:bodyPr/>
          <a:lstStyle>
            <a:lvl1pPr>
              <a:defRPr>
                <a:latin typeface="+mn-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9" y="1816436"/>
            <a:ext cx="11324572"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a:xfrm>
            <a:off x="11503479" y="6253200"/>
            <a:ext cx="253092" cy="604800"/>
          </a:xfrm>
        </p:spPr>
        <p:txBody>
          <a:bodyPr/>
          <a:lstStyle>
            <a:lvl1pPr>
              <a:defRPr sz="900">
                <a:solidFill>
                  <a:schemeClr val="tx1"/>
                </a:solidFill>
              </a:defRPr>
            </a:lvl1pPr>
          </a:lstStyle>
          <a:p>
            <a:fld id="{E37164D7-9B6A-1C43-ACF7-FB85B36CD2BA}" type="slidenum">
              <a:rPr lang="en-US" smtClean="0"/>
              <a:pPr/>
              <a:t>‹#›</a:t>
            </a:fld>
            <a:endParaRPr lang="en-US"/>
          </a:p>
        </p:txBody>
      </p:sp>
    </p:spTree>
    <p:extLst>
      <p:ext uri="{BB962C8B-B14F-4D97-AF65-F5344CB8AC3E}">
        <p14:creationId xmlns:p14="http://schemas.microsoft.com/office/powerpoint/2010/main" val="3052702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6A37-2F30-534E-ABA5-4020BB4B5627}"/>
              </a:ext>
            </a:extLst>
          </p:cNvPr>
          <p:cNvSpPr>
            <a:spLocks noGrp="1"/>
          </p:cNvSpPr>
          <p:nvPr>
            <p:ph type="title"/>
          </p:nvPr>
        </p:nvSpPr>
        <p:spPr>
          <a:xfrm>
            <a:off x="431999" y="432908"/>
            <a:ext cx="10328766" cy="93918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1F4EE83-164F-6A4C-8BF9-DE94255D8E78}"/>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7" name="Picture 6">
            <a:extLst>
              <a:ext uri="{FF2B5EF4-FFF2-40B4-BE49-F238E27FC236}">
                <a16:creationId xmlns:a16="http://schemas.microsoft.com/office/drawing/2014/main" id="{06D7CC14-21D7-2241-992B-C76F892DB98C}"/>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81593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179738-874C-D641-84C1-7A8D60F388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AF6A37-2F30-534E-ABA5-4020BB4B5627}"/>
              </a:ext>
            </a:extLst>
          </p:cNvPr>
          <p:cNvSpPr>
            <a:spLocks noGrp="1"/>
          </p:cNvSpPr>
          <p:nvPr>
            <p:ph type="title"/>
          </p:nvPr>
        </p:nvSpPr>
        <p:spPr>
          <a:xfrm>
            <a:off x="431999" y="432908"/>
            <a:ext cx="10328766" cy="93918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1F4EE83-164F-6A4C-8BF9-DE94255D8E78}"/>
              </a:ext>
            </a:extLst>
          </p:cNvPr>
          <p:cNvSpPr>
            <a:spLocks noGrp="1"/>
          </p:cNvSpPr>
          <p:nvPr>
            <p:ph type="ftr" sz="quarter" idx="11"/>
          </p:nvPr>
        </p:nvSpPr>
        <p:spPr>
          <a:xfrm>
            <a:off x="431999" y="6253200"/>
            <a:ext cx="9149323"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8" name="Picture 7">
            <a:extLst>
              <a:ext uri="{FF2B5EF4-FFF2-40B4-BE49-F238E27FC236}">
                <a16:creationId xmlns:a16="http://schemas.microsoft.com/office/drawing/2014/main" id="{1DEB6C80-67A0-1D44-B354-8F087CEA4C98}"/>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988338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7" name="Picture 6">
            <a:extLst>
              <a:ext uri="{FF2B5EF4-FFF2-40B4-BE49-F238E27FC236}">
                <a16:creationId xmlns:a16="http://schemas.microsoft.com/office/drawing/2014/main" id="{D6200133-4448-4240-96BC-6DF2512D8E3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81321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_NH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560A1-11ED-0646-B0AD-14FBF1D070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E46AC93-0D49-C142-9C16-E60099DF642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82268" y="455455"/>
            <a:ext cx="2268462" cy="837666"/>
          </a:xfrm>
          <a:prstGeom prst="rect">
            <a:avLst/>
          </a:prstGeom>
        </p:spPr>
      </p:pic>
      <p:pic>
        <p:nvPicPr>
          <p:cNvPr id="3" name="Picture 2" descr="Logo &#10;&#10;NHS Midlands and Lancashire Commissioning Support Unit">
            <a:extLst>
              <a:ext uri="{FF2B5EF4-FFF2-40B4-BE49-F238E27FC236}">
                <a16:creationId xmlns:a16="http://schemas.microsoft.com/office/drawing/2014/main" id="{458B9175-75CB-154E-97D1-897FFCADA73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0769" y="466762"/>
            <a:ext cx="2485802" cy="756548"/>
          </a:xfrm>
          <a:prstGeom prst="rect">
            <a:avLst/>
          </a:prstGeom>
        </p:spPr>
      </p:pic>
      <p:sp>
        <p:nvSpPr>
          <p:cNvPr id="7" name="Title 1">
            <a:extLst>
              <a:ext uri="{FF2B5EF4-FFF2-40B4-BE49-F238E27FC236}">
                <a16:creationId xmlns:a16="http://schemas.microsoft.com/office/drawing/2014/main" id="{F856EB83-1FF3-4949-88C2-F9943066A68C}"/>
              </a:ext>
            </a:extLst>
          </p:cNvPr>
          <p:cNvSpPr>
            <a:spLocks noGrp="1"/>
          </p:cNvSpPr>
          <p:nvPr>
            <p:ph type="title"/>
          </p:nvPr>
        </p:nvSpPr>
        <p:spPr>
          <a:xfrm>
            <a:off x="404566" y="2432218"/>
            <a:ext cx="7285538" cy="1088137"/>
          </a:xfrm>
        </p:spPr>
        <p:txBody>
          <a:bodyPr anchor="b"/>
          <a:lstStyle>
            <a:lvl1pPr>
              <a:defRPr sz="4000" b="0" i="0">
                <a:solidFill>
                  <a:schemeClr val="tx2"/>
                </a:solidFill>
                <a:latin typeface="+mj-lt"/>
              </a:defRPr>
            </a:lvl1pPr>
          </a:lstStyle>
          <a:p>
            <a:r>
              <a:rPr lang="en-US"/>
              <a:t>Click to edit Master title style</a:t>
            </a:r>
          </a:p>
        </p:txBody>
      </p:sp>
      <p:sp>
        <p:nvSpPr>
          <p:cNvPr id="11" name="Text Placeholder 2">
            <a:extLst>
              <a:ext uri="{FF2B5EF4-FFF2-40B4-BE49-F238E27FC236}">
                <a16:creationId xmlns:a16="http://schemas.microsoft.com/office/drawing/2014/main" id="{F00375C5-A1B8-504E-B0EE-9D5ADE3212EF}"/>
              </a:ext>
            </a:extLst>
          </p:cNvPr>
          <p:cNvSpPr>
            <a:spLocks noGrp="1"/>
          </p:cNvSpPr>
          <p:nvPr>
            <p:ph type="body" idx="1"/>
          </p:nvPr>
        </p:nvSpPr>
        <p:spPr>
          <a:xfrm>
            <a:off x="431998" y="3752252"/>
            <a:ext cx="7285538" cy="752226"/>
          </a:xfrm>
          <a:prstGeom prst="rect">
            <a:avLst/>
          </a:prstGeom>
        </p:spPr>
        <p:txBody>
          <a:bodyPr/>
          <a:lstStyle>
            <a:lvl1pPr marL="0" indent="0">
              <a:buNone/>
              <a:defRPr sz="2400" b="1" i="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941437CA-47C9-1A4D-B2F3-D8D4343B70D8}"/>
              </a:ext>
            </a:extLst>
          </p:cNvPr>
          <p:cNvSpPr>
            <a:spLocks noGrp="1"/>
          </p:cNvSpPr>
          <p:nvPr>
            <p:ph type="dt" sz="half" idx="2"/>
          </p:nvPr>
        </p:nvSpPr>
        <p:spPr>
          <a:xfrm>
            <a:off x="454575" y="6037420"/>
            <a:ext cx="2720624" cy="365125"/>
          </a:xfrm>
          <a:prstGeom prst="rect">
            <a:avLst/>
          </a:prstGeom>
        </p:spPr>
        <p:txBody>
          <a:bodyPr vert="horz" lIns="0" tIns="0" rIns="0" bIns="0" rtlCol="0" anchor="ctr"/>
          <a:lstStyle>
            <a:lvl1pPr algn="l">
              <a:defRPr sz="1600" b="1">
                <a:solidFill>
                  <a:schemeClr val="tx2"/>
                </a:solidFill>
              </a:defRPr>
            </a:lvl1pPr>
          </a:lstStyle>
          <a:p>
            <a:r>
              <a:rPr lang="en-US"/>
              <a:t>30/05/2022</a:t>
            </a:r>
            <a:endParaRPr lang="en-GB"/>
          </a:p>
        </p:txBody>
      </p:sp>
    </p:spTree>
    <p:extLst>
      <p:ext uri="{BB962C8B-B14F-4D97-AF65-F5344CB8AC3E}">
        <p14:creationId xmlns:p14="http://schemas.microsoft.com/office/powerpoint/2010/main" val="102245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Content and Graphic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0E418B-C2E5-1548-B036-B48B1C87204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F19788-C706-E54F-B7A6-3ADBEE698AC6}"/>
              </a:ext>
            </a:extLst>
          </p:cNvPr>
          <p:cNvSpPr>
            <a:spLocks noGrp="1"/>
          </p:cNvSpPr>
          <p:nvPr>
            <p:ph type="title"/>
          </p:nvPr>
        </p:nvSpPr>
        <p:spPr>
          <a:xfrm>
            <a:off x="431999" y="432908"/>
            <a:ext cx="8813601" cy="9391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554F17C-BC56-EC43-91BF-CA12F3B9654D}"/>
              </a:ext>
            </a:extLst>
          </p:cNvPr>
          <p:cNvSpPr>
            <a:spLocks noGrp="1"/>
          </p:cNvSpPr>
          <p:nvPr>
            <p:ph idx="1"/>
          </p:nvPr>
        </p:nvSpPr>
        <p:spPr>
          <a:xfrm>
            <a:off x="431999" y="1816436"/>
            <a:ext cx="10979851"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a:xfrm>
            <a:off x="431999" y="6251943"/>
            <a:ext cx="9283501" cy="6012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a:xfrm>
            <a:off x="11158758" y="6257530"/>
            <a:ext cx="253092" cy="601200"/>
          </a:xfrm>
        </p:spPr>
        <p:txBody>
          <a:bodyPr/>
          <a:lstStyle>
            <a:lvl1pPr>
              <a:defRPr>
                <a:solidFill>
                  <a:schemeClr val="tx1"/>
                </a:solidFill>
              </a:defRPr>
            </a:lvl1pPr>
          </a:lstStyle>
          <a:p>
            <a:fld id="{E37164D7-9B6A-1C43-ACF7-FB85B36CD2BA}" type="slidenum">
              <a:rPr lang="en-US" smtClean="0"/>
              <a:pPr/>
              <a:t>‹#›</a:t>
            </a:fld>
            <a:endParaRPr lang="en-US" dirty="0"/>
          </a:p>
        </p:txBody>
      </p:sp>
      <p:pic>
        <p:nvPicPr>
          <p:cNvPr id="10" name="Picture 9">
            <a:extLst>
              <a:ext uri="{FF2B5EF4-FFF2-40B4-BE49-F238E27FC236}">
                <a16:creationId xmlns:a16="http://schemas.microsoft.com/office/drawing/2014/main" id="{5D072539-B1FF-A942-9E63-8B4551B23143}"/>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82285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BD95-054A-AD43-8189-AD0C5724B669}"/>
              </a:ext>
            </a:extLst>
          </p:cNvPr>
          <p:cNvSpPr>
            <a:spLocks noGrp="1"/>
          </p:cNvSpPr>
          <p:nvPr>
            <p:ph type="title"/>
          </p:nvPr>
        </p:nvSpPr>
        <p:spPr>
          <a:xfrm>
            <a:off x="431999" y="432908"/>
            <a:ext cx="10333332" cy="9391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EA51529-D023-7E41-AEF9-89D071FA4243}"/>
              </a:ext>
            </a:extLst>
          </p:cNvPr>
          <p:cNvSpPr>
            <a:spLocks noGrp="1"/>
          </p:cNvSpPr>
          <p:nvPr>
            <p:ph sz="half" idx="1"/>
          </p:nvPr>
        </p:nvSpPr>
        <p:spPr>
          <a:xfrm>
            <a:off x="431999"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FE038F-054E-0B4F-A5EE-E86784A74468}"/>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21B6B77-6815-8C4E-821B-3D893B58ED7B}"/>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7" name="Slide Number Placeholder 6">
            <a:extLst>
              <a:ext uri="{FF2B5EF4-FFF2-40B4-BE49-F238E27FC236}">
                <a16:creationId xmlns:a16="http://schemas.microsoft.com/office/drawing/2014/main" id="{80ECDA96-65EB-0A41-8ADA-D92FE19A0B1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630F04A4-86E6-AB40-A198-BA2332A88B0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70231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911386-B63B-7D4A-9484-28D6D52DDF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F7BD95-054A-AD43-8189-AD0C5724B66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EA51529-D023-7E41-AEF9-89D071FA4243}"/>
              </a:ext>
            </a:extLst>
          </p:cNvPr>
          <p:cNvSpPr>
            <a:spLocks noGrp="1"/>
          </p:cNvSpPr>
          <p:nvPr>
            <p:ph sz="half" idx="1"/>
          </p:nvPr>
        </p:nvSpPr>
        <p:spPr>
          <a:xfrm>
            <a:off x="431999" y="1820849"/>
            <a:ext cx="4999241"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FE038F-054E-0B4F-A5EE-E86784A74468}"/>
              </a:ext>
            </a:extLst>
          </p:cNvPr>
          <p:cNvSpPr>
            <a:spLocks noGrp="1"/>
          </p:cNvSpPr>
          <p:nvPr>
            <p:ph sz="half" idx="2"/>
          </p:nvPr>
        </p:nvSpPr>
        <p:spPr>
          <a:xfrm>
            <a:off x="5863239" y="1820849"/>
            <a:ext cx="4999241"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21B6B77-6815-8C4E-821B-3D893B58ED7B}"/>
              </a:ext>
            </a:extLst>
          </p:cNvPr>
          <p:cNvSpPr>
            <a:spLocks noGrp="1"/>
          </p:cNvSpPr>
          <p:nvPr>
            <p:ph type="ftr" sz="quarter" idx="11"/>
          </p:nvPr>
        </p:nvSpPr>
        <p:spPr>
          <a:xfrm>
            <a:off x="431999" y="6244857"/>
            <a:ext cx="9093001" cy="607556"/>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7" name="Slide Number Placeholder 6">
            <a:extLst>
              <a:ext uri="{FF2B5EF4-FFF2-40B4-BE49-F238E27FC236}">
                <a16:creationId xmlns:a16="http://schemas.microsoft.com/office/drawing/2014/main" id="{80ECDA96-65EB-0A41-8ADA-D92FE19A0B1E}"/>
              </a:ext>
            </a:extLst>
          </p:cNvPr>
          <p:cNvSpPr>
            <a:spLocks noGrp="1"/>
          </p:cNvSpPr>
          <p:nvPr>
            <p:ph type="sldNum" sz="quarter" idx="12"/>
          </p:nvPr>
        </p:nvSpPr>
        <p:spPr>
          <a:xfrm>
            <a:off x="11158758" y="6244857"/>
            <a:ext cx="253092" cy="604800"/>
          </a:xfrm>
        </p:spPr>
        <p:txBody>
          <a:bodyPr/>
          <a:lstStyle/>
          <a:p>
            <a:fld id="{E37164D7-9B6A-1C43-ACF7-FB85B36CD2BA}" type="slidenum">
              <a:rPr lang="en-US" smtClean="0"/>
              <a:t>‹#›</a:t>
            </a:fld>
            <a:endParaRPr lang="en-US" dirty="0"/>
          </a:p>
        </p:txBody>
      </p:sp>
      <p:pic>
        <p:nvPicPr>
          <p:cNvPr id="10" name="Picture 9">
            <a:extLst>
              <a:ext uri="{FF2B5EF4-FFF2-40B4-BE49-F238E27FC236}">
                <a16:creationId xmlns:a16="http://schemas.microsoft.com/office/drawing/2014/main" id="{EC275AD7-B96E-7F4F-93AC-FCA797025EF6}"/>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36243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 Highlight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820849"/>
            <a:ext cx="5400000" cy="4169721"/>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11" name="Picture 10">
            <a:extLst>
              <a:ext uri="{FF2B5EF4-FFF2-40B4-BE49-F238E27FC236}">
                <a16:creationId xmlns:a16="http://schemas.microsoft.com/office/drawing/2014/main" id="{08C77845-6802-B641-88BF-E14A8A55AE2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410804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lumn Highlight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D9EFEF-0AE4-1245-A1AB-D7E7662E829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820849"/>
            <a:ext cx="5000400" cy="416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5806799" y="1820849"/>
            <a:ext cx="5000400" cy="4169721"/>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a:xfrm>
            <a:off x="431999" y="6250406"/>
            <a:ext cx="9202331"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158758" y="6244574"/>
            <a:ext cx="253092" cy="604800"/>
          </a:xfrm>
        </p:spPr>
        <p:txBody>
          <a:bodyPr/>
          <a:lstStyle/>
          <a:p>
            <a:fld id="{E37164D7-9B6A-1C43-ACF7-FB85B36CD2BA}" type="slidenum">
              <a:rPr lang="en-US" smtClean="0"/>
              <a:t>‹#›</a:t>
            </a:fld>
            <a:endParaRPr lang="en-US" dirty="0"/>
          </a:p>
        </p:txBody>
      </p:sp>
      <p:pic>
        <p:nvPicPr>
          <p:cNvPr id="14" name="Picture 13">
            <a:extLst>
              <a:ext uri="{FF2B5EF4-FFF2-40B4-BE49-F238E27FC236}">
                <a16:creationId xmlns:a16="http://schemas.microsoft.com/office/drawing/2014/main" id="{3E7260E1-ACAF-684D-A855-7A1182327B8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98198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lumn Highlight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8" y="1820849"/>
            <a:ext cx="11324571" cy="19002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431998" y="4073562"/>
            <a:ext cx="11324573" cy="1918824"/>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11" name="Picture 10">
            <a:extLst>
              <a:ext uri="{FF2B5EF4-FFF2-40B4-BE49-F238E27FC236}">
                <a16:creationId xmlns:a16="http://schemas.microsoft.com/office/drawing/2014/main" id="{8A3DA698-3846-7045-A8E6-27E8BB9E1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8568592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image" Target="../media/image4.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431999" y="864000"/>
            <a:ext cx="11324572" cy="93918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431999" y="2239862"/>
            <a:ext cx="11324572" cy="375811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00B7CE-B133-AD41-BA55-8D3D124CCF08}"/>
              </a:ext>
            </a:extLst>
          </p:cNvPr>
          <p:cNvSpPr>
            <a:spLocks noGrp="1"/>
          </p:cNvSpPr>
          <p:nvPr>
            <p:ph type="dt" sz="half" idx="2"/>
          </p:nvPr>
        </p:nvSpPr>
        <p:spPr>
          <a:xfrm>
            <a:off x="431999" y="6252090"/>
            <a:ext cx="2743200" cy="365125"/>
          </a:xfrm>
          <a:prstGeom prst="rect">
            <a:avLst/>
          </a:prstGeom>
        </p:spPr>
        <p:txBody>
          <a:bodyPr vert="horz" lIns="0" tIns="0" rIns="0" bIns="0" rtlCol="0" anchor="ctr"/>
          <a:lstStyle>
            <a:lvl1pPr algn="l">
              <a:defRPr sz="1600" b="1">
                <a:solidFill>
                  <a:schemeClr val="tx2"/>
                </a:solidFill>
              </a:defRPr>
            </a:lvl1pPr>
          </a:lstStyle>
          <a:p>
            <a:endParaRPr lang="en-GB" dirty="0"/>
          </a:p>
        </p:txBody>
      </p:sp>
    </p:spTree>
    <p:extLst>
      <p:ext uri="{BB962C8B-B14F-4D97-AF65-F5344CB8AC3E}">
        <p14:creationId xmlns:p14="http://schemas.microsoft.com/office/powerpoint/2010/main" val="4015274751"/>
      </p:ext>
    </p:extLst>
  </p:cSld>
  <p:clrMap bg1="lt1" tx1="dk1" bg2="lt2" tx2="dk2" accent1="accent1" accent2="accent2" accent3="accent3" accent4="accent4" accent5="accent5" accent6="accent6" hlink="hlink" folHlink="folHlink"/>
  <p:sldLayoutIdLst>
    <p:sldLayoutId id="2147483701" r:id="rId1"/>
  </p:sldLayoutIdLst>
  <p:hf hdr="0"/>
  <p:txStyles>
    <p:titleStyle>
      <a:lvl1pPr algn="l" defTabSz="914400" rtl="0" eaLnBrk="1" latinLnBrk="0" hangingPunct="1">
        <a:lnSpc>
          <a:spcPct val="90000"/>
        </a:lnSpc>
        <a:spcBef>
          <a:spcPct val="0"/>
        </a:spcBef>
        <a:buNone/>
        <a:defRPr sz="3600" b="0" i="0" kern="1200">
          <a:solidFill>
            <a:schemeClr val="tx2"/>
          </a:solidFill>
          <a:latin typeface="+mn-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D7DA0-662E-0E44-A820-712E301C3D26}"/>
              </a:ext>
              <a:ext uri="{C183D7F6-B498-43B3-948B-1728B52AA6E4}">
                <adec:decorative xmlns:adec="http://schemas.microsoft.com/office/drawing/2017/decorative" val="1"/>
              </a:ext>
            </a:extLst>
          </p:cNvPr>
          <p:cNvPicPr>
            <a:picLocks noChangeAspect="1"/>
          </p:cNvPicPr>
          <p:nvPr userDrawn="1"/>
        </p:nvPicPr>
        <p:blipFill>
          <a:blip r:embed="rId34"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431999" y="432908"/>
            <a:ext cx="10227036" cy="93918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431999" y="1816436"/>
            <a:ext cx="11324572" cy="41759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72E4747-DC81-7040-907E-2165DDBCB61C}"/>
              </a:ext>
            </a:extLst>
          </p:cNvPr>
          <p:cNvSpPr>
            <a:spLocks noGrp="1"/>
          </p:cNvSpPr>
          <p:nvPr>
            <p:ph type="ftr" sz="quarter" idx="3"/>
          </p:nvPr>
        </p:nvSpPr>
        <p:spPr>
          <a:xfrm>
            <a:off x="431999" y="6244857"/>
            <a:ext cx="10843200" cy="604800"/>
          </a:xfrm>
          <a:prstGeom prst="rect">
            <a:avLst/>
          </a:prstGeom>
        </p:spPr>
        <p:txBody>
          <a:bodyPr vert="horz" lIns="0" tIns="0" rIns="0" bIns="0" rtlCol="0" anchor="ctr"/>
          <a:lstStyle>
            <a:lvl1pPr algn="l">
              <a:defRPr sz="900" b="0" i="0">
                <a:solidFill>
                  <a:srgbClr val="5F5F5F"/>
                </a:solidFill>
                <a:latin typeface="+mn-lt"/>
              </a:defRPr>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03AC461-81C3-0843-97D5-9A134303A955}"/>
              </a:ext>
            </a:extLst>
          </p:cNvPr>
          <p:cNvSpPr>
            <a:spLocks noGrp="1"/>
          </p:cNvSpPr>
          <p:nvPr>
            <p:ph type="sldNum" sz="quarter" idx="4"/>
          </p:nvPr>
        </p:nvSpPr>
        <p:spPr>
          <a:xfrm>
            <a:off x="11503479" y="6242547"/>
            <a:ext cx="253092" cy="615453"/>
          </a:xfrm>
          <a:prstGeom prst="rect">
            <a:avLst/>
          </a:prstGeom>
        </p:spPr>
        <p:txBody>
          <a:bodyPr vert="horz" lIns="0" tIns="0" rIns="0" bIns="0" rtlCol="0" anchor="ctr"/>
          <a:lstStyle>
            <a:lvl1pPr algn="ctr">
              <a:defRPr sz="900" b="0" i="0">
                <a:solidFill>
                  <a:schemeClr val="tx1"/>
                </a:solidFill>
                <a:latin typeface="+mn-lt"/>
              </a:defRPr>
            </a:lvl1pPr>
          </a:lstStyle>
          <a:p>
            <a:fld id="{E37164D7-9B6A-1C43-ACF7-FB85B36CD2BA}" type="slidenum">
              <a:rPr lang="en-US" smtClean="0"/>
              <a:pPr/>
              <a:t>‹#›</a:t>
            </a:fld>
            <a:endParaRPr lang="en-US" dirty="0"/>
          </a:p>
        </p:txBody>
      </p:sp>
    </p:spTree>
    <p:extLst>
      <p:ext uri="{BB962C8B-B14F-4D97-AF65-F5344CB8AC3E}">
        <p14:creationId xmlns:p14="http://schemas.microsoft.com/office/powerpoint/2010/main" val="41874096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04" r:id="rId3"/>
    <p:sldLayoutId id="2147483789" r:id="rId4"/>
    <p:sldLayoutId id="2147483751" r:id="rId5"/>
    <p:sldLayoutId id="2147483752" r:id="rId6"/>
    <p:sldLayoutId id="2147483801" r:id="rId7"/>
    <p:sldLayoutId id="2147483777" r:id="rId8"/>
    <p:sldLayoutId id="2147483813" r:id="rId9"/>
    <p:sldLayoutId id="2147483825" r:id="rId10"/>
    <p:sldLayoutId id="2147483837" r:id="rId11"/>
    <p:sldLayoutId id="2147483765" r:id="rId12"/>
    <p:sldLayoutId id="2147483849" r:id="rId13"/>
    <p:sldLayoutId id="2147483753" r:id="rId14"/>
    <p:sldLayoutId id="2147483706" r:id="rId15"/>
    <p:sldLayoutId id="2147483670" r:id="rId16"/>
    <p:sldLayoutId id="2147483715" r:id="rId17"/>
    <p:sldLayoutId id="2147483861" r:id="rId18"/>
    <p:sldLayoutId id="2147483663" r:id="rId19"/>
    <p:sldLayoutId id="2147483885" r:id="rId20"/>
    <p:sldLayoutId id="2147483713" r:id="rId21"/>
    <p:sldLayoutId id="2147483909" r:id="rId22"/>
    <p:sldLayoutId id="2147483921" r:id="rId23"/>
    <p:sldLayoutId id="2147483933" r:id="rId24"/>
    <p:sldLayoutId id="2147483946" r:id="rId25"/>
    <p:sldLayoutId id="2147483947" r:id="rId26"/>
    <p:sldLayoutId id="2147483960" r:id="rId27"/>
    <p:sldLayoutId id="2147483961" r:id="rId28"/>
    <p:sldLayoutId id="2147483973" r:id="rId29"/>
    <p:sldLayoutId id="2147483985" r:id="rId30"/>
    <p:sldLayoutId id="2147483712" r:id="rId31"/>
    <p:sldLayoutId id="2147483986" r:id="rId32"/>
  </p:sldLayoutIdLst>
  <p:hf hdr="0"/>
  <p:txStyles>
    <p:titleStyle>
      <a:lvl1pPr algn="l" defTabSz="914400" rtl="0" eaLnBrk="1" latinLnBrk="0" hangingPunct="1">
        <a:lnSpc>
          <a:spcPct val="90000"/>
        </a:lnSpc>
        <a:spcBef>
          <a:spcPct val="0"/>
        </a:spcBef>
        <a:buNone/>
        <a:defRPr sz="3600" b="0" i="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psnc.org.uk/services-commissioning/advanced-services/smoking-cessation-service/" TargetMode="External"/><Relationship Id="rId7" Type="http://schemas.openxmlformats.org/officeDocument/2006/relationships/hyperlink" Target="https://www.ncsct.co.uk/pub_NHS-pharmacy-SCS.php" TargetMode="External"/><Relationship Id="rId2" Type="http://schemas.openxmlformats.org/officeDocument/2006/relationships/hyperlink" Target="https://medsopt.midlandsandlancashirecsu.nhs.uk/nhs-smoking-cessation-service/" TargetMode="External"/><Relationship Id="rId1" Type="http://schemas.openxmlformats.org/officeDocument/2006/relationships/slideLayout" Target="../slideLayouts/slideLayout33.xml"/><Relationship Id="rId6" Type="http://schemas.openxmlformats.org/officeDocument/2006/relationships/hyperlink" Target="https://www.england.nhs.uk/primary-care/pharmacy/pharmacy-integration-fund/nhs-smoking-cessation-transfer-of-care-pilot-from-hospital-to-community-pharmacy/" TargetMode="External"/><Relationship Id="rId5" Type="http://schemas.openxmlformats.org/officeDocument/2006/relationships/hyperlink" Target="https://future.nhs.uk/NHSpp/view?objectID=18882736" TargetMode="External"/><Relationship Id="rId4" Type="http://schemas.openxmlformats.org/officeDocument/2006/relationships/hyperlink" Target="https://cpe.org.uk/national-pharmacy-services/advanced-services/smoking-cessation-serv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ncsct.co.u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services.nhsbsa.nhs.uk/nhs-prescription-services-submissions/log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media.pharmoutcomes.org/video.php?name=NHSSmokingCessationService-CommunityPharmacy"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ervices.nhsbsa.nhs.uk/nhs-prescription-services-submissions/login" TargetMode="External"/><Relationship Id="rId2" Type="http://schemas.openxmlformats.org/officeDocument/2006/relationships/hyperlink" Target="https://cpe.org.uk/wp-content/uploads/2023/07/Briefing-019.23-Pharmacy-owner-checklist-%E2%80%93-implementing-the-Smoking-Cessation-Service.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067C7A-A097-9F45-8363-705B4852350D}"/>
              </a:ext>
            </a:extLst>
          </p:cNvPr>
          <p:cNvSpPr>
            <a:spLocks noGrp="1"/>
          </p:cNvSpPr>
          <p:nvPr>
            <p:ph type="title"/>
          </p:nvPr>
        </p:nvSpPr>
        <p:spPr/>
        <p:txBody>
          <a:bodyPr/>
          <a:lstStyle/>
          <a:p>
            <a:r>
              <a:rPr lang="en-GB" dirty="0"/>
              <a:t>Community Pharmacy Advanced Smoking Cessation Service (SCS)</a:t>
            </a:r>
          </a:p>
        </p:txBody>
      </p:sp>
      <p:sp>
        <p:nvSpPr>
          <p:cNvPr id="12" name="Text Placeholder 11">
            <a:extLst>
              <a:ext uri="{FF2B5EF4-FFF2-40B4-BE49-F238E27FC236}">
                <a16:creationId xmlns:a16="http://schemas.microsoft.com/office/drawing/2014/main" id="{9E6E20C0-BE67-BA4A-9637-44177D507A31}"/>
              </a:ext>
            </a:extLst>
          </p:cNvPr>
          <p:cNvSpPr>
            <a:spLocks noGrp="1"/>
          </p:cNvSpPr>
          <p:nvPr>
            <p:ph type="body" idx="1"/>
          </p:nvPr>
        </p:nvSpPr>
        <p:spPr/>
        <p:txBody>
          <a:bodyPr/>
          <a:lstStyle/>
          <a:p>
            <a:r>
              <a:rPr lang="en-GB" dirty="0"/>
              <a:t>Community Pharmacy Cambridgeshire &amp; Peterborough AGM </a:t>
            </a:r>
          </a:p>
        </p:txBody>
      </p:sp>
    </p:spTree>
    <p:extLst>
      <p:ext uri="{BB962C8B-B14F-4D97-AF65-F5344CB8AC3E}">
        <p14:creationId xmlns:p14="http://schemas.microsoft.com/office/powerpoint/2010/main" val="47207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0E36-70FC-4AEC-88B2-79AD08B7562C}"/>
              </a:ext>
            </a:extLst>
          </p:cNvPr>
          <p:cNvSpPr>
            <a:spLocks noGrp="1"/>
          </p:cNvSpPr>
          <p:nvPr>
            <p:ph type="title"/>
          </p:nvPr>
        </p:nvSpPr>
        <p:spPr/>
        <p:txBody>
          <a:bodyPr/>
          <a:lstStyle/>
          <a:p>
            <a:r>
              <a:rPr lang="en-GB" dirty="0"/>
              <a:t>Local picture in C&amp;P (September 2023)</a:t>
            </a:r>
          </a:p>
        </p:txBody>
      </p:sp>
      <p:pic>
        <p:nvPicPr>
          <p:cNvPr id="8" name="Content Placeholder 7">
            <a:extLst>
              <a:ext uri="{FF2B5EF4-FFF2-40B4-BE49-F238E27FC236}">
                <a16:creationId xmlns:a16="http://schemas.microsoft.com/office/drawing/2014/main" id="{D81D8536-21A9-4C0F-B002-EA88E092FDA4}"/>
              </a:ext>
            </a:extLst>
          </p:cNvPr>
          <p:cNvPicPr>
            <a:picLocks noGrp="1" noChangeAspect="1"/>
          </p:cNvPicPr>
          <p:nvPr>
            <p:ph sz="half" idx="1"/>
          </p:nvPr>
        </p:nvPicPr>
        <p:blipFill>
          <a:blip r:embed="rId3"/>
          <a:stretch>
            <a:fillRect/>
          </a:stretch>
        </p:blipFill>
        <p:spPr>
          <a:xfrm>
            <a:off x="631261" y="1820863"/>
            <a:ext cx="5001752" cy="4170362"/>
          </a:xfrm>
        </p:spPr>
      </p:pic>
      <p:graphicFrame>
        <p:nvGraphicFramePr>
          <p:cNvPr id="10" name="Content Placeholder 3">
            <a:extLst>
              <a:ext uri="{FF2B5EF4-FFF2-40B4-BE49-F238E27FC236}">
                <a16:creationId xmlns:a16="http://schemas.microsoft.com/office/drawing/2014/main" id="{4325BE27-C968-6513-2C4B-7DC93CA48B90}"/>
              </a:ext>
            </a:extLst>
          </p:cNvPr>
          <p:cNvGraphicFramePr>
            <a:graphicFrameLocks noGrp="1"/>
          </p:cNvGraphicFramePr>
          <p:nvPr>
            <p:ph sz="half" idx="2"/>
            <p:extLst>
              <p:ext uri="{D42A27DB-BD31-4B8C-83A1-F6EECF244321}">
                <p14:modId xmlns:p14="http://schemas.microsoft.com/office/powerpoint/2010/main" val="488676836"/>
              </p:ext>
            </p:extLst>
          </p:nvPr>
        </p:nvGraphicFramePr>
        <p:xfrm>
          <a:off x="6356571" y="1820849"/>
          <a:ext cx="5400000" cy="4169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14EFAF9D-A21D-4315-8DF5-BC50DB30C6C5}"/>
              </a:ext>
            </a:extLst>
          </p:cNvPr>
          <p:cNvSpPr>
            <a:spLocks noGrp="1"/>
          </p:cNvSpPr>
          <p:nvPr>
            <p:ph type="sldNum" sz="quarter" idx="12"/>
          </p:nvPr>
        </p:nvSpPr>
        <p:spPr/>
        <p:txBody>
          <a:bodyPr/>
          <a:lstStyle/>
          <a:p>
            <a:fld id="{E37164D7-9B6A-1C43-ACF7-FB85B36CD2BA}" type="slidenum">
              <a:rPr lang="en-US" smtClean="0"/>
              <a:t>10</a:t>
            </a:fld>
            <a:endParaRPr lang="en-US" dirty="0"/>
          </a:p>
        </p:txBody>
      </p:sp>
    </p:spTree>
    <p:extLst>
      <p:ext uri="{BB962C8B-B14F-4D97-AF65-F5344CB8AC3E}">
        <p14:creationId xmlns:p14="http://schemas.microsoft.com/office/powerpoint/2010/main" val="391826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E6E20C0-BE67-BA4A-9637-44177D507A31}"/>
              </a:ext>
            </a:extLst>
          </p:cNvPr>
          <p:cNvSpPr>
            <a:spLocks noGrp="1"/>
          </p:cNvSpPr>
          <p:nvPr>
            <p:ph type="body" idx="1"/>
          </p:nvPr>
        </p:nvSpPr>
        <p:spPr>
          <a:xfrm>
            <a:off x="404813" y="2398121"/>
            <a:ext cx="8431369" cy="3752213"/>
          </a:xfrm>
        </p:spPr>
        <p:txBody>
          <a:bodyPr/>
          <a:lstStyle/>
          <a:p>
            <a:pPr marL="0" marR="0">
              <a:spcBef>
                <a:spcPts val="0"/>
              </a:spcBef>
              <a:spcAft>
                <a:spcPts val="0"/>
              </a:spcAft>
            </a:pPr>
            <a:r>
              <a:rPr lang="en-GB" sz="1800" dirty="0">
                <a:effectLst/>
                <a:latin typeface="Calibri" panose="020F0502020204030204" pitchFamily="34" charset="0"/>
              </a:rPr>
              <a:t>MLCSU dashboard:</a:t>
            </a:r>
          </a:p>
          <a:p>
            <a:pPr marL="0" marR="0">
              <a:spcBef>
                <a:spcPts val="0"/>
              </a:spcBef>
              <a:spcAft>
                <a:spcPts val="0"/>
              </a:spcAft>
            </a:pPr>
            <a:r>
              <a:rPr lang="en-GB" sz="1800" dirty="0">
                <a:solidFill>
                  <a:schemeClr val="accent1">
                    <a:lumMod val="60000"/>
                    <a:lumOff val="40000"/>
                  </a:schemeClr>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https://medsopt.midlandsandlancashirecsu.nhs.uk/nhs-smoking-cessation-service/</a:t>
            </a:r>
            <a:endParaRPr lang="en-GB" sz="1800" b="1"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CPE (PSNC)</a:t>
            </a:r>
            <a:r>
              <a:rPr lang="en-GB" sz="1800" b="1" dirty="0">
                <a:latin typeface="Calibri" panose="020F0502020204030204" pitchFamily="34" charset="0"/>
                <a:cs typeface="Calibri" panose="020F0502020204030204" pitchFamily="34" charset="0"/>
              </a:rPr>
              <a:t> page:</a:t>
            </a:r>
            <a:endParaRPr lang="en-GB" sz="1800" dirty="0">
              <a:solidFill>
                <a:srgbClr val="00A8CD"/>
              </a:solidFill>
              <a:effectLst/>
              <a:latin typeface="Calibri" panose="020F0502020204030204" pitchFamily="34" charset="0"/>
              <a:hlinkClick r:id="rId3">
                <a:extLst>
                  <a:ext uri="{A12FA001-AC4F-418D-AE19-62706E023703}">
                    <ahyp:hlinkClr xmlns:ahyp="http://schemas.microsoft.com/office/drawing/2018/hyperlinkcolor" val="tx"/>
                  </a:ext>
                </a:extLst>
              </a:hlinkClick>
            </a:endParaRPr>
          </a:p>
          <a:p>
            <a:pPr marL="0" marR="0">
              <a:spcBef>
                <a:spcPts val="0"/>
              </a:spcBef>
              <a:spcAft>
                <a:spcPts val="0"/>
              </a:spcAft>
            </a:pPr>
            <a:r>
              <a:rPr lang="en-GB" sz="1800" dirty="0">
                <a:solidFill>
                  <a:schemeClr val="accent1">
                    <a:lumMod val="60000"/>
                    <a:lumOff val="40000"/>
                  </a:schemeClr>
                </a:solidFill>
                <a:effectLst/>
                <a:latin typeface="Calibri" panose="020F0502020204030204" pitchFamily="34" charset="0"/>
                <a:hlinkClick r:id="rId4"/>
              </a:rPr>
              <a:t>https://cpe.org.uk/national-pharmacy-services/advanced-services/smoking-cessation-service/</a:t>
            </a:r>
            <a:endParaRPr lang="en-GB" sz="1800" dirty="0">
              <a:solidFill>
                <a:schemeClr val="accent1">
                  <a:lumMod val="60000"/>
                  <a:lumOff val="40000"/>
                </a:schemeClr>
              </a:solidFill>
              <a:effectLst/>
              <a:latin typeface="Calibri" panose="020F0502020204030204" pitchFamily="34" charset="0"/>
            </a:endParaRPr>
          </a:p>
          <a:p>
            <a:pPr marL="0" marR="0">
              <a:spcBef>
                <a:spcPts val="0"/>
              </a:spcBef>
              <a:spcAft>
                <a:spcPts val="0"/>
              </a:spcAft>
            </a:pPr>
            <a:endParaRPr lang="en-GB" sz="1800" dirty="0">
              <a:solidFill>
                <a:schemeClr val="accent1">
                  <a:lumMod val="60000"/>
                  <a:lumOff val="40000"/>
                </a:schemeClr>
              </a:solidFill>
              <a:latin typeface="Calibri" panose="020F0502020204030204" pitchFamily="34" charset="0"/>
            </a:endParaRPr>
          </a:p>
          <a:p>
            <a:pPr>
              <a:spcBef>
                <a:spcPts val="0"/>
              </a:spcBef>
            </a:pPr>
            <a:r>
              <a:rPr lang="en-GB" sz="1800" dirty="0">
                <a:latin typeface="Calibri" panose="020F0502020204030204" pitchFamily="34" charset="0"/>
                <a:cs typeface="Calibri" panose="020F0502020204030204" pitchFamily="34" charset="0"/>
              </a:rPr>
              <a:t>Future NHS page: </a:t>
            </a:r>
            <a:r>
              <a:rPr lang="en-GB" sz="1800" dirty="0">
                <a:solidFill>
                  <a:schemeClr val="accent1">
                    <a:lumMod val="60000"/>
                    <a:lumOff val="40000"/>
                  </a:schemeClr>
                </a:solidFill>
                <a:latin typeface="Calibri" panose="020F0502020204030204" pitchFamily="34" charset="0"/>
                <a:hlinkClick r:id="rId5"/>
              </a:rPr>
              <a:t>https://future.nhs.uk/NHSpp/view?objectID=18882736</a:t>
            </a:r>
            <a:r>
              <a:rPr lang="en-GB" sz="1800" dirty="0">
                <a:solidFill>
                  <a:schemeClr val="accent1">
                    <a:lumMod val="60000"/>
                    <a:lumOff val="40000"/>
                  </a:schemeClr>
                </a:solidFill>
                <a:latin typeface="Calibri" panose="020F0502020204030204" pitchFamily="34" charset="0"/>
              </a:rPr>
              <a:t> </a:t>
            </a:r>
            <a:endParaRPr lang="en-GB" sz="1800" dirty="0">
              <a:solidFill>
                <a:schemeClr val="accent1">
                  <a:lumMod val="60000"/>
                  <a:lumOff val="40000"/>
                </a:schemeClr>
              </a:solidFill>
              <a:effectLst/>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Service spec:</a:t>
            </a:r>
          </a:p>
          <a:p>
            <a:pPr marL="0" marR="0">
              <a:spcBef>
                <a:spcPts val="0"/>
              </a:spcBef>
              <a:spcAft>
                <a:spcPts val="0"/>
              </a:spcAft>
            </a:pPr>
            <a:r>
              <a:rPr lang="en-GB" sz="1800" dirty="0">
                <a:solidFill>
                  <a:schemeClr val="accent1">
                    <a:lumMod val="60000"/>
                    <a:lumOff val="40000"/>
                  </a:schemeClr>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https://www.england.nhs.uk/wp-content/uploads/2022/03/PRN00178-community-pharmacy-advanced-service-specification-nhs-scs-v2.pdf/</a:t>
            </a:r>
            <a:endParaRPr lang="en-GB" sz="1800" dirty="0">
              <a:solidFill>
                <a:schemeClr val="accent1">
                  <a:lumMod val="60000"/>
                  <a:lumOff val="40000"/>
                </a:schemeClr>
              </a:solidFill>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NCSCT Standard Treatment Programme (STP):</a:t>
            </a:r>
          </a:p>
          <a:p>
            <a:pPr marL="0" marR="0">
              <a:spcBef>
                <a:spcPts val="0"/>
              </a:spcBef>
              <a:spcAft>
                <a:spcPts val="0"/>
              </a:spcAft>
            </a:pPr>
            <a:r>
              <a:rPr lang="en-GB" sz="1800" dirty="0">
                <a:solidFill>
                  <a:schemeClr val="accent1">
                    <a:lumMod val="60000"/>
                    <a:lumOff val="40000"/>
                  </a:schemeClr>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https://www.ncsct.co.uk/pub_NHS-pharmacy-SCS.php</a:t>
            </a:r>
            <a:endParaRPr lang="en-GB" sz="1800" dirty="0">
              <a:solidFill>
                <a:schemeClr val="accent1">
                  <a:lumMod val="60000"/>
                  <a:lumOff val="40000"/>
                </a:schemeClr>
              </a:solidFill>
              <a:effectLst/>
              <a:latin typeface="Calibri" panose="020F0502020204030204" pitchFamily="34" charset="0"/>
            </a:endParaRPr>
          </a:p>
          <a:p>
            <a:endParaRPr lang="en-GB" sz="1800" b="1" dirty="0">
              <a:latin typeface="Calibri" panose="020F0502020204030204" pitchFamily="34" charset="0"/>
              <a:cs typeface="Calibri" panose="020F0502020204030204" pitchFamily="34" charset="0"/>
            </a:endParaRPr>
          </a:p>
          <a:p>
            <a:endParaRPr lang="en-GB" sz="2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100" b="1" dirty="0">
              <a:latin typeface="Calibri" panose="020F0502020204030204" pitchFamily="34" charset="0"/>
              <a:cs typeface="Calibri" panose="020F0502020204030204" pitchFamily="34" charset="0"/>
            </a:endParaRPr>
          </a:p>
          <a:p>
            <a:pPr lvl="1"/>
            <a:endParaRPr lang="en-GB" sz="1700" b="1" dirty="0">
              <a:latin typeface="Calibri" panose="020F0502020204030204" pitchFamily="34" charset="0"/>
              <a:cs typeface="Calibri" panose="020F0502020204030204" pitchFamily="34" charset="0"/>
            </a:endParaRPr>
          </a:p>
          <a:p>
            <a:endParaRPr lang="en-GB" dirty="0"/>
          </a:p>
        </p:txBody>
      </p:sp>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404813" y="1520576"/>
            <a:ext cx="7285037" cy="625095"/>
          </a:xfrm>
        </p:spPr>
        <p:txBody>
          <a:bodyPr/>
          <a:lstStyle/>
          <a:p>
            <a:r>
              <a:rPr lang="en-GB" dirty="0">
                <a:solidFill>
                  <a:srgbClr val="005EB8"/>
                </a:solidFill>
                <a:latin typeface="Arial" panose="020B0604020202020204" pitchFamily="34" charset="0"/>
                <a:cs typeface="Arial" panose="020B0604020202020204" pitchFamily="34" charset="0"/>
              </a:rPr>
              <a:t>Useful references </a:t>
            </a:r>
            <a:endParaRPr lang="en-GB" dirty="0"/>
          </a:p>
        </p:txBody>
      </p:sp>
    </p:spTree>
    <p:extLst>
      <p:ext uri="{BB962C8B-B14F-4D97-AF65-F5344CB8AC3E}">
        <p14:creationId xmlns:p14="http://schemas.microsoft.com/office/powerpoint/2010/main" val="328411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D437-9A48-1A4D-A806-7843480CE93A}"/>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16370530-1687-5341-BC1A-1C16DFA1BA0B}"/>
              </a:ext>
            </a:extLst>
          </p:cNvPr>
          <p:cNvSpPr>
            <a:spLocks noGrp="1"/>
          </p:cNvSpPr>
          <p:nvPr>
            <p:ph idx="1"/>
          </p:nvPr>
        </p:nvSpPr>
        <p:spPr/>
        <p:txBody>
          <a:bodyPr/>
          <a:lstStyle/>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NHS Long Term Plan (LTP): commitments</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Prevention is a core component of the NHS Long Term Plan (LTP).  The LTP commitments that set out the NHS’s contribution to tackling tobacco dependence include:</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By 2023/24 all people admitted to hospital who smoke will be offered NHS-funded tobacco treatment services</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Acute, Maternity and Mental Health services</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The commitments are designed to:</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Be the NHS’s contribution to helping deliver a smoke free generation</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Build on the good work already being delivered and to compliment current Stop Smoking Services</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Focus on both physical and mental health services</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rgbClr val="231F20"/>
                </a:solidFill>
                <a:effectLst/>
                <a:latin typeface="Calibri" panose="020F0502020204030204" pitchFamily="34" charset="0"/>
              </a:rPr>
              <a:t>Introduce a level of national direction, but with local development and delivery</a:t>
            </a:r>
            <a:r>
              <a:rPr lang="en-US" sz="2000" b="0" i="0" dirty="0">
                <a:solidFill>
                  <a:srgbClr val="231F20"/>
                </a:solidFill>
                <a:effectLst/>
                <a:latin typeface="Calibri" panose="020F0502020204030204" pitchFamily="34" charset="0"/>
              </a:rPr>
              <a:t>​</a:t>
            </a:r>
            <a:endParaRPr lang="en-US" b="0" i="0" dirty="0">
              <a:solidFill>
                <a:srgbClr val="231F20"/>
              </a:solidFill>
              <a:effectLst/>
              <a:latin typeface="Arial" panose="020B0604020202020204" pitchFamily="34" charset="0"/>
            </a:endParaRPr>
          </a:p>
          <a:p>
            <a:endParaRPr lang="en-GB" dirty="0"/>
          </a:p>
        </p:txBody>
      </p:sp>
      <p:sp>
        <p:nvSpPr>
          <p:cNvPr id="5" name="Slide Number Placeholder 4">
            <a:extLst>
              <a:ext uri="{FF2B5EF4-FFF2-40B4-BE49-F238E27FC236}">
                <a16:creationId xmlns:a16="http://schemas.microsoft.com/office/drawing/2014/main" id="{4195D5A9-E5D9-7443-82A7-0C1F2D319D31}"/>
              </a:ext>
            </a:extLst>
          </p:cNvPr>
          <p:cNvSpPr>
            <a:spLocks noGrp="1"/>
          </p:cNvSpPr>
          <p:nvPr>
            <p:ph type="sldNum" sz="quarter" idx="12"/>
          </p:nvPr>
        </p:nvSpPr>
        <p:spPr/>
        <p:txBody>
          <a:bodyPr/>
          <a:lstStyle/>
          <a:p>
            <a:fld id="{E37164D7-9B6A-1C43-ACF7-FB85B36CD2BA}" type="slidenum">
              <a:rPr lang="en-US" smtClean="0"/>
              <a:pPr/>
              <a:t>2</a:t>
            </a:fld>
            <a:endParaRPr lang="en-US"/>
          </a:p>
        </p:txBody>
      </p:sp>
    </p:spTree>
    <p:extLst>
      <p:ext uri="{BB962C8B-B14F-4D97-AF65-F5344CB8AC3E}">
        <p14:creationId xmlns:p14="http://schemas.microsoft.com/office/powerpoint/2010/main" val="24260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B2E9-AF6B-4563-816A-6415C96509F5}"/>
              </a:ext>
            </a:extLst>
          </p:cNvPr>
          <p:cNvSpPr>
            <a:spLocks noGrp="1"/>
          </p:cNvSpPr>
          <p:nvPr>
            <p:ph type="title"/>
          </p:nvPr>
        </p:nvSpPr>
        <p:spPr/>
        <p:txBody>
          <a:bodyPr/>
          <a:lstStyle/>
          <a:p>
            <a:r>
              <a:rPr lang="en-GB" dirty="0"/>
              <a:t>Background (2)</a:t>
            </a:r>
          </a:p>
        </p:txBody>
      </p:sp>
      <p:sp>
        <p:nvSpPr>
          <p:cNvPr id="3" name="Content Placeholder 2">
            <a:extLst>
              <a:ext uri="{FF2B5EF4-FFF2-40B4-BE49-F238E27FC236}">
                <a16:creationId xmlns:a16="http://schemas.microsoft.com/office/drawing/2014/main" id="{ED7A581F-C426-41BB-BC60-D0F5D74F7348}"/>
              </a:ext>
            </a:extLst>
          </p:cNvPr>
          <p:cNvSpPr>
            <a:spLocks noGrp="1"/>
          </p:cNvSpPr>
          <p:nvPr>
            <p:ph idx="1"/>
          </p:nvPr>
        </p:nvSpPr>
        <p:spPr/>
        <p:txBody>
          <a:bodyPr/>
          <a:lstStyle/>
          <a:p>
            <a:pPr rtl="0">
              <a:buFont typeface="Wingdings" panose="05000000000000000000" pitchFamily="2" charset="2"/>
              <a:buChar char="§"/>
            </a:pPr>
            <a:r>
              <a:rPr lang="en-GB" sz="2400" b="1" dirty="0">
                <a:latin typeface="Calibri" panose="020F0502020204030204" pitchFamily="34" charset="0"/>
                <a:cs typeface="Calibri" panose="020F0502020204030204" pitchFamily="34" charset="0"/>
              </a:rPr>
              <a:t>Community Pharmacy Advanced Service Specification – NHS Smoking Cessation Service (SCS) Service Specification</a:t>
            </a:r>
          </a:p>
          <a:p>
            <a:pPr marL="45720" indent="0" rtl="0">
              <a:buNone/>
            </a:pPr>
            <a:endParaRPr lang="en-GB" b="1"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GB" sz="2000" dirty="0">
                <a:latin typeface="Calibri" panose="020F0502020204030204" pitchFamily="34" charset="0"/>
                <a:cs typeface="Calibri" panose="020F0502020204030204" pitchFamily="34" charset="0"/>
              </a:rPr>
              <a:t>This service has been designed to enable NHS trusts to undertake a transfer of care on patient discharge, referring patients (where they consent) to a community pharmacy of their choice to continue their smoking cessation treatment, including providing medication and support as required. The ambition is for referral from NHS trusts to community pharmacy to create additional capacity in the smoking cessation pathway</a:t>
            </a:r>
          </a:p>
          <a:p>
            <a:pPr marL="457200" lvl="1" indent="0">
              <a:buNone/>
            </a:pPr>
            <a:endParaRPr lang="en-GB" sz="2400" b="1" dirty="0"/>
          </a:p>
          <a:p>
            <a:pPr lvl="1" fontAlgn="base">
              <a:buFont typeface="Wingdings" panose="05000000000000000000" pitchFamily="2" charset="2"/>
              <a:buChar char="§"/>
            </a:pPr>
            <a:r>
              <a:rPr lang="en-GB" sz="2000" b="0" i="0" u="none" strike="noStrike" dirty="0">
                <a:solidFill>
                  <a:srgbClr val="231F20"/>
                </a:solidFill>
                <a:effectLst/>
                <a:latin typeface="Calibri" panose="020F0502020204030204" pitchFamily="34" charset="0"/>
              </a:rPr>
              <a:t>Smoking cessation programmes already exist in community settings but are variable in their involvement of pharmacy</a:t>
            </a:r>
            <a:r>
              <a:rPr lang="en-US" b="0" i="0" dirty="0">
                <a:solidFill>
                  <a:srgbClr val="231F20"/>
                </a:solidFill>
                <a:effectLst/>
                <a:latin typeface="Calibri" panose="020F0502020204030204" pitchFamily="34" charset="0"/>
              </a:rPr>
              <a:t>​</a:t>
            </a:r>
            <a:endParaRPr lang="en-US" sz="2200" b="0" i="0" dirty="0">
              <a:solidFill>
                <a:srgbClr val="231F20"/>
              </a:solidFill>
              <a:effectLst/>
              <a:latin typeface="Arial" panose="020B0604020202020204" pitchFamily="34" charset="0"/>
            </a:endParaRPr>
          </a:p>
          <a:p>
            <a:pPr marL="457200" lvl="1" indent="0">
              <a:buNone/>
            </a:pPr>
            <a:endParaRPr lang="en-GB" sz="2200" b="1" dirty="0"/>
          </a:p>
          <a:p>
            <a:endParaRPr lang="en-GB" dirty="0"/>
          </a:p>
        </p:txBody>
      </p:sp>
      <p:sp>
        <p:nvSpPr>
          <p:cNvPr id="5" name="Slide Number Placeholder 4">
            <a:extLst>
              <a:ext uri="{FF2B5EF4-FFF2-40B4-BE49-F238E27FC236}">
                <a16:creationId xmlns:a16="http://schemas.microsoft.com/office/drawing/2014/main" id="{BFB569A9-F2FD-46FE-988B-565250A42A1E}"/>
              </a:ext>
            </a:extLst>
          </p:cNvPr>
          <p:cNvSpPr>
            <a:spLocks noGrp="1"/>
          </p:cNvSpPr>
          <p:nvPr>
            <p:ph type="sldNum" sz="quarter" idx="12"/>
          </p:nvPr>
        </p:nvSpPr>
        <p:spPr/>
        <p:txBody>
          <a:bodyPr/>
          <a:lstStyle/>
          <a:p>
            <a:fld id="{E37164D7-9B6A-1C43-ACF7-FB85B36CD2BA}" type="slidenum">
              <a:rPr lang="en-US" smtClean="0"/>
              <a:pPr/>
              <a:t>3</a:t>
            </a:fld>
            <a:endParaRPr lang="en-US"/>
          </a:p>
        </p:txBody>
      </p:sp>
    </p:spTree>
    <p:extLst>
      <p:ext uri="{BB962C8B-B14F-4D97-AF65-F5344CB8AC3E}">
        <p14:creationId xmlns:p14="http://schemas.microsoft.com/office/powerpoint/2010/main" val="378423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C28DD-52BB-9083-AFC3-3DAC2E02DCA0}"/>
              </a:ext>
            </a:extLst>
          </p:cNvPr>
          <p:cNvSpPr>
            <a:spLocks noGrp="1"/>
          </p:cNvSpPr>
          <p:nvPr>
            <p:ph type="title"/>
          </p:nvPr>
        </p:nvSpPr>
        <p:spPr/>
        <p:txBody>
          <a:bodyPr>
            <a:normAutofit/>
          </a:bodyPr>
          <a:lstStyle/>
          <a:p>
            <a:r>
              <a:rPr lang="en-GB" sz="5400" dirty="0"/>
              <a:t>Pathway</a:t>
            </a:r>
          </a:p>
        </p:txBody>
      </p:sp>
      <p:graphicFrame>
        <p:nvGraphicFramePr>
          <p:cNvPr id="7" name="Content Placeholder 6">
            <a:extLst>
              <a:ext uri="{FF2B5EF4-FFF2-40B4-BE49-F238E27FC236}">
                <a16:creationId xmlns:a16="http://schemas.microsoft.com/office/drawing/2014/main" id="{32A9731B-7BE1-C6FC-AE11-37771F5A41B4}"/>
              </a:ext>
            </a:extLst>
          </p:cNvPr>
          <p:cNvGraphicFramePr>
            <a:graphicFrameLocks noGrp="1"/>
          </p:cNvGraphicFramePr>
          <p:nvPr>
            <p:ph idx="4294967295"/>
          </p:nvPr>
        </p:nvGraphicFramePr>
        <p:xfrm>
          <a:off x="1029534" y="1825625"/>
          <a:ext cx="10404993" cy="399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71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FBD3-F532-426B-B063-D1412AB172B7}"/>
              </a:ext>
            </a:extLst>
          </p:cNvPr>
          <p:cNvSpPr>
            <a:spLocks noGrp="1"/>
          </p:cNvSpPr>
          <p:nvPr>
            <p:ph type="title"/>
          </p:nvPr>
        </p:nvSpPr>
        <p:spPr/>
        <p:txBody>
          <a:bodyPr/>
          <a:lstStyle/>
          <a:p>
            <a:r>
              <a:rPr lang="en-GB" dirty="0"/>
              <a:t>The Advanced Service Specification </a:t>
            </a:r>
          </a:p>
        </p:txBody>
      </p:sp>
      <p:sp>
        <p:nvSpPr>
          <p:cNvPr id="3" name="Content Placeholder 2">
            <a:extLst>
              <a:ext uri="{FF2B5EF4-FFF2-40B4-BE49-F238E27FC236}">
                <a16:creationId xmlns:a16="http://schemas.microsoft.com/office/drawing/2014/main" id="{B2F926EB-073E-4697-B2FD-B37CCE04F834}"/>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87A91B">
                  <a:lumMod val="50000"/>
                </a:srgbClr>
              </a:buClr>
              <a:buSzPct val="100000"/>
              <a:buFont typeface="Wingdings" panose="05000000000000000000" pitchFamily="2" charset="2"/>
              <a:buChar char="§"/>
              <a:tabLst/>
              <a:defRPr/>
            </a:pPr>
            <a:r>
              <a:rPr kumimoji="0" lang="en-GB" b="1" i="0" u="none" strike="noStrike" kern="1200" cap="none" spc="0" normalizeH="0" baseline="0" noProof="0" dirty="0">
                <a:ln>
                  <a:noFill/>
                </a:ln>
                <a:solidFill>
                  <a:srgbClr val="595959"/>
                </a:solidFill>
                <a:effectLst/>
                <a:uLnTx/>
                <a:uFillTx/>
                <a:latin typeface="Calibri"/>
                <a:ea typeface="+mn-ea"/>
                <a:cs typeface="+mn-cs"/>
              </a:rPr>
              <a:t>Requirements for service provision, including premises and equipment </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1" i="0" u="none" strike="noStrike" kern="1200" cap="none" spc="0" normalizeH="0" baseline="0" noProof="0" dirty="0">
                <a:ln>
                  <a:noFill/>
                </a:ln>
                <a:solidFill>
                  <a:srgbClr val="595959"/>
                </a:solidFill>
                <a:effectLst/>
                <a:highlight>
                  <a:srgbClr val="FFFF00"/>
                </a:highlight>
                <a:uLnTx/>
                <a:uFillTx/>
                <a:latin typeface="Calibri"/>
                <a:ea typeface="+mn-ea"/>
                <a:cs typeface="+mn-cs"/>
              </a:rPr>
              <a:t>Pharmacist </a:t>
            </a:r>
            <a:r>
              <a:rPr lang="en-GB" sz="2000" b="1" dirty="0">
                <a:solidFill>
                  <a:srgbClr val="595959"/>
                </a:solidFill>
                <a:highlight>
                  <a:srgbClr val="FFFF00"/>
                </a:highlight>
                <a:latin typeface="Calibri"/>
              </a:rPr>
              <a:t>and now </a:t>
            </a:r>
            <a:r>
              <a:rPr lang="en-GB" sz="2000" b="1" u="sng" dirty="0">
                <a:solidFill>
                  <a:srgbClr val="595959"/>
                </a:solidFill>
                <a:highlight>
                  <a:srgbClr val="FFFF00"/>
                </a:highlight>
                <a:latin typeface="Calibri"/>
              </a:rPr>
              <a:t>Pharmacy Technician </a:t>
            </a:r>
            <a:r>
              <a:rPr lang="en-GB" sz="2000" b="1" dirty="0">
                <a:solidFill>
                  <a:srgbClr val="595959"/>
                </a:solidFill>
                <a:highlight>
                  <a:srgbClr val="FFFF00"/>
                </a:highlight>
                <a:latin typeface="Calibri"/>
              </a:rPr>
              <a:t>(new update to service spec June 2023)</a:t>
            </a:r>
            <a:endParaRPr kumimoji="0" lang="en-GB" sz="2000" b="1" i="0" u="none" strike="noStrike" kern="1200" cap="none" spc="0" normalizeH="0" baseline="0" noProof="0" dirty="0">
              <a:ln>
                <a:noFill/>
              </a:ln>
              <a:solidFill>
                <a:srgbClr val="595959"/>
              </a:solidFill>
              <a:effectLst/>
              <a:highlight>
                <a:srgbClr val="FFFF00"/>
              </a:highlight>
              <a:uLnTx/>
              <a:uFillTx/>
              <a:latin typeface="Calibri"/>
              <a:ea typeface="+mn-ea"/>
              <a:cs typeface="+mn-cs"/>
            </a:endParaRP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SOP</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CO Monitor (calibrated and serviced according to supplier specifications)</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Inclusions &amp; Exclusions</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Consultations</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Outcomes &amp; Next Steps</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Consent &amp; Data Sharing</a:t>
            </a:r>
          </a:p>
          <a:p>
            <a:pPr marL="594360" marR="0" lvl="1"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Training</a:t>
            </a:r>
          </a:p>
          <a:p>
            <a:pPr marL="914400" marR="0" lvl="2" indent="-22860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hlinkClick r:id="rId2"/>
              </a:rPr>
              <a:t>https://www.ncsct.co.uk/</a:t>
            </a:r>
            <a:endParaRPr kumimoji="0" lang="en-GB" sz="2000" b="0" i="0" u="none" strike="noStrike" kern="1200" cap="none" spc="0" normalizeH="0" baseline="0" noProof="0" dirty="0">
              <a:ln>
                <a:noFill/>
              </a:ln>
              <a:solidFill>
                <a:srgbClr val="595959"/>
              </a:solidFill>
              <a:effectLst/>
              <a:uLnTx/>
              <a:uFillTx/>
              <a:latin typeface="Calibri"/>
              <a:ea typeface="+mn-ea"/>
              <a:cs typeface="+mn-cs"/>
            </a:endParaRPr>
          </a:p>
          <a:p>
            <a:pPr marL="1188720" marR="0" lvl="3" indent="-18288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Passed assessments</a:t>
            </a:r>
          </a:p>
          <a:p>
            <a:pPr marL="1188720" marR="0" lvl="3" indent="-182880" algn="l" defTabSz="914400" rtl="0" eaLnBrk="1" fontAlgn="auto" latinLnBrk="0" hangingPunct="1">
              <a:lnSpc>
                <a:spcPct val="90000"/>
              </a:lnSpc>
              <a:spcBef>
                <a:spcPts val="800"/>
              </a:spcBef>
              <a:spcAft>
                <a:spcPts val="0"/>
              </a:spcAft>
              <a:buClr>
                <a:srgbClr val="87A91B">
                  <a:lumMod val="50000"/>
                </a:srgbClr>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595959"/>
                </a:solidFill>
                <a:effectLst/>
                <a:uLnTx/>
                <a:uFillTx/>
                <a:latin typeface="Calibri"/>
                <a:ea typeface="+mn-ea"/>
                <a:cs typeface="+mn-cs"/>
              </a:rPr>
              <a:t>Standard Treatment Programme, Specialist modules for mental health &amp; pregnancy, E-cigs</a:t>
            </a:r>
          </a:p>
          <a:p>
            <a:endParaRPr lang="en-GB" dirty="0"/>
          </a:p>
        </p:txBody>
      </p:sp>
      <p:sp>
        <p:nvSpPr>
          <p:cNvPr id="5" name="Slide Number Placeholder 4">
            <a:extLst>
              <a:ext uri="{FF2B5EF4-FFF2-40B4-BE49-F238E27FC236}">
                <a16:creationId xmlns:a16="http://schemas.microsoft.com/office/drawing/2014/main" id="{E55277E9-2E5C-491D-BB4A-5E681EA6181D}"/>
              </a:ext>
            </a:extLst>
          </p:cNvPr>
          <p:cNvSpPr>
            <a:spLocks noGrp="1"/>
          </p:cNvSpPr>
          <p:nvPr>
            <p:ph type="sldNum" sz="quarter" idx="12"/>
          </p:nvPr>
        </p:nvSpPr>
        <p:spPr/>
        <p:txBody>
          <a:bodyPr/>
          <a:lstStyle/>
          <a:p>
            <a:fld id="{E37164D7-9B6A-1C43-ACF7-FB85B36CD2BA}" type="slidenum">
              <a:rPr lang="en-US" smtClean="0"/>
              <a:pPr/>
              <a:t>5</a:t>
            </a:fld>
            <a:endParaRPr lang="en-US"/>
          </a:p>
        </p:txBody>
      </p:sp>
    </p:spTree>
    <p:extLst>
      <p:ext uri="{BB962C8B-B14F-4D97-AF65-F5344CB8AC3E}">
        <p14:creationId xmlns:p14="http://schemas.microsoft.com/office/powerpoint/2010/main" val="266866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16B3-D7B1-4825-A420-7A9E8DE931DF}"/>
              </a:ext>
            </a:extLst>
          </p:cNvPr>
          <p:cNvSpPr>
            <a:spLocks noGrp="1"/>
          </p:cNvSpPr>
          <p:nvPr>
            <p:ph type="title"/>
          </p:nvPr>
        </p:nvSpPr>
        <p:spPr/>
        <p:txBody>
          <a:bodyPr/>
          <a:lstStyle/>
          <a:p>
            <a:r>
              <a:rPr lang="en-GB" dirty="0"/>
              <a:t>Registration &amp; Payments</a:t>
            </a:r>
          </a:p>
        </p:txBody>
      </p:sp>
      <p:sp>
        <p:nvSpPr>
          <p:cNvPr id="3" name="Content Placeholder 2">
            <a:extLst>
              <a:ext uri="{FF2B5EF4-FFF2-40B4-BE49-F238E27FC236}">
                <a16:creationId xmlns:a16="http://schemas.microsoft.com/office/drawing/2014/main" id="{B88046B2-2830-4178-A1D6-73FF917400BC}"/>
              </a:ext>
            </a:extLst>
          </p:cNvPr>
          <p:cNvSpPr>
            <a:spLocks noGrp="1"/>
          </p:cNvSpPr>
          <p:nvPr>
            <p:ph idx="1"/>
          </p:nvPr>
        </p:nvSpPr>
        <p:spPr/>
        <p:txBody>
          <a:bodyPr/>
          <a:lstStyle/>
          <a:p>
            <a:pPr>
              <a:buFont typeface="Wingdings" panose="05000000000000000000" pitchFamily="2" charset="2"/>
              <a:buChar char="§"/>
            </a:pPr>
            <a:r>
              <a:rPr lang="en-GB" dirty="0">
                <a:latin typeface="Calibri" panose="020F0502020204030204" pitchFamily="34" charset="0"/>
                <a:cs typeface="Calibri" panose="020F0502020204030204" pitchFamily="34" charset="0"/>
              </a:rPr>
              <a:t>£1000 set up &gt;&gt;&gt;&gt;&gt;&gt;READY (</a:t>
            </a:r>
            <a:r>
              <a:rPr lang="en-GB" b="1" dirty="0">
                <a:solidFill>
                  <a:srgbClr val="FF0000"/>
                </a:solidFill>
                <a:latin typeface="Calibri" panose="020F0502020204030204" pitchFamily="34" charset="0"/>
                <a:cs typeface="Calibri" panose="020F0502020204030204" pitchFamily="34" charset="0"/>
              </a:rPr>
              <a:t>competent advisors/NCSCT, CO monitor</a:t>
            </a:r>
            <a:r>
              <a:rPr lang="en-GB"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GB" dirty="0">
                <a:latin typeface="Calibri" panose="020F0502020204030204" pitchFamily="34" charset="0"/>
                <a:cs typeface="Calibri" panose="020F0502020204030204" pitchFamily="34" charset="0"/>
              </a:rPr>
              <a:t>Consultation Fees: Initial £30, interim £10 &amp; final £40</a:t>
            </a:r>
          </a:p>
          <a:p>
            <a:pPr rtl="0">
              <a:buFont typeface="Wingdings" panose="05000000000000000000" pitchFamily="2" charset="2"/>
              <a:buChar char="§"/>
            </a:pPr>
            <a:r>
              <a:rPr lang="en-GB" dirty="0">
                <a:latin typeface="Calibri" panose="020F0502020204030204" pitchFamily="34" charset="0"/>
                <a:cs typeface="Calibri" panose="020F0502020204030204" pitchFamily="34" charset="0"/>
              </a:rPr>
              <a:t>Lost to follow up – inform the trust tobacco team</a:t>
            </a:r>
          </a:p>
          <a:p>
            <a:pPr rtl="0">
              <a:buFont typeface="Wingdings" panose="05000000000000000000" pitchFamily="2" charset="2"/>
              <a:buChar char="§"/>
            </a:pPr>
            <a:r>
              <a:rPr lang="en-GB" dirty="0">
                <a:latin typeface="Calibri" panose="020F0502020204030204" pitchFamily="34" charset="0"/>
                <a:cs typeface="Calibri" panose="020F0502020204030204" pitchFamily="34" charset="0"/>
              </a:rPr>
              <a:t>NRT Reimbursement </a:t>
            </a:r>
          </a:p>
          <a:p>
            <a:pPr rtl="0">
              <a:buFont typeface="Wingdings" panose="05000000000000000000" pitchFamily="2" charset="2"/>
              <a:buChar char="§"/>
            </a:pPr>
            <a:r>
              <a:rPr lang="en-GB" dirty="0">
                <a:latin typeface="Calibri" panose="020F0502020204030204" pitchFamily="34" charset="0"/>
                <a:cs typeface="Calibri" panose="020F0502020204030204" pitchFamily="34" charset="0"/>
              </a:rPr>
              <a:t>Reporting</a:t>
            </a:r>
          </a:p>
          <a:p>
            <a:pPr rtl="0">
              <a:buFont typeface="Wingdings" panose="05000000000000000000" pitchFamily="2" charset="2"/>
              <a:buChar char="§"/>
            </a:pPr>
            <a:endParaRPr lang="en-GB" dirty="0">
              <a:latin typeface="Calibri" panose="020F0502020204030204" pitchFamily="34" charset="0"/>
              <a:cs typeface="Calibri" panose="020F0502020204030204" pitchFamily="34" charset="0"/>
            </a:endParaRPr>
          </a:p>
          <a:p>
            <a:pPr rtl="0">
              <a:buFont typeface="Wingdings" panose="05000000000000000000" pitchFamily="2" charset="2"/>
              <a:buChar char="§"/>
            </a:pPr>
            <a:r>
              <a:rPr lang="en-GB" dirty="0">
                <a:latin typeface="Calibri" panose="020F0502020204030204" pitchFamily="34" charset="0"/>
                <a:cs typeface="Calibri" panose="020F0502020204030204" pitchFamily="34" charset="0"/>
              </a:rPr>
              <a:t>Registration to provide the service – </a:t>
            </a:r>
            <a:r>
              <a:rPr lang="en-GB" dirty="0">
                <a:latin typeface="Calibri" panose="020F0502020204030204" pitchFamily="34" charset="0"/>
                <a:cs typeface="Calibri" panose="020F0502020204030204" pitchFamily="34" charset="0"/>
                <a:hlinkClick r:id="rId2"/>
              </a:rPr>
              <a:t>NHSBSA MYS Portal </a:t>
            </a:r>
            <a:endParaRPr lang="en-GB" dirty="0">
              <a:latin typeface="Calibri" panose="020F0502020204030204" pitchFamily="34" charset="0"/>
              <a:cs typeface="Calibri" panose="020F0502020204030204" pitchFamily="34" charset="0"/>
            </a:endParaRPr>
          </a:p>
          <a:p>
            <a:pPr rtl="0">
              <a:buFont typeface="Wingdings" panose="05000000000000000000" pitchFamily="2" charset="2"/>
              <a:buChar char="§"/>
            </a:pPr>
            <a:r>
              <a:rPr lang="en-GB" b="1" dirty="0">
                <a:latin typeface="Calibri" panose="020F0502020204030204" pitchFamily="34" charset="0"/>
                <a:cs typeface="Calibri" panose="020F0502020204030204" pitchFamily="34" charset="0"/>
              </a:rPr>
              <a:t>CLAIM via MYS</a:t>
            </a:r>
          </a:p>
          <a:p>
            <a:pPr>
              <a:buFont typeface="Wingdings" panose="05000000000000000000" pitchFamily="2" charset="2"/>
              <a:buChar char="§"/>
            </a:pPr>
            <a:r>
              <a:rPr lang="en-GB" b="1" dirty="0">
                <a:latin typeface="Calibri" panose="020F0502020204030204" pitchFamily="34" charset="0"/>
                <a:cs typeface="Calibri" panose="020F0502020204030204" pitchFamily="34" charset="0"/>
              </a:rPr>
              <a:t>PharmOutcome API </a:t>
            </a:r>
            <a:endParaRPr lang="en-GB" dirty="0">
              <a:latin typeface="Calibri" panose="020F0502020204030204" pitchFamily="34" charset="0"/>
              <a:cs typeface="Calibri" panose="020F0502020204030204" pitchFamily="34" charset="0"/>
            </a:endParaRPr>
          </a:p>
          <a:p>
            <a:pPr marL="0" indent="0" rtl="0">
              <a:buNone/>
            </a:pPr>
            <a:endParaRPr lang="en-GB" dirty="0"/>
          </a:p>
          <a:p>
            <a:endParaRPr lang="en-GB" dirty="0"/>
          </a:p>
        </p:txBody>
      </p:sp>
      <p:sp>
        <p:nvSpPr>
          <p:cNvPr id="5" name="Slide Number Placeholder 4">
            <a:extLst>
              <a:ext uri="{FF2B5EF4-FFF2-40B4-BE49-F238E27FC236}">
                <a16:creationId xmlns:a16="http://schemas.microsoft.com/office/drawing/2014/main" id="{B8F3F70A-1B75-4D5D-BC75-1E97DB1B9B67}"/>
              </a:ext>
            </a:extLst>
          </p:cNvPr>
          <p:cNvSpPr>
            <a:spLocks noGrp="1"/>
          </p:cNvSpPr>
          <p:nvPr>
            <p:ph type="sldNum" sz="quarter" idx="12"/>
          </p:nvPr>
        </p:nvSpPr>
        <p:spPr/>
        <p:txBody>
          <a:bodyPr/>
          <a:lstStyle/>
          <a:p>
            <a:fld id="{E37164D7-9B6A-1C43-ACF7-FB85B36CD2BA}" type="slidenum">
              <a:rPr lang="en-US" smtClean="0"/>
              <a:pPr/>
              <a:t>6</a:t>
            </a:fld>
            <a:endParaRPr lang="en-US"/>
          </a:p>
        </p:txBody>
      </p:sp>
    </p:spTree>
    <p:extLst>
      <p:ext uri="{BB962C8B-B14F-4D97-AF65-F5344CB8AC3E}">
        <p14:creationId xmlns:p14="http://schemas.microsoft.com/office/powerpoint/2010/main" val="405644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D669-39BE-42C2-A3CA-1B464FE6AF70}"/>
              </a:ext>
            </a:extLst>
          </p:cNvPr>
          <p:cNvSpPr>
            <a:spLocks noGrp="1"/>
          </p:cNvSpPr>
          <p:nvPr>
            <p:ph type="title"/>
          </p:nvPr>
        </p:nvSpPr>
        <p:spPr/>
        <p:txBody>
          <a:bodyPr/>
          <a:lstStyle/>
          <a:p>
            <a:r>
              <a:rPr lang="en-GB" dirty="0"/>
              <a:t>Pharmacy Requirements</a:t>
            </a:r>
          </a:p>
        </p:txBody>
      </p:sp>
      <p:sp>
        <p:nvSpPr>
          <p:cNvPr id="3" name="Content Placeholder 2">
            <a:extLst>
              <a:ext uri="{FF2B5EF4-FFF2-40B4-BE49-F238E27FC236}">
                <a16:creationId xmlns:a16="http://schemas.microsoft.com/office/drawing/2014/main" id="{30C80262-080C-475D-8294-87347BE80AF6}"/>
              </a:ext>
            </a:extLst>
          </p:cNvPr>
          <p:cNvSpPr>
            <a:spLocks noGrp="1"/>
          </p:cNvSpPr>
          <p:nvPr>
            <p:ph idx="1"/>
          </p:nvPr>
        </p:nvSpPr>
        <p:spPr/>
        <p:txBody>
          <a:bodyPr/>
          <a:lstStyle/>
          <a:p>
            <a:pPr algn="just">
              <a:spcAft>
                <a:spcPts val="800"/>
              </a:spcAft>
              <a:buFont typeface="Arial" panose="020B0604020202020204" pitchFamily="34" charset="0"/>
              <a:buChar char="•"/>
            </a:pPr>
            <a:r>
              <a:rPr lang="en-GB" sz="2000" b="0" i="0" dirty="0">
                <a:solidFill>
                  <a:srgbClr val="000000"/>
                </a:solidFill>
                <a:effectLst/>
                <a:latin typeface="Calibri" panose="020F0502020204030204" pitchFamily="34" charset="0"/>
              </a:rPr>
              <a:t>Must have satisfactorily completed the National Centre of Smoking Cessation Treatment (NCSCT) Stop Smoking Practitioner Certification</a:t>
            </a:r>
            <a:endParaRPr lang="en-GB" sz="2000" b="0" i="0" dirty="0">
              <a:solidFill>
                <a:srgbClr val="222222"/>
              </a:solidFill>
              <a:effectLst/>
              <a:latin typeface="Calibri" panose="020F0502020204030204" pitchFamily="34" charset="0"/>
            </a:endParaRPr>
          </a:p>
          <a:p>
            <a:pPr algn="just">
              <a:spcAft>
                <a:spcPts val="800"/>
              </a:spcAft>
              <a:buFont typeface="Arial" panose="020B0604020202020204" pitchFamily="34" charset="0"/>
              <a:buChar char="•"/>
            </a:pPr>
            <a:r>
              <a:rPr lang="en-GB" sz="2000" b="0" i="0" dirty="0">
                <a:solidFill>
                  <a:srgbClr val="000000"/>
                </a:solidFill>
                <a:effectLst/>
                <a:latin typeface="Calibri" panose="020F0502020204030204" pitchFamily="34" charset="0"/>
              </a:rPr>
              <a:t>Must have completed specialist NCSCT modules to support treatment for people with mental health condition and pregnant women</a:t>
            </a:r>
            <a:endParaRPr lang="en-GB" sz="2000" b="0" i="0" dirty="0">
              <a:solidFill>
                <a:srgbClr val="222222"/>
              </a:solidFill>
              <a:effectLst/>
              <a:latin typeface="Calibri" panose="020F0502020204030204" pitchFamily="34" charset="0"/>
            </a:endParaRPr>
          </a:p>
          <a:p>
            <a:pPr algn="just">
              <a:spcAft>
                <a:spcPts val="800"/>
              </a:spcAft>
              <a:buFont typeface="Arial" panose="020B0604020202020204" pitchFamily="34" charset="0"/>
              <a:buChar char="•"/>
            </a:pPr>
            <a:r>
              <a:rPr lang="en-GB" sz="2000" b="0" i="0" dirty="0">
                <a:solidFill>
                  <a:srgbClr val="000000"/>
                </a:solidFill>
                <a:effectLst/>
                <a:latin typeface="Calibri" panose="020F0502020204030204" pitchFamily="34" charset="0"/>
              </a:rPr>
              <a:t>Must have completed NCSCT module for e-cigarettes</a:t>
            </a:r>
            <a:endParaRPr lang="en-GB" sz="2000" b="0" i="0" dirty="0">
              <a:solidFill>
                <a:srgbClr val="222222"/>
              </a:solidFill>
              <a:effectLst/>
              <a:latin typeface="Calibri" panose="020F0502020204030204" pitchFamily="34" charset="0"/>
            </a:endParaRPr>
          </a:p>
          <a:p>
            <a:pPr algn="just">
              <a:spcAft>
                <a:spcPts val="800"/>
              </a:spcAft>
              <a:buFont typeface="Arial" panose="020B0604020202020204" pitchFamily="34" charset="0"/>
              <a:buChar char="•"/>
            </a:pPr>
            <a:r>
              <a:rPr lang="en-GB" sz="2000" b="0" i="0" dirty="0">
                <a:solidFill>
                  <a:srgbClr val="000000"/>
                </a:solidFill>
                <a:effectLst/>
                <a:latin typeface="Calibri" panose="020F0502020204030204" pitchFamily="34" charset="0"/>
              </a:rPr>
              <a:t>Must have read the NCSCT Standard Treatment Programme (STD) to support consultations</a:t>
            </a:r>
            <a:endParaRPr lang="en-GB" sz="2000" b="0" i="0" dirty="0">
              <a:solidFill>
                <a:srgbClr val="222222"/>
              </a:solidFill>
              <a:effectLst/>
              <a:latin typeface="Calibri" panose="020F0502020204030204" pitchFamily="34" charset="0"/>
            </a:endParaRPr>
          </a:p>
          <a:p>
            <a:pPr algn="just">
              <a:spcAft>
                <a:spcPts val="800"/>
              </a:spcAft>
              <a:buFont typeface="Arial" panose="020B0604020202020204" pitchFamily="34" charset="0"/>
              <a:buChar char="•"/>
            </a:pPr>
            <a:r>
              <a:rPr lang="en-GB" sz="2000" b="0" i="0" dirty="0">
                <a:solidFill>
                  <a:srgbClr val="000000"/>
                </a:solidFill>
                <a:effectLst/>
                <a:latin typeface="Calibri" panose="020F0502020204030204" pitchFamily="34" charset="0"/>
              </a:rPr>
              <a:t>Pharmacy must have a working CO monitor</a:t>
            </a:r>
            <a:endParaRPr lang="en-GB" sz="2000" b="0" i="0" dirty="0">
              <a:solidFill>
                <a:srgbClr val="222222"/>
              </a:solidFill>
              <a:effectLst/>
              <a:latin typeface="Calibri" panose="020F0502020204030204" pitchFamily="34" charset="0"/>
            </a:endParaRPr>
          </a:p>
          <a:p>
            <a:pPr algn="just">
              <a:spcAft>
                <a:spcPts val="800"/>
              </a:spcAft>
              <a:buFont typeface="Arial" panose="020B0604020202020204" pitchFamily="34" charset="0"/>
              <a:buChar char="•"/>
            </a:pPr>
            <a:r>
              <a:rPr lang="en-GB" sz="2000" b="0" i="0" dirty="0">
                <a:solidFill>
                  <a:srgbClr val="000000"/>
                </a:solidFill>
                <a:effectLst/>
                <a:latin typeface="Calibri" panose="020F0502020204030204" pitchFamily="34" charset="0"/>
              </a:rPr>
              <a:t>Must record consultations on Pharmoutcomes</a:t>
            </a:r>
            <a:endParaRPr lang="en-GB" sz="2000" b="0" i="0" dirty="0">
              <a:solidFill>
                <a:srgbClr val="222222"/>
              </a:solidFill>
              <a:effectLst/>
              <a:latin typeface="Calibri" panose="020F0502020204030204" pitchFamily="34" charset="0"/>
            </a:endParaRPr>
          </a:p>
          <a:p>
            <a:r>
              <a:rPr lang="en-GB" b="1" dirty="0">
                <a:solidFill>
                  <a:srgbClr val="FF0000"/>
                </a:solidFill>
                <a:latin typeface="Calibri" panose="020F0502020204030204" pitchFamily="34" charset="0"/>
              </a:rPr>
              <a:t>Tip : Involve staff members to encourage/support patients, contacting patients &amp; diary management</a:t>
            </a:r>
            <a:endParaRPr lang="en-GB" b="1" dirty="0">
              <a:solidFill>
                <a:srgbClr val="FF0000"/>
              </a:solidFill>
            </a:endParaRPr>
          </a:p>
        </p:txBody>
      </p:sp>
      <p:sp>
        <p:nvSpPr>
          <p:cNvPr id="4" name="Footer Placeholder 3">
            <a:extLst>
              <a:ext uri="{FF2B5EF4-FFF2-40B4-BE49-F238E27FC236}">
                <a16:creationId xmlns:a16="http://schemas.microsoft.com/office/drawing/2014/main" id="{78C65D92-A0B1-4C0A-9C74-E8B2E6B7AEDD}"/>
              </a:ext>
            </a:extLst>
          </p:cNvPr>
          <p:cNvSpPr>
            <a:spLocks noGrp="1"/>
          </p:cNvSpPr>
          <p:nvPr>
            <p:ph type="ftr" sz="quarter" idx="11"/>
          </p:nvPr>
        </p:nvSpPr>
        <p:spPr/>
        <p:txBody>
          <a:bodyPr/>
          <a:lstStyle/>
          <a:p>
            <a:r>
              <a:rPr lang="en-US" b="1"/>
              <a:t>MLCSU Clinical Medicines Management and Optimisation </a:t>
            </a:r>
            <a:r>
              <a:rPr lang="en-US"/>
              <a:t>| Presentation title goes here</a:t>
            </a:r>
            <a:endParaRPr lang="en-US" dirty="0"/>
          </a:p>
        </p:txBody>
      </p:sp>
      <p:sp>
        <p:nvSpPr>
          <p:cNvPr id="5" name="Slide Number Placeholder 4">
            <a:extLst>
              <a:ext uri="{FF2B5EF4-FFF2-40B4-BE49-F238E27FC236}">
                <a16:creationId xmlns:a16="http://schemas.microsoft.com/office/drawing/2014/main" id="{FE0DA16E-5337-4678-9AEF-8CE3EE239940}"/>
              </a:ext>
            </a:extLst>
          </p:cNvPr>
          <p:cNvSpPr>
            <a:spLocks noGrp="1"/>
          </p:cNvSpPr>
          <p:nvPr>
            <p:ph type="sldNum" sz="quarter" idx="12"/>
          </p:nvPr>
        </p:nvSpPr>
        <p:spPr/>
        <p:txBody>
          <a:bodyPr/>
          <a:lstStyle/>
          <a:p>
            <a:fld id="{E37164D7-9B6A-1C43-ACF7-FB85B36CD2BA}" type="slidenum">
              <a:rPr lang="en-US" smtClean="0"/>
              <a:pPr/>
              <a:t>7</a:t>
            </a:fld>
            <a:endParaRPr lang="en-US"/>
          </a:p>
        </p:txBody>
      </p:sp>
    </p:spTree>
    <p:extLst>
      <p:ext uri="{BB962C8B-B14F-4D97-AF65-F5344CB8AC3E}">
        <p14:creationId xmlns:p14="http://schemas.microsoft.com/office/powerpoint/2010/main" val="51544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C6FF-94DB-43E7-B11F-E3322F57E9EC}"/>
              </a:ext>
            </a:extLst>
          </p:cNvPr>
          <p:cNvSpPr>
            <a:spLocks noGrp="1"/>
          </p:cNvSpPr>
          <p:nvPr>
            <p:ph type="title"/>
          </p:nvPr>
        </p:nvSpPr>
        <p:spPr/>
        <p:txBody>
          <a:bodyPr/>
          <a:lstStyle/>
          <a:p>
            <a:r>
              <a:rPr lang="en-GB" dirty="0"/>
              <a:t>Referral </a:t>
            </a:r>
          </a:p>
        </p:txBody>
      </p:sp>
      <p:sp>
        <p:nvSpPr>
          <p:cNvPr id="3" name="Content Placeholder 2">
            <a:extLst>
              <a:ext uri="{FF2B5EF4-FFF2-40B4-BE49-F238E27FC236}">
                <a16:creationId xmlns:a16="http://schemas.microsoft.com/office/drawing/2014/main" id="{27B74BEA-101D-4C35-A4EF-BAB5FD3BEB19}"/>
              </a:ext>
            </a:extLst>
          </p:cNvPr>
          <p:cNvSpPr>
            <a:spLocks noGrp="1"/>
          </p:cNvSpPr>
          <p:nvPr>
            <p:ph idx="1"/>
          </p:nvPr>
        </p:nvSpPr>
        <p:spPr/>
        <p:txBody>
          <a:bodyPr/>
          <a:lstStyle/>
          <a:p>
            <a:r>
              <a:rPr lang="en-GB" sz="1800" dirty="0">
                <a:latin typeface="Calibri" panose="020F0502020204030204" pitchFamily="34" charset="0"/>
                <a:cs typeface="Calibri" panose="020F0502020204030204" pitchFamily="34" charset="0"/>
              </a:rPr>
              <a:t>Following receipt of the referral, the pharmacy to contact the patient within five working days to confirm participation in the smoking cessation service and arrange an initial consultation. At least three attempts to contact the patient (</a:t>
            </a:r>
            <a:r>
              <a:rPr lang="en-GB" sz="1800" dirty="0">
                <a:solidFill>
                  <a:srgbClr val="FF0000"/>
                </a:solidFill>
                <a:latin typeface="Calibri" panose="020F0502020204030204" pitchFamily="34" charset="0"/>
                <a:cs typeface="Calibri" panose="020F0502020204030204" pitchFamily="34" charset="0"/>
              </a:rPr>
              <a:t>the last of which being on the fifth working day following receipt of referral to ensure patient has a continuous supply of NRT</a:t>
            </a:r>
            <a:r>
              <a:rPr lang="en-GB" sz="1800" dirty="0">
                <a:latin typeface="Calibri" panose="020F0502020204030204" pitchFamily="34" charset="0"/>
                <a:cs typeface="Calibri" panose="020F0502020204030204" pitchFamily="34" charset="0"/>
              </a:rPr>
              <a:t>) must be made before closing the referral if the patient does not respond. In this circumstance, please inform The Tobacco Dependency Service</a:t>
            </a:r>
          </a:p>
          <a:p>
            <a:pPr marL="0" indent="0">
              <a:buNone/>
            </a:pP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If the pharmacy is able to contact the patient but the patient then declines the referral or does not wish to stop smoking at this time, they should be given details of alternative smoking cessation services. The Tobacco Dependency Service should be informed if the patient’s decision is to withdraw from the service</a:t>
            </a:r>
          </a:p>
          <a:p>
            <a:r>
              <a:rPr lang="en-GB" sz="1800" dirty="0">
                <a:latin typeface="Calibri" panose="020F0502020204030204" pitchFamily="34" charset="0"/>
                <a:cs typeface="Calibri" panose="020F0502020204030204" pitchFamily="34" charset="0"/>
              </a:rPr>
              <a:t>PharmOutcome Community Pharmacy Receiving Referral Video - </a:t>
            </a:r>
            <a:r>
              <a:rPr lang="en-GB" sz="1800" dirty="0">
                <a:latin typeface="Calibri" panose="020F0502020204030204" pitchFamily="34" charset="0"/>
                <a:cs typeface="Calibri" panose="020F0502020204030204" pitchFamily="34" charset="0"/>
                <a:hlinkClick r:id="rId2"/>
              </a:rPr>
              <a:t>https://media.pharmoutcomes.org/video.php?name=NHSSmokingCessationService-CommunityPharmacy</a:t>
            </a:r>
            <a:r>
              <a:rPr lang="en-GB" sz="1800" dirty="0">
                <a:latin typeface="Calibri" panose="020F0502020204030204" pitchFamily="34" charset="0"/>
                <a:cs typeface="Calibri" panose="020F0502020204030204" pitchFamily="34" charset="0"/>
              </a:rPr>
              <a:t> </a:t>
            </a:r>
          </a:p>
          <a:p>
            <a:r>
              <a:rPr lang="en-GB" sz="1800" dirty="0">
                <a:latin typeface="Calibri" panose="020F0502020204030204" pitchFamily="34" charset="0"/>
                <a:cs typeface="Calibri" panose="020F0502020204030204" pitchFamily="34" charset="0"/>
              </a:rPr>
              <a:t>If the patient needs to attend a different pharmacy, data can be transferred to another pharmacy with the patient’s consent. Refer patients onto another Community Pharmacy Advance Service/NHS smoking cessation service provider with patient’s consent if pharmacy is unable to support.</a:t>
            </a:r>
          </a:p>
          <a:p>
            <a:endParaRPr lang="en-GB" sz="1800" dirty="0">
              <a:latin typeface="Calibri" panose="020F0502020204030204" pitchFamily="34" charset="0"/>
              <a:cs typeface="Calibri" panose="020F0502020204030204" pitchFamily="34" charset="0"/>
            </a:endParaRPr>
          </a:p>
          <a:p>
            <a:r>
              <a:rPr lang="en-GB" sz="1800" b="1" dirty="0">
                <a:solidFill>
                  <a:srgbClr val="FF0000"/>
                </a:solidFill>
                <a:latin typeface="Calibri" panose="020F0502020204030204" pitchFamily="34" charset="0"/>
                <a:cs typeface="Calibri" panose="020F0502020204030204" pitchFamily="34" charset="0"/>
              </a:rPr>
              <a:t>Practitioner/Smoking Advisor can make changes to treatment and pick relevant product from drug tariff.</a:t>
            </a:r>
          </a:p>
          <a:p>
            <a:endParaRPr lang="en-GB" dirty="0"/>
          </a:p>
        </p:txBody>
      </p:sp>
      <p:sp>
        <p:nvSpPr>
          <p:cNvPr id="5" name="Slide Number Placeholder 4">
            <a:extLst>
              <a:ext uri="{FF2B5EF4-FFF2-40B4-BE49-F238E27FC236}">
                <a16:creationId xmlns:a16="http://schemas.microsoft.com/office/drawing/2014/main" id="{5E1D62DB-4B25-47F6-B67D-4AC199C5CEFD}"/>
              </a:ext>
            </a:extLst>
          </p:cNvPr>
          <p:cNvSpPr>
            <a:spLocks noGrp="1"/>
          </p:cNvSpPr>
          <p:nvPr>
            <p:ph type="sldNum" sz="quarter" idx="12"/>
          </p:nvPr>
        </p:nvSpPr>
        <p:spPr/>
        <p:txBody>
          <a:bodyPr/>
          <a:lstStyle/>
          <a:p>
            <a:fld id="{E37164D7-9B6A-1C43-ACF7-FB85B36CD2BA}" type="slidenum">
              <a:rPr lang="en-US" smtClean="0"/>
              <a:pPr/>
              <a:t>8</a:t>
            </a:fld>
            <a:endParaRPr lang="en-US"/>
          </a:p>
        </p:txBody>
      </p:sp>
    </p:spTree>
    <p:extLst>
      <p:ext uri="{BB962C8B-B14F-4D97-AF65-F5344CB8AC3E}">
        <p14:creationId xmlns:p14="http://schemas.microsoft.com/office/powerpoint/2010/main" val="407470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31EA-499B-4A8A-BC7A-102375E1B3AC}"/>
              </a:ext>
            </a:extLst>
          </p:cNvPr>
          <p:cNvSpPr>
            <a:spLocks noGrp="1"/>
          </p:cNvSpPr>
          <p:nvPr>
            <p:ph type="title"/>
          </p:nvPr>
        </p:nvSpPr>
        <p:spPr/>
        <p:txBody>
          <a:bodyPr/>
          <a:lstStyle/>
          <a:p>
            <a:r>
              <a:rPr lang="en-GB" dirty="0"/>
              <a:t>Key Actions  </a:t>
            </a:r>
          </a:p>
        </p:txBody>
      </p:sp>
      <p:sp>
        <p:nvSpPr>
          <p:cNvPr id="3" name="Content Placeholder 2">
            <a:extLst>
              <a:ext uri="{FF2B5EF4-FFF2-40B4-BE49-F238E27FC236}">
                <a16:creationId xmlns:a16="http://schemas.microsoft.com/office/drawing/2014/main" id="{329C1D38-9E31-42D4-B47D-AF816DB6A598}"/>
              </a:ext>
            </a:extLst>
          </p:cNvPr>
          <p:cNvSpPr>
            <a:spLocks noGrp="1"/>
          </p:cNvSpPr>
          <p:nvPr>
            <p:ph idx="1"/>
          </p:nvPr>
        </p:nvSpPr>
        <p:spPr/>
        <p:txBody>
          <a:bodyPr/>
          <a:lstStyle/>
          <a:p>
            <a:r>
              <a:rPr lang="en-GB" sz="1600" dirty="0"/>
              <a:t>Service folder within your pharmacy – Locums &amp; Relief Staff </a:t>
            </a:r>
          </a:p>
          <a:p>
            <a:r>
              <a:rPr lang="en-GB" sz="1600" dirty="0"/>
              <a:t>Ensure all pharmacists and pharmacy technicians who will be providing the service have received appropriate training </a:t>
            </a:r>
          </a:p>
          <a:p>
            <a:r>
              <a:rPr lang="en-GB" sz="1600" dirty="0"/>
              <a:t>Develop and review SOP </a:t>
            </a:r>
          </a:p>
          <a:p>
            <a:r>
              <a:rPr lang="en-GB" sz="1600" dirty="0"/>
              <a:t>Read latest service specification</a:t>
            </a:r>
          </a:p>
          <a:p>
            <a:r>
              <a:rPr lang="en-GB" sz="1600" dirty="0"/>
              <a:t>CO Monitors – disposable mouth pieces &amp; calibrate</a:t>
            </a:r>
          </a:p>
          <a:p>
            <a:r>
              <a:rPr lang="en-GB" sz="1600" dirty="0"/>
              <a:t>CPE (PSNC) SCS Page Checklist – </a:t>
            </a:r>
            <a:r>
              <a:rPr lang="en-GB" sz="1600" dirty="0">
                <a:hlinkClick r:id="rId2"/>
              </a:rPr>
              <a:t>Click Here</a:t>
            </a:r>
            <a:endParaRPr lang="en-GB" sz="1600" dirty="0"/>
          </a:p>
          <a:p>
            <a:r>
              <a:rPr lang="en-GB" sz="1600" dirty="0">
                <a:hlinkClick r:id="rId3"/>
              </a:rPr>
              <a:t>MYS declarations</a:t>
            </a:r>
            <a:endParaRPr lang="en-GB" sz="1600" dirty="0"/>
          </a:p>
          <a:p>
            <a:r>
              <a:rPr lang="en-GB" sz="1600" dirty="0"/>
              <a:t>Ensure staff have access to PharmOutcomes and </a:t>
            </a:r>
            <a:r>
              <a:rPr lang="en-GB" sz="1600" dirty="0" err="1"/>
              <a:t>NHSmail</a:t>
            </a:r>
            <a:r>
              <a:rPr lang="en-GB" sz="1600" dirty="0"/>
              <a:t> account</a:t>
            </a:r>
          </a:p>
          <a:p>
            <a:r>
              <a:rPr lang="en-GB" sz="1600" dirty="0"/>
              <a:t>Brief all staff and make sure robust procedures are in place for regularly checking for referrals</a:t>
            </a:r>
          </a:p>
          <a:p>
            <a:r>
              <a:rPr lang="en-GB" sz="1600" dirty="0"/>
              <a:t>Inform local GP practices you will be providing the service </a:t>
            </a:r>
          </a:p>
          <a:p>
            <a:r>
              <a:rPr lang="en-GB" sz="1600" b="1" dirty="0"/>
              <a:t>Pharmacies who may not be ready to support patients should de-register (you can re-register) – </a:t>
            </a:r>
            <a:r>
              <a:rPr lang="en-GB" sz="1600" b="1" u="sng" dirty="0">
                <a:hlinkClick r:id="rId3"/>
              </a:rPr>
              <a:t>MYS Portal </a:t>
            </a:r>
            <a:endParaRPr lang="en-GB" sz="1600" b="1" u="sng" dirty="0"/>
          </a:p>
          <a:p>
            <a:endParaRPr lang="en-GB" sz="1600" dirty="0"/>
          </a:p>
        </p:txBody>
      </p:sp>
      <p:sp>
        <p:nvSpPr>
          <p:cNvPr id="5" name="Slide Number Placeholder 4">
            <a:extLst>
              <a:ext uri="{FF2B5EF4-FFF2-40B4-BE49-F238E27FC236}">
                <a16:creationId xmlns:a16="http://schemas.microsoft.com/office/drawing/2014/main" id="{F4165B37-3147-42BD-8883-EFD6FC8FF00B}"/>
              </a:ext>
            </a:extLst>
          </p:cNvPr>
          <p:cNvSpPr>
            <a:spLocks noGrp="1"/>
          </p:cNvSpPr>
          <p:nvPr>
            <p:ph type="sldNum" sz="quarter" idx="12"/>
          </p:nvPr>
        </p:nvSpPr>
        <p:spPr/>
        <p:txBody>
          <a:bodyPr/>
          <a:lstStyle/>
          <a:p>
            <a:fld id="{E37164D7-9B6A-1C43-ACF7-FB85B36CD2BA}" type="slidenum">
              <a:rPr lang="en-US" smtClean="0"/>
              <a:pPr/>
              <a:t>9</a:t>
            </a:fld>
            <a:endParaRPr lang="en-US"/>
          </a:p>
        </p:txBody>
      </p:sp>
    </p:spTree>
    <p:extLst>
      <p:ext uri="{BB962C8B-B14F-4D97-AF65-F5344CB8AC3E}">
        <p14:creationId xmlns:p14="http://schemas.microsoft.com/office/powerpoint/2010/main" val="3448787653"/>
      </p:ext>
    </p:extLst>
  </p:cSld>
  <p:clrMapOvr>
    <a:masterClrMapping/>
  </p:clrMapOvr>
</p:sld>
</file>

<file path=ppt/theme/theme1.xml><?xml version="1.0" encoding="utf-8"?>
<a:theme xmlns:a="http://schemas.openxmlformats.org/drawingml/2006/main" name="MLCSU_Title_Theme">
  <a:themeElements>
    <a:clrScheme name="MLCSU Clinical_MMO">
      <a:dk1>
        <a:srgbClr val="231F20"/>
      </a:dk1>
      <a:lt1>
        <a:srgbClr val="FFFFFF"/>
      </a:lt1>
      <a:dk2>
        <a:srgbClr val="003087"/>
      </a:dk2>
      <a:lt2>
        <a:srgbClr val="E7E6E6"/>
      </a:lt2>
      <a:accent1>
        <a:srgbClr val="005EB8"/>
      </a:accent1>
      <a:accent2>
        <a:srgbClr val="00A9CE"/>
      </a:accent2>
      <a:accent3>
        <a:srgbClr val="78BE20"/>
      </a:accent3>
      <a:accent4>
        <a:srgbClr val="EC8A00"/>
      </a:accent4>
      <a:accent5>
        <a:srgbClr val="AE2473"/>
      </a:accent5>
      <a:accent6>
        <a:srgbClr val="330071"/>
      </a:accent6>
      <a:hlink>
        <a:srgbClr val="00A8CD"/>
      </a:hlink>
      <a:folHlink>
        <a:srgbClr val="005D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LCSU_Clinical Support_Theme">
  <a:themeElements>
    <a:clrScheme name="MLCSU Clinical Colours">
      <a:dk1>
        <a:srgbClr val="231F20"/>
      </a:dk1>
      <a:lt1>
        <a:srgbClr val="FFFFFF"/>
      </a:lt1>
      <a:dk2>
        <a:srgbClr val="003087"/>
      </a:dk2>
      <a:lt2>
        <a:srgbClr val="E7E6E6"/>
      </a:lt2>
      <a:accent1>
        <a:srgbClr val="005EB8"/>
      </a:accent1>
      <a:accent2>
        <a:srgbClr val="00A9CE"/>
      </a:accent2>
      <a:accent3>
        <a:srgbClr val="78BE20"/>
      </a:accent3>
      <a:accent4>
        <a:srgbClr val="00A399"/>
      </a:accent4>
      <a:accent5>
        <a:srgbClr val="AE2473"/>
      </a:accent5>
      <a:accent6>
        <a:srgbClr val="330071"/>
      </a:accent6>
      <a:hlink>
        <a:srgbClr val="00A8CD"/>
      </a:hlink>
      <a:folHlink>
        <a:srgbClr val="005D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0F23BC899326D40B8F4E8E9375159D8" ma:contentTypeVersion="18" ma:contentTypeDescription="Create a new document." ma:contentTypeScope="" ma:versionID="96110eff612bf1546c48180768542fd5">
  <xsd:schema xmlns:xsd="http://www.w3.org/2001/XMLSchema" xmlns:xs="http://www.w3.org/2001/XMLSchema" xmlns:p="http://schemas.microsoft.com/office/2006/metadata/properties" xmlns:ns2="1af03643-09dc-47db-928a-6433e7c7935d" xmlns:ns3="39e20b4c-9dd7-4683-a59e-e2c5414abfea" targetNamespace="http://schemas.microsoft.com/office/2006/metadata/properties" ma:root="true" ma:fieldsID="3da965a1f7865cd4c5819722cbbaa34e" ns2:_="" ns3:_="">
    <xsd:import namespace="1af03643-09dc-47db-928a-6433e7c7935d"/>
    <xsd:import namespace="39e20b4c-9dd7-4683-a59e-e2c5414abfea"/>
    <xsd:element name="properties">
      <xsd:complexType>
        <xsd:sequence>
          <xsd:element name="documentManagement">
            <xsd:complexType>
              <xsd:all>
                <xsd:element ref="ns2:TemplateType"/>
                <xsd:element ref="ns2:MediaServiceMetadata" minOccurs="0"/>
                <xsd:element ref="ns2:MediaServiceFastMetadata" minOccurs="0"/>
                <xsd:element ref="ns2:Template_x0020_Description" minOccurs="0"/>
                <xsd:element ref="ns3:_dlc_DocId" minOccurs="0"/>
                <xsd:element ref="ns3:_dlc_DocIdUrl" minOccurs="0"/>
                <xsd:element ref="ns3:_dlc_DocIdPersistId"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03643-09dc-47db-928a-6433e7c7935d" elementFormDefault="qualified">
    <xsd:import namespace="http://schemas.microsoft.com/office/2006/documentManagement/types"/>
    <xsd:import namespace="http://schemas.microsoft.com/office/infopath/2007/PartnerControls"/>
    <xsd:element name="TemplateType" ma:index="8" ma:displayName="Template Type" ma:description="What type of document is this branded template?" ma:format="Dropdown" ma:internalName="TemplateType">
      <xsd:simpleType>
        <xsd:restriction base="dms:Choice">
          <xsd:enumeration value="Word Document"/>
          <xsd:enumeration value="PowerPoint Document"/>
          <xsd:enumeration value="Excel Document"/>
          <xsd:enumeration value="Outlook Document"/>
          <xsd:enumeration value="Logo"/>
          <xsd:enumeration value="Clinical Word templates"/>
          <xsd:enumeration value="Clinical PowerPoint templates"/>
          <xsd:enumeration value="Clinical CV templates"/>
          <xsd:enumeration value="Clinical Teams background"/>
          <xsd:enumeration value="DT logos"/>
          <xsd:enumeration value="DT Word templates"/>
          <xsd:enumeration value="DT PowerPoint templates"/>
          <xsd:enumeration value="DT Teams and email branding"/>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Template_x0020_Description" ma:index="11" nillable="true" ma:displayName="Template Description" ma:description="Please add a description for this template." ma:internalName="Template_x0020_Description">
      <xsd:simpleType>
        <xsd:restriction base="dms:Text">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e3038f7-01d3-45c6-9ff3-08a5a011bcb7"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e20b4c-9dd7-4683-a59e-e2c5414abfea"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6964a6cf-2505-413e-9f1f-beffd6d4c208}" ma:internalName="TaxCatchAll" ma:showField="CatchAllData" ma:web="39e20b4c-9dd7-4683-a59e-e2c5414abf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9e20b4c-9dd7-4683-a59e-e2c5414abfea">BRAND-1337584794-82</_dlc_DocId>
    <_dlc_DocIdUrl xmlns="39e20b4c-9dd7-4683-a59e-e2c5414abfea">
      <Url>https://csucloudservices.sharepoint.com/sites/CorporateIdentity/_layouts/15/DocIdRedir.aspx?ID=BRAND-1337584794-82</Url>
      <Description>BRAND-1337584794-82</Description>
    </_dlc_DocIdUrl>
    <TemplateType xmlns="1af03643-09dc-47db-928a-6433e7c7935d">Clinical PowerPoint templates</TemplateType>
    <Template_x0020_Description xmlns="1af03643-09dc-47db-928a-6433e7c7935d" xsi:nil="true"/>
    <TaxCatchAll xmlns="39e20b4c-9dd7-4683-a59e-e2c5414abfea" xsi:nil="true"/>
    <lcf76f155ced4ddcb4097134ff3c332f xmlns="1af03643-09dc-47db-928a-6433e7c793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674DAF-888C-43FC-8055-6A457A531167}">
  <ds:schemaRefs>
    <ds:schemaRef ds:uri="http://schemas.microsoft.com/sharepoint/events"/>
  </ds:schemaRefs>
</ds:datastoreItem>
</file>

<file path=customXml/itemProps2.xml><?xml version="1.0" encoding="utf-8"?>
<ds:datastoreItem xmlns:ds="http://schemas.openxmlformats.org/officeDocument/2006/customXml" ds:itemID="{9471C91B-3909-4A58-BED9-28899B8B6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f03643-09dc-47db-928a-6433e7c7935d"/>
    <ds:schemaRef ds:uri="39e20b4c-9dd7-4683-a59e-e2c5414ab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5B6AC1-D7C8-4890-9893-59DBED004644}">
  <ds:schemaRefs>
    <ds:schemaRef ds:uri="http://schemas.microsoft.com/sharepoint/v3/contenttype/forms"/>
  </ds:schemaRefs>
</ds:datastoreItem>
</file>

<file path=customXml/itemProps4.xml><?xml version="1.0" encoding="utf-8"?>
<ds:datastoreItem xmlns:ds="http://schemas.openxmlformats.org/officeDocument/2006/customXml" ds:itemID="{A4B19150-D6A0-43F9-BD5F-1C1FBD939AD0}">
  <ds:schemaRefs>
    <ds:schemaRef ds:uri="http://schemas.microsoft.com/office/infopath/2007/PartnerControls"/>
    <ds:schemaRef ds:uri="http://purl.org/dc/terms/"/>
    <ds:schemaRef ds:uri="1af03643-09dc-47db-928a-6433e7c7935d"/>
    <ds:schemaRef ds:uri="http://schemas.microsoft.com/office/2006/documentManagement/types"/>
    <ds:schemaRef ds:uri="http://purl.org/dc/elements/1.1/"/>
    <ds:schemaRef ds:uri="39e20b4c-9dd7-4683-a59e-e2c5414abfea"/>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1579</TotalTime>
  <Words>999</Words>
  <Application>Microsoft Office PowerPoint</Application>
  <PresentationFormat>Widescreen</PresentationFormat>
  <Paragraphs>108</Paragraphs>
  <Slides>11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Wingdings</vt:lpstr>
      <vt:lpstr>MLCSU_Title_Theme</vt:lpstr>
      <vt:lpstr>1_MLCSU_Clinical Support_Theme</vt:lpstr>
      <vt:lpstr>Community Pharmacy Advanced Smoking Cessation Service (SCS)</vt:lpstr>
      <vt:lpstr>Background</vt:lpstr>
      <vt:lpstr>Background (2)</vt:lpstr>
      <vt:lpstr>Pathway</vt:lpstr>
      <vt:lpstr>The Advanced Service Specification </vt:lpstr>
      <vt:lpstr>Registration &amp; Payments</vt:lpstr>
      <vt:lpstr>Pharmacy Requirements</vt:lpstr>
      <vt:lpstr>Referral </vt:lpstr>
      <vt:lpstr>Key Actions  </vt:lpstr>
      <vt:lpstr>Local picture in C&amp;P (September 2023)</vt:lpstr>
      <vt:lpstr>Useful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Karen Cox</cp:lastModifiedBy>
  <cp:revision>429</cp:revision>
  <dcterms:created xsi:type="dcterms:W3CDTF">2018-03-09T11:36:12Z</dcterms:created>
  <dcterms:modified xsi:type="dcterms:W3CDTF">2023-09-15T14:48:45Z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0x010100E0F23BC899326D40B8F4E8E9375159D8</vt:lpwstr>
  </property>
  <property fmtid="{D5CDD505-2E9C-101B-9397-08002B2CF9AE}" pid="3" name="_dlc_DocIdItemGuid">
    <vt:lpwstr>168e573e-86a7-48eb-8c24-8153d32a89c4</vt:lpwstr>
  </property>
</Properties>
</file>