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15"/>
  </p:notesMasterIdLst>
  <p:sldIdLst>
    <p:sldId id="2294" r:id="rId6"/>
    <p:sldId id="2279" r:id="rId7"/>
    <p:sldId id="2295" r:id="rId8"/>
    <p:sldId id="2278" r:id="rId9"/>
    <p:sldId id="2292" r:id="rId10"/>
    <p:sldId id="2291" r:id="rId11"/>
    <p:sldId id="2293" r:id="rId12"/>
    <p:sldId id="2285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47"/>
    <a:srgbClr val="215FC3"/>
    <a:srgbClr val="820000"/>
    <a:srgbClr val="8F005A"/>
    <a:srgbClr val="8B5075"/>
    <a:srgbClr val="FFFFFF"/>
    <a:srgbClr val="E8ECED"/>
    <a:srgbClr val="EB6044"/>
    <a:srgbClr val="014554"/>
    <a:srgbClr val="BF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D751A-32A9-4B7A-8FFE-708FF9BB09FD}" v="5" dt="2023-09-18T19:31:28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E86A1-2CF8-41BE-A3E5-1DF70E287354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41901-0657-4BE2-B5CF-790409E0D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6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6AE0EE-ABBE-3C4F-81DF-00D77F28D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7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2D30D-0A2C-F243-8040-750EA7AD5F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8016" y="-909530"/>
            <a:ext cx="8669478" cy="8677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CAB1A-90B6-314F-B8B6-481F74CB2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2D0585-A956-1543-8771-ACD37252D06E}"/>
              </a:ext>
            </a:extLst>
          </p:cNvPr>
          <p:cNvSpPr/>
          <p:nvPr userDrawn="1"/>
        </p:nvSpPr>
        <p:spPr>
          <a:xfrm>
            <a:off x="0" y="2"/>
            <a:ext cx="12185360" cy="6857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917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3CDA-A9C3-C248-B99F-C41AD71F5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0F719-4641-6C4C-8F73-8954D925A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6F47A-CF9D-BA4C-A9C5-3A730062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7DF73-503C-5A41-BDB9-C14CABC9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7DDA-4CD1-FF4D-969C-27998313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46F4-C89D-C146-A0DE-796C63A8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217C8-479B-B240-9FA6-BCD7B748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BC743-49E1-A249-B455-FEF39FC3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C133F-172B-0343-98D4-91B664F2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D27BA-F75C-0E40-B6DF-432CE8BA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EB0D-73D3-BB41-B2DA-7ED3BE9D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EFB19-70B5-2040-93EA-EA6AA72C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B8B79-2774-624A-9857-04C72319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007E7-8A4A-B942-9DA3-5278582D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7E2D4-39D9-3343-8FD3-079D235F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7295-6E18-C243-9D4A-C4380238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69503-0AD0-D543-A1A8-F72BD311E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15DF6-0FD9-9C4D-8E00-5CC70840D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47D20-9764-7641-AAED-0427919E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259E4-7BB6-D645-85BF-454AE68F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E7024-DF5F-D241-91BD-CDC29BCD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9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7F43-F253-1F45-96BB-A4947AA0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15718-6A46-FE4E-ADFE-74AB2A81A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D775A-2C29-744A-8441-AAC0DB4D8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9D890-E47D-874A-89CB-311FD6DDF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49E48-00BF-DF4A-86C6-0322D9DB4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B1C14-D4E2-2647-B1D4-8864EE27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7ACB1-D4F2-B947-897A-582F82CC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4F4AB-4701-9247-AC69-8CDE0BE7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7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1243-43C2-6042-80AC-D9FA6F24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7C070-6730-D642-AD4E-28DD17BE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899E1-8E81-3D43-88C1-35359586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6E86A-057A-494D-9FFF-36E20042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49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32B03-F857-9146-B50B-C9B6B5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28D8A-57B1-304C-AE0C-B6724149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B0C7A-738E-1540-8D52-6E349A19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47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FCED-EE8D-C542-8644-A69CC0E4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D8C88-058C-6E44-9930-D1E09A6A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654B7-3013-6640-AD59-D7D80F033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C71FC-0514-584F-8383-E579EA16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A987D-B043-2D4B-A25B-14091AFF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77DB3-01D4-C44A-B7D1-2DB97C09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233BB-F245-A449-9EA4-1465C73C3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91" y="447889"/>
            <a:ext cx="5791798" cy="5256422"/>
          </a:xfrm>
          <a:prstGeom prst="rect">
            <a:avLst/>
          </a:prstGeom>
        </p:spPr>
      </p:pic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42BF5D4-D522-DB4D-B95D-34EC2941E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7" y="447889"/>
            <a:ext cx="3871913" cy="6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7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D7F2-0A26-EC4C-B26E-9A8523AC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E60AB-5357-174B-8927-F4680DD5E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8EE88-7BBC-E044-9061-A986DD7A5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E2616-F966-A249-BFC0-6D2EACD3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F18C7-6AFB-3F4F-A7DD-778A4262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B4F9-FACE-2149-B24E-DE90E8CF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4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0E83-8CE6-9540-BED4-8D1D9160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BABCE-5630-034C-873D-CD5EC7F2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8DBB4-196E-6E46-A032-9763B001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5ECF-E09D-FB40-B3F6-C01561D7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430-EBD1-9648-9F76-A867FD82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02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E4777-9390-2F40-963C-817666372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DAC2B-3F36-5D40-BB10-61344CD3C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7FF7C-5E22-A84F-8C50-4C5024C3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BB44-E97B-2E46-8C6C-448F0F41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8A40A-C0A0-CD41-A4EF-DDB48933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08A47-B5B2-E342-AACF-A8B197629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1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B8F4C8-9AF3-4037-A746-31BBC8542A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28586-4A50-254B-9C6D-7FB9D1E4A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2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C888EF-EE64-4C9B-8D53-814E8F1EB7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9838" y="0"/>
            <a:ext cx="38719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97960-3D38-174F-99B0-2775CB3356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8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4490C57-7A93-4058-98CC-C40B91A708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-1"/>
            <a:ext cx="592137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A2BA6-E0B6-3D4A-A210-E67091FBE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6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41D2C9B-EB9C-4796-A56D-378BE32C26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2200" y="1"/>
            <a:ext cx="6019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B28B6-C59C-2642-B75C-5FAFE18D9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8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98B672C-B69F-45C0-B750-94F0110FBD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"/>
            <a:ext cx="6095999" cy="6858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50B38-7144-CA4B-A943-91733AE7E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114A19-5EFA-40B9-AB6C-B484BF4564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80994" y="79340"/>
            <a:ext cx="3801750" cy="38042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13B9ACF-535B-4D7E-9621-3BDA38A0B7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35378" y="2672829"/>
            <a:ext cx="4102244" cy="41058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4D8DD-2EA0-584C-B5D7-96CF11EA4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1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757F9D-4B2E-3D41-82FC-FC0075019E18}"/>
              </a:ext>
            </a:extLst>
          </p:cNvPr>
          <p:cNvSpPr txBox="1"/>
          <p:nvPr userDrawn="1"/>
        </p:nvSpPr>
        <p:spPr>
          <a:xfrm>
            <a:off x="808897" y="6199573"/>
            <a:ext cx="292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chemeClr val="accent2"/>
                </a:solidFill>
              </a:rPr>
              <a:t>www.cpics.org.uk</a:t>
            </a:r>
            <a:endParaRPr lang="en-GB" sz="1200" dirty="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A21A4B-173E-314C-AF03-387A1B875565}"/>
              </a:ext>
            </a:extLst>
          </p:cNvPr>
          <p:cNvGrpSpPr/>
          <p:nvPr userDrawn="1"/>
        </p:nvGrpSpPr>
        <p:grpSpPr>
          <a:xfrm>
            <a:off x="896111" y="6164336"/>
            <a:ext cx="10486991" cy="276999"/>
            <a:chOff x="896112" y="6164337"/>
            <a:chExt cx="1017264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54468F-5D52-9B4A-895C-BC16C12218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6112" y="6164337"/>
              <a:ext cx="3390880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5B9195C-CC55-8D49-ADE8-9947EF2ABE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86992" y="6164337"/>
              <a:ext cx="339088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B9DC27-D465-F94A-A068-0431DF1922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77872" y="6164337"/>
              <a:ext cx="3390880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9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90" r:id="rId3"/>
    <p:sldLayoutId id="2147483651" r:id="rId4"/>
    <p:sldLayoutId id="2147483653" r:id="rId5"/>
    <p:sldLayoutId id="2147483659" r:id="rId6"/>
    <p:sldLayoutId id="2147483668" r:id="rId7"/>
    <p:sldLayoutId id="2147483667" r:id="rId8"/>
    <p:sldLayoutId id="2147483672" r:id="rId9"/>
    <p:sldLayoutId id="2147483689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7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A1C3EF-7658-F34B-AF2E-590FAE9DE5DE}"/>
              </a:ext>
            </a:extLst>
          </p:cNvPr>
          <p:cNvSpPr txBox="1"/>
          <p:nvPr/>
        </p:nvSpPr>
        <p:spPr>
          <a:xfrm>
            <a:off x="557227" y="1973051"/>
            <a:ext cx="5843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92A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Pharmaceutical Committee AGM 19</a:t>
            </a:r>
            <a:r>
              <a:rPr lang="en-US" sz="2400" baseline="30000" dirty="0">
                <a:solidFill>
                  <a:srgbClr val="192A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192A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September 2023</a:t>
            </a:r>
          </a:p>
          <a:p>
            <a:endParaRPr lang="en-ID" sz="4000" dirty="0">
              <a:solidFill>
                <a:srgbClr val="192A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sz="4000" dirty="0">
              <a:solidFill>
                <a:srgbClr val="192A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sz="4000" dirty="0">
                <a:solidFill>
                  <a:srgbClr val="192A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 Update</a:t>
            </a:r>
            <a:endParaRPr lang="en-US" sz="2400" dirty="0">
              <a:solidFill>
                <a:srgbClr val="192A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EB987-C6BE-BA42-9DA1-01DEDEFEF8B1}"/>
              </a:ext>
            </a:extLst>
          </p:cNvPr>
          <p:cNvSpPr txBox="1"/>
          <p:nvPr/>
        </p:nvSpPr>
        <p:spPr>
          <a:xfrm>
            <a:off x="579598" y="5023546"/>
            <a:ext cx="551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Sati Ubhi</a:t>
            </a:r>
          </a:p>
          <a:p>
            <a:r>
              <a:rPr lang="en-US" sz="2000" dirty="0">
                <a:solidFill>
                  <a:schemeClr val="accent3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Chief Pharmacist</a:t>
            </a:r>
          </a:p>
          <a:p>
            <a:r>
              <a:rPr lang="en-US" sz="2000" dirty="0">
                <a:solidFill>
                  <a:schemeClr val="accent3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Cambridgeshire &amp; Peterborough ICB</a:t>
            </a:r>
            <a:endParaRPr lang="en-ID" sz="2000" dirty="0">
              <a:solidFill>
                <a:schemeClr val="accent3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4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41C79DB-A558-EA27-9293-46BA0E1BD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058" y="312153"/>
            <a:ext cx="514813" cy="5148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accent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04CD20-9365-06FD-D9CD-2F70F1BC7ED3}"/>
              </a:ext>
            </a:extLst>
          </p:cNvPr>
          <p:cNvCxnSpPr/>
          <p:nvPr/>
        </p:nvCxnSpPr>
        <p:spPr>
          <a:xfrm>
            <a:off x="466576" y="977844"/>
            <a:ext cx="801776" cy="0"/>
          </a:xfrm>
          <a:prstGeom prst="line">
            <a:avLst/>
          </a:prstGeom>
          <a:solidFill>
            <a:schemeClr val="accent3"/>
          </a:solidFill>
          <a:ln w="57150">
            <a:solidFill>
              <a:srgbClr val="C91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FEFC6A-A2B2-323A-4230-49119941F84E}"/>
              </a:ext>
            </a:extLst>
          </p:cNvPr>
          <p:cNvSpPr txBox="1"/>
          <p:nvPr/>
        </p:nvSpPr>
        <p:spPr>
          <a:xfrm>
            <a:off x="1996936" y="569559"/>
            <a:ext cx="8590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Progress with Integrating Community Pharmacy within our System</a:t>
            </a:r>
            <a:endParaRPr lang="en-ID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7A60B-4FED-5114-AD5F-DCD9F78FF97E}"/>
              </a:ext>
            </a:extLst>
          </p:cNvPr>
          <p:cNvSpPr txBox="1"/>
          <p:nvPr/>
        </p:nvSpPr>
        <p:spPr>
          <a:xfrm>
            <a:off x="4604581" y="2450472"/>
            <a:ext cx="367314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3600" b="0" i="1" dirty="0">
                <a:solidFill>
                  <a:srgbClr val="C00000"/>
                </a:solidFill>
                <a:effectLst/>
                <a:latin typeface="-apple-system"/>
              </a:rPr>
              <a:t>Strategies</a:t>
            </a:r>
          </a:p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3600" i="1" dirty="0">
                <a:solidFill>
                  <a:srgbClr val="C00000"/>
                </a:solidFill>
                <a:latin typeface="-apple-system"/>
              </a:rPr>
              <a:t>Plans</a:t>
            </a:r>
          </a:p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3600" b="0" i="1" dirty="0">
                <a:solidFill>
                  <a:srgbClr val="C00000"/>
                </a:solidFill>
                <a:effectLst/>
                <a:latin typeface="-apple-system"/>
              </a:rPr>
              <a:t>Committees</a:t>
            </a:r>
          </a:p>
          <a:p>
            <a:pPr marL="457200" indent="-457200" fontAlgn="base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3600" i="1" dirty="0">
                <a:solidFill>
                  <a:srgbClr val="C00000"/>
                </a:solidFill>
                <a:latin typeface="-apple-system"/>
              </a:rPr>
              <a:t>Relationships</a:t>
            </a:r>
            <a:endParaRPr lang="en-GB" sz="3600" b="0" i="1" dirty="0">
              <a:solidFill>
                <a:srgbClr val="C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6076507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41C79DB-A558-EA27-9293-46BA0E1BD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058" y="312153"/>
            <a:ext cx="514813" cy="5148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accent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04CD20-9365-06FD-D9CD-2F70F1BC7ED3}"/>
              </a:ext>
            </a:extLst>
          </p:cNvPr>
          <p:cNvCxnSpPr/>
          <p:nvPr/>
        </p:nvCxnSpPr>
        <p:spPr>
          <a:xfrm>
            <a:off x="466576" y="977844"/>
            <a:ext cx="801776" cy="0"/>
          </a:xfrm>
          <a:prstGeom prst="line">
            <a:avLst/>
          </a:prstGeom>
          <a:solidFill>
            <a:schemeClr val="accent3"/>
          </a:solidFill>
          <a:ln w="57150">
            <a:solidFill>
              <a:srgbClr val="C91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FEFC6A-A2B2-323A-4230-49119941F84E}"/>
              </a:ext>
            </a:extLst>
          </p:cNvPr>
          <p:cNvSpPr txBox="1"/>
          <p:nvPr/>
        </p:nvSpPr>
        <p:spPr>
          <a:xfrm>
            <a:off x="1840525" y="312153"/>
            <a:ext cx="895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&amp; Wellbeing Integrated Strategy</a:t>
            </a:r>
            <a:endParaRPr lang="en-ID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7A60B-4FED-5114-AD5F-DCD9F78FF97E}"/>
              </a:ext>
            </a:extLst>
          </p:cNvPr>
          <p:cNvSpPr txBox="1"/>
          <p:nvPr/>
        </p:nvSpPr>
        <p:spPr>
          <a:xfrm>
            <a:off x="1031202" y="1874728"/>
            <a:ext cx="615843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ts val="1200"/>
              </a:spcAft>
            </a:pPr>
            <a:r>
              <a:rPr lang="en-GB" sz="2800" i="1" dirty="0"/>
              <a:t>The skills of community pharmacists in </a:t>
            </a:r>
            <a:r>
              <a:rPr lang="en-GB" sz="2800" i="1" dirty="0">
                <a:solidFill>
                  <a:srgbClr val="C00000"/>
                </a:solidFill>
              </a:rPr>
              <a:t>optimising medicine usage </a:t>
            </a:r>
            <a:r>
              <a:rPr lang="en-GB" sz="2800" i="1" dirty="0"/>
              <a:t>and </a:t>
            </a:r>
            <a:r>
              <a:rPr lang="en-GB" sz="2800" i="1" dirty="0">
                <a:solidFill>
                  <a:srgbClr val="C00000"/>
                </a:solidFill>
              </a:rPr>
              <a:t>understanding</a:t>
            </a:r>
            <a:r>
              <a:rPr lang="en-GB" sz="2800" i="1" dirty="0"/>
              <a:t>, to increase </a:t>
            </a:r>
            <a:r>
              <a:rPr lang="en-GB" sz="2800" i="1" dirty="0">
                <a:solidFill>
                  <a:srgbClr val="C00000"/>
                </a:solidFill>
              </a:rPr>
              <a:t>compliance</a:t>
            </a:r>
            <a:r>
              <a:rPr lang="en-GB" sz="2800" i="1" dirty="0"/>
              <a:t>, to reduce medicine </a:t>
            </a:r>
            <a:r>
              <a:rPr lang="en-GB" sz="2800" i="1" dirty="0">
                <a:solidFill>
                  <a:srgbClr val="C00000"/>
                </a:solidFill>
              </a:rPr>
              <a:t>wastage</a:t>
            </a:r>
            <a:r>
              <a:rPr lang="en-GB" sz="2800" i="1" dirty="0"/>
              <a:t> and to contribute to acute and </a:t>
            </a:r>
            <a:r>
              <a:rPr lang="en-GB" sz="2800" i="1" dirty="0">
                <a:solidFill>
                  <a:srgbClr val="C00000"/>
                </a:solidFill>
              </a:rPr>
              <a:t>long-term condition management </a:t>
            </a:r>
            <a:r>
              <a:rPr lang="en-GB" sz="2800" i="1" dirty="0"/>
              <a:t>must be recognised and supported</a:t>
            </a:r>
            <a:endParaRPr lang="en-GB" sz="2800" b="0" i="1" dirty="0">
              <a:solidFill>
                <a:srgbClr val="215FC3"/>
              </a:solidFill>
              <a:effectLst/>
              <a:latin typeface="-apple-syste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132AB-6CC4-6935-B61F-B295389BB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025" y="1230846"/>
            <a:ext cx="3355651" cy="47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375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52636E-2544-44C7-3682-C6A633395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776" y="1447732"/>
            <a:ext cx="4145215" cy="4930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898A4D-0070-DBB2-1AEF-F04A238B3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736" y="176643"/>
            <a:ext cx="4580490" cy="6504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7A8F0-0082-A9E0-B599-D330BBB88874}"/>
              </a:ext>
            </a:extLst>
          </p:cNvPr>
          <p:cNvSpPr txBox="1"/>
          <p:nvPr/>
        </p:nvSpPr>
        <p:spPr>
          <a:xfrm>
            <a:off x="529083" y="403640"/>
            <a:ext cx="792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&amp; Wellbeing Integrated Strategy</a:t>
            </a:r>
            <a:endParaRPr lang="en-ID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C26746-48B3-2317-F5EC-362A707F1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83" y="1956242"/>
            <a:ext cx="2091211" cy="29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6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41C79DB-A558-EA27-9293-46BA0E1BD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058" y="312153"/>
            <a:ext cx="514813" cy="5148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accent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04CD20-9365-06FD-D9CD-2F70F1BC7ED3}"/>
              </a:ext>
            </a:extLst>
          </p:cNvPr>
          <p:cNvCxnSpPr/>
          <p:nvPr/>
        </p:nvCxnSpPr>
        <p:spPr>
          <a:xfrm>
            <a:off x="466576" y="977844"/>
            <a:ext cx="801776" cy="0"/>
          </a:xfrm>
          <a:prstGeom prst="line">
            <a:avLst/>
          </a:prstGeom>
          <a:solidFill>
            <a:schemeClr val="accent3"/>
          </a:solidFill>
          <a:ln w="57150">
            <a:solidFill>
              <a:srgbClr val="C91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FEFC6A-A2B2-323A-4230-49119941F84E}"/>
              </a:ext>
            </a:extLst>
          </p:cNvPr>
          <p:cNvSpPr txBox="1"/>
          <p:nvPr/>
        </p:nvSpPr>
        <p:spPr>
          <a:xfrm>
            <a:off x="1620927" y="370880"/>
            <a:ext cx="895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Forward Plan 2023 - 2028</a:t>
            </a:r>
            <a:endParaRPr lang="en-ID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7A60B-4FED-5114-AD5F-DCD9F78FF97E}"/>
              </a:ext>
            </a:extLst>
          </p:cNvPr>
          <p:cNvSpPr txBox="1"/>
          <p:nvPr/>
        </p:nvSpPr>
        <p:spPr>
          <a:xfrm>
            <a:off x="695176" y="1263508"/>
            <a:ext cx="778917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200"/>
              </a:spcAft>
            </a:pPr>
            <a:r>
              <a:rPr lang="en-GB" sz="2200" b="1" u="sng" dirty="0"/>
              <a:t>We will…</a:t>
            </a:r>
          </a:p>
          <a:p>
            <a:pPr marL="171450" indent="-171450" algn="l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i="1" dirty="0"/>
              <a:t>Work with community pharmacies to </a:t>
            </a:r>
            <a:r>
              <a:rPr lang="en-GB" sz="2200" i="1" dirty="0">
                <a:solidFill>
                  <a:srgbClr val="C00000"/>
                </a:solidFill>
              </a:rPr>
              <a:t>enhance opportunities for early intervention and detection of long-term conditions </a:t>
            </a:r>
            <a:r>
              <a:rPr lang="en-GB" sz="2200" i="1" dirty="0"/>
              <a:t>to help support improved outcomes.</a:t>
            </a:r>
          </a:p>
          <a:p>
            <a:pPr marL="171450" indent="-171450" algn="l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i="1" dirty="0">
                <a:solidFill>
                  <a:srgbClr val="C00000"/>
                </a:solidFill>
              </a:rPr>
              <a:t>Prioritise medicines safety </a:t>
            </a:r>
            <a:r>
              <a:rPr lang="en-GB" sz="2200" i="1" dirty="0"/>
              <a:t>through utilising the community pharmacy workforce expertise in medicines optimisation, helping to </a:t>
            </a:r>
            <a:r>
              <a:rPr lang="en-GB" sz="2200" i="1" dirty="0">
                <a:solidFill>
                  <a:srgbClr val="C00000"/>
                </a:solidFill>
              </a:rPr>
              <a:t>reduce waste </a:t>
            </a:r>
            <a:r>
              <a:rPr lang="en-GB" sz="2200" i="1" dirty="0"/>
              <a:t>whilst maximising the benefits for patient care. </a:t>
            </a:r>
          </a:p>
          <a:p>
            <a:pPr marL="171450" indent="-171450" algn="l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i="1" dirty="0"/>
              <a:t>Ensure that the full range of care professional and clinical leaders from diverse backgrounds are integrated into system decision making at all levels. As such </a:t>
            </a:r>
            <a:r>
              <a:rPr lang="en-GB" sz="2200" i="1" dirty="0">
                <a:solidFill>
                  <a:srgbClr val="C00000"/>
                </a:solidFill>
              </a:rPr>
              <a:t>community pharmacy leaders will be involved and invested in planning and delivery at system, place and neighbourhood level. </a:t>
            </a:r>
            <a:endParaRPr lang="en-GB" sz="2300" b="0" i="0" dirty="0">
              <a:solidFill>
                <a:srgbClr val="215FC3"/>
              </a:solidFill>
              <a:effectLst/>
              <a:latin typeface="-apple-syste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4E4F5-2247-C542-31B6-DCA2A8853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06" y="1370537"/>
            <a:ext cx="2905641" cy="411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3429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41C79DB-A558-EA27-9293-46BA0E1BD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058" y="312153"/>
            <a:ext cx="514813" cy="5148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accent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04CD20-9365-06FD-D9CD-2F70F1BC7ED3}"/>
              </a:ext>
            </a:extLst>
          </p:cNvPr>
          <p:cNvCxnSpPr/>
          <p:nvPr/>
        </p:nvCxnSpPr>
        <p:spPr>
          <a:xfrm>
            <a:off x="466576" y="977844"/>
            <a:ext cx="801776" cy="0"/>
          </a:xfrm>
          <a:prstGeom prst="line">
            <a:avLst/>
          </a:prstGeom>
          <a:solidFill>
            <a:schemeClr val="accent3"/>
          </a:solidFill>
          <a:ln w="57150">
            <a:solidFill>
              <a:srgbClr val="C91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FEFC6A-A2B2-323A-4230-49119941F84E}"/>
              </a:ext>
            </a:extLst>
          </p:cNvPr>
          <p:cNvSpPr txBox="1"/>
          <p:nvPr/>
        </p:nvSpPr>
        <p:spPr>
          <a:xfrm>
            <a:off x="1620927" y="370880"/>
            <a:ext cx="895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Forward Plan 2023 - 2028</a:t>
            </a:r>
            <a:endParaRPr lang="en-ID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7A60B-4FED-5114-AD5F-DCD9F78FF97E}"/>
              </a:ext>
            </a:extLst>
          </p:cNvPr>
          <p:cNvSpPr txBox="1"/>
          <p:nvPr/>
        </p:nvSpPr>
        <p:spPr>
          <a:xfrm>
            <a:off x="736732" y="1287286"/>
            <a:ext cx="7384584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600"/>
              </a:spcAft>
            </a:pPr>
            <a:r>
              <a:rPr lang="en-GB" sz="2000" dirty="0"/>
              <a:t>Our plans for community pharmacy: </a:t>
            </a:r>
          </a:p>
          <a:p>
            <a:pPr algn="l" fontAlgn="base">
              <a:spcAft>
                <a:spcPts val="600"/>
              </a:spcAft>
            </a:pPr>
            <a:r>
              <a:rPr lang="en-GB" sz="2000" dirty="0"/>
              <a:t>• Increase the use of the </a:t>
            </a:r>
            <a:r>
              <a:rPr lang="en-GB" sz="2000" dirty="0">
                <a:solidFill>
                  <a:srgbClr val="C00000"/>
                </a:solidFill>
              </a:rPr>
              <a:t>DMS</a:t>
            </a:r>
            <a:r>
              <a:rPr lang="en-GB" sz="2000" dirty="0"/>
              <a:t>. </a:t>
            </a:r>
          </a:p>
          <a:p>
            <a:pPr algn="l" fontAlgn="base">
              <a:spcAft>
                <a:spcPts val="600"/>
              </a:spcAft>
            </a:pPr>
            <a:r>
              <a:rPr lang="en-GB" sz="2000" dirty="0"/>
              <a:t>• Increase referrals via the </a:t>
            </a:r>
            <a:r>
              <a:rPr lang="en-GB" sz="2000" dirty="0">
                <a:solidFill>
                  <a:srgbClr val="C00000"/>
                </a:solidFill>
              </a:rPr>
              <a:t>CPCS</a:t>
            </a:r>
          </a:p>
          <a:p>
            <a:pPr algn="l" fontAlgn="base">
              <a:spcAft>
                <a:spcPts val="600"/>
              </a:spcAft>
            </a:pPr>
            <a:r>
              <a:rPr lang="en-GB" sz="2000" dirty="0"/>
              <a:t>• Increase </a:t>
            </a:r>
            <a:r>
              <a:rPr lang="en-GB" sz="2000" dirty="0">
                <a:solidFill>
                  <a:srgbClr val="C00000"/>
                </a:solidFill>
              </a:rPr>
              <a:t>eRD</a:t>
            </a:r>
            <a:r>
              <a:rPr lang="en-GB" sz="2000" dirty="0"/>
              <a:t> usage. </a:t>
            </a:r>
          </a:p>
          <a:p>
            <a:pPr algn="l" fontAlgn="base">
              <a:spcAft>
                <a:spcPts val="600"/>
              </a:spcAft>
            </a:pPr>
            <a:r>
              <a:rPr lang="en-GB" sz="2000" dirty="0"/>
              <a:t>• Improve </a:t>
            </a:r>
            <a:r>
              <a:rPr lang="en-GB" sz="2000" dirty="0">
                <a:solidFill>
                  <a:srgbClr val="C00000"/>
                </a:solidFill>
              </a:rPr>
              <a:t>digital </a:t>
            </a:r>
            <a:r>
              <a:rPr lang="en-GB" sz="2000" dirty="0"/>
              <a:t>connectivity between providers </a:t>
            </a:r>
          </a:p>
          <a:p>
            <a:pPr algn="l" fontAlgn="base">
              <a:spcAft>
                <a:spcPts val="600"/>
              </a:spcAft>
            </a:pPr>
            <a:r>
              <a:rPr lang="en-GB" sz="2000" dirty="0"/>
              <a:t>• Support pharmacies to deliver </a:t>
            </a:r>
            <a:r>
              <a:rPr lang="en-GB" sz="2000" dirty="0">
                <a:solidFill>
                  <a:srgbClr val="C00000"/>
                </a:solidFill>
              </a:rPr>
              <a:t>self-care and self-management</a:t>
            </a:r>
          </a:p>
          <a:p>
            <a:pPr algn="l" fontAlgn="base">
              <a:spcAft>
                <a:spcPts val="600"/>
              </a:spcAft>
            </a:pPr>
            <a:r>
              <a:rPr lang="en-GB" sz="2000" dirty="0"/>
              <a:t>• Expand </a:t>
            </a:r>
            <a:r>
              <a:rPr lang="en-GB" sz="2000" dirty="0">
                <a:solidFill>
                  <a:srgbClr val="C00000"/>
                </a:solidFill>
              </a:rPr>
              <a:t>clinical services </a:t>
            </a:r>
          </a:p>
          <a:p>
            <a:pPr algn="l" fontAlgn="base">
              <a:spcAft>
                <a:spcPts val="600"/>
              </a:spcAft>
            </a:pPr>
            <a:r>
              <a:rPr lang="en-GB" sz="2000" dirty="0"/>
              <a:t>• Enhance opportunities for </a:t>
            </a:r>
            <a:r>
              <a:rPr lang="en-GB" sz="2000" dirty="0">
                <a:solidFill>
                  <a:srgbClr val="C00000"/>
                </a:solidFill>
              </a:rPr>
              <a:t>early intervention and detection</a:t>
            </a:r>
          </a:p>
          <a:p>
            <a:pPr algn="l" fontAlgn="base">
              <a:spcAft>
                <a:spcPts val="600"/>
              </a:spcAft>
            </a:pPr>
            <a:r>
              <a:rPr lang="en-GB" sz="2000" dirty="0"/>
              <a:t>• Upskilling the pharmacy </a:t>
            </a:r>
            <a:r>
              <a:rPr lang="en-GB" sz="2000" dirty="0">
                <a:solidFill>
                  <a:srgbClr val="C00000"/>
                </a:solidFill>
              </a:rPr>
              <a:t>workforce</a:t>
            </a:r>
          </a:p>
          <a:p>
            <a:pPr algn="l" fontAlgn="base">
              <a:spcAft>
                <a:spcPts val="600"/>
              </a:spcAft>
            </a:pPr>
            <a:r>
              <a:rPr lang="en-GB" sz="2000" dirty="0"/>
              <a:t>• Maximise the use of community pharmacy </a:t>
            </a:r>
            <a:r>
              <a:rPr lang="en-GB" sz="2000" dirty="0">
                <a:solidFill>
                  <a:srgbClr val="C00000"/>
                </a:solidFill>
              </a:rPr>
              <a:t>PGDs</a:t>
            </a:r>
            <a:endParaRPr lang="en-GB" sz="2000" dirty="0"/>
          </a:p>
          <a:p>
            <a:pPr algn="l" fontAlgn="base">
              <a:spcAft>
                <a:spcPts val="600"/>
              </a:spcAft>
            </a:pPr>
            <a:r>
              <a:rPr lang="en-GB" sz="2000" dirty="0"/>
              <a:t>• Make best use of </a:t>
            </a:r>
            <a:r>
              <a:rPr lang="en-GB" sz="2000" dirty="0">
                <a:solidFill>
                  <a:srgbClr val="C00000"/>
                </a:solidFill>
              </a:rPr>
              <a:t>prevention</a:t>
            </a:r>
            <a:r>
              <a:rPr lang="en-GB" sz="2000" dirty="0"/>
              <a:t> services </a:t>
            </a:r>
          </a:p>
          <a:p>
            <a:pPr algn="l" fontAlgn="base">
              <a:spcAft>
                <a:spcPts val="600"/>
              </a:spcAft>
            </a:pPr>
            <a:r>
              <a:rPr lang="en-GB" sz="2000" dirty="0"/>
              <a:t>• </a:t>
            </a:r>
            <a:r>
              <a:rPr lang="en-GB" sz="2000" dirty="0">
                <a:solidFill>
                  <a:srgbClr val="C00000"/>
                </a:solidFill>
              </a:rPr>
              <a:t>Support workforce </a:t>
            </a:r>
            <a:r>
              <a:rPr lang="en-GB" sz="2000" dirty="0"/>
              <a:t>to minimise unexpected closures</a:t>
            </a:r>
            <a:endParaRPr lang="en-GB" sz="2000" b="0" i="0" dirty="0">
              <a:solidFill>
                <a:srgbClr val="215FC3"/>
              </a:solidFill>
              <a:effectLst/>
              <a:latin typeface="-apple-syste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4E4F5-2247-C542-31B6-DCA2A8853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316" y="1353831"/>
            <a:ext cx="3222230" cy="45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8772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93B7A40-3CDB-214C-BAD2-F64A6BD62A90}"/>
              </a:ext>
            </a:extLst>
          </p:cNvPr>
          <p:cNvSpPr txBox="1"/>
          <p:nvPr/>
        </p:nvSpPr>
        <p:spPr>
          <a:xfrm>
            <a:off x="625625" y="302942"/>
            <a:ext cx="981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Pharmacy Integration with System Committees and Members</a:t>
            </a:r>
            <a:endParaRPr lang="en-ID" sz="36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4FCDC-A8F7-90DB-E17F-FF77D1784FFB}"/>
              </a:ext>
            </a:extLst>
          </p:cNvPr>
          <p:cNvSpPr txBox="1"/>
          <p:nvPr/>
        </p:nvSpPr>
        <p:spPr>
          <a:xfrm>
            <a:off x="1036110" y="1754579"/>
            <a:ext cx="608658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b="0" i="0" dirty="0">
                <a:solidFill>
                  <a:srgbClr val="192A47"/>
                </a:solidFill>
                <a:effectLst/>
                <a:latin typeface="-apple-system"/>
              </a:rPr>
              <a:t>ICB Chief Executive Meetings</a:t>
            </a:r>
          </a:p>
          <a:p>
            <a:pPr marL="342900" indent="-342900" algn="l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92A47"/>
                </a:solidFill>
                <a:latin typeface="-apple-system"/>
              </a:rPr>
              <a:t>ICB Chief Officer Visits</a:t>
            </a:r>
          </a:p>
          <a:p>
            <a:pPr marL="342900" indent="-342900" algn="l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b="0" i="0" dirty="0">
                <a:solidFill>
                  <a:srgbClr val="192A47"/>
                </a:solidFill>
                <a:effectLst/>
                <a:latin typeface="-apple-system"/>
              </a:rPr>
              <a:t>Primary Care Commissioning </a:t>
            </a:r>
            <a:r>
              <a:rPr lang="en-GB" sz="2400" dirty="0">
                <a:solidFill>
                  <a:srgbClr val="192A47"/>
                </a:solidFill>
                <a:latin typeface="-apple-system"/>
              </a:rPr>
              <a:t>Committee</a:t>
            </a:r>
          </a:p>
          <a:p>
            <a:pPr marL="342900" indent="-342900" algn="l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b="0" i="0" dirty="0">
                <a:solidFill>
                  <a:srgbClr val="192A47"/>
                </a:solidFill>
                <a:effectLst/>
                <a:latin typeface="-apple-system"/>
              </a:rPr>
              <a:t>Primary Care Operational Group</a:t>
            </a:r>
          </a:p>
          <a:p>
            <a:pPr marL="342900" indent="-342900" algn="l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92A47"/>
                </a:solidFill>
                <a:latin typeface="-apple-system"/>
              </a:rPr>
              <a:t>Joint Clinical &amp;Professional Executive Group</a:t>
            </a:r>
          </a:p>
          <a:p>
            <a:pPr marL="342900" indent="-342900" algn="l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b="0" i="0" dirty="0">
                <a:solidFill>
                  <a:srgbClr val="192A47"/>
                </a:solidFill>
                <a:effectLst/>
                <a:latin typeface="-apple-system"/>
              </a:rPr>
              <a:t>Professional &amp; Clinical Leadership Assembly</a:t>
            </a:r>
          </a:p>
          <a:p>
            <a:pPr marL="342900" indent="-342900" algn="l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92A47"/>
                </a:solidFill>
                <a:latin typeface="-apple-system"/>
              </a:rPr>
              <a:t>Joint Prescribing Group</a:t>
            </a:r>
          </a:p>
          <a:p>
            <a:pPr marL="342900" indent="-342900" algn="l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b="0" i="0" dirty="0">
                <a:solidFill>
                  <a:srgbClr val="192A47"/>
                </a:solidFill>
                <a:effectLst/>
                <a:latin typeface="-apple-system"/>
              </a:rPr>
              <a:t>Medicines Safety Group</a:t>
            </a:r>
          </a:p>
          <a:p>
            <a:pPr marL="342900" indent="-342900" algn="l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92A47"/>
                </a:solidFill>
                <a:latin typeface="-apple-system"/>
              </a:rPr>
              <a:t>Medicines Value Group</a:t>
            </a:r>
            <a:endParaRPr lang="en-GB" sz="2400" b="0" i="0" dirty="0">
              <a:solidFill>
                <a:srgbClr val="192A47"/>
              </a:solidFill>
              <a:effectLst/>
              <a:latin typeface="-apple-syste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47A670-9F62-DC36-9BE0-F37B459E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526" y="1892597"/>
            <a:ext cx="3712972" cy="37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002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93B7A40-3CDB-214C-BAD2-F64A6BD62A90}"/>
              </a:ext>
            </a:extLst>
          </p:cNvPr>
          <p:cNvSpPr txBox="1"/>
          <p:nvPr/>
        </p:nvSpPr>
        <p:spPr>
          <a:xfrm>
            <a:off x="757974" y="370059"/>
            <a:ext cx="656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Board Level Members</a:t>
            </a:r>
            <a:endParaRPr lang="en-ID" sz="36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EEA610-C7A4-5844-8C93-2AF2DF0EFD60}"/>
              </a:ext>
            </a:extLst>
          </p:cNvPr>
          <p:cNvSpPr/>
          <p:nvPr/>
        </p:nvSpPr>
        <p:spPr>
          <a:xfrm>
            <a:off x="1383527" y="1537527"/>
            <a:ext cx="799181" cy="79844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287C0E-B114-4D45-89F1-63F56E320FB3}"/>
              </a:ext>
            </a:extLst>
          </p:cNvPr>
          <p:cNvSpPr/>
          <p:nvPr/>
        </p:nvSpPr>
        <p:spPr>
          <a:xfrm>
            <a:off x="1383527" y="3113491"/>
            <a:ext cx="799181" cy="7984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B4CBE1F-7883-CF4A-8F99-E2EEDEF62C6E}"/>
              </a:ext>
            </a:extLst>
          </p:cNvPr>
          <p:cNvSpPr>
            <a:spLocks noEditPoints="1"/>
          </p:cNvSpPr>
          <p:nvPr/>
        </p:nvSpPr>
        <p:spPr bwMode="auto">
          <a:xfrm>
            <a:off x="1568155" y="1725971"/>
            <a:ext cx="441959" cy="434714"/>
          </a:xfrm>
          <a:custGeom>
            <a:avLst/>
            <a:gdLst>
              <a:gd name="T0" fmla="*/ 424 w 643"/>
              <a:gd name="T1" fmla="*/ 314 h 629"/>
              <a:gd name="T2" fmla="*/ 321 w 643"/>
              <a:gd name="T3" fmla="*/ 415 h 629"/>
              <a:gd name="T4" fmla="*/ 218 w 643"/>
              <a:gd name="T5" fmla="*/ 314 h 629"/>
              <a:gd name="T6" fmla="*/ 321 w 643"/>
              <a:gd name="T7" fmla="*/ 213 h 629"/>
              <a:gd name="T8" fmla="*/ 424 w 643"/>
              <a:gd name="T9" fmla="*/ 314 h 629"/>
              <a:gd name="T10" fmla="*/ 554 w 643"/>
              <a:gd name="T11" fmla="*/ 242 h 629"/>
              <a:gd name="T12" fmla="*/ 538 w 643"/>
              <a:gd name="T13" fmla="*/ 204 h 629"/>
              <a:gd name="T14" fmla="*/ 572 w 643"/>
              <a:gd name="T15" fmla="*/ 115 h 629"/>
              <a:gd name="T16" fmla="*/ 522 w 643"/>
              <a:gd name="T17" fmla="*/ 66 h 629"/>
              <a:gd name="T18" fmla="*/ 434 w 643"/>
              <a:gd name="T19" fmla="*/ 102 h 629"/>
              <a:gd name="T20" fmla="*/ 395 w 643"/>
              <a:gd name="T21" fmla="*/ 86 h 629"/>
              <a:gd name="T22" fmla="*/ 355 w 643"/>
              <a:gd name="T23" fmla="*/ 0 h 629"/>
              <a:gd name="T24" fmla="*/ 285 w 643"/>
              <a:gd name="T25" fmla="*/ 0 h 629"/>
              <a:gd name="T26" fmla="*/ 248 w 643"/>
              <a:gd name="T27" fmla="*/ 86 h 629"/>
              <a:gd name="T28" fmla="*/ 208 w 643"/>
              <a:gd name="T29" fmla="*/ 102 h 629"/>
              <a:gd name="T30" fmla="*/ 118 w 643"/>
              <a:gd name="T31" fmla="*/ 68 h 629"/>
              <a:gd name="T32" fmla="*/ 68 w 643"/>
              <a:gd name="T33" fmla="*/ 117 h 629"/>
              <a:gd name="T34" fmla="*/ 104 w 643"/>
              <a:gd name="T35" fmla="*/ 204 h 629"/>
              <a:gd name="T36" fmla="*/ 88 w 643"/>
              <a:gd name="T37" fmla="*/ 243 h 629"/>
              <a:gd name="T38" fmla="*/ 0 w 643"/>
              <a:gd name="T39" fmla="*/ 281 h 629"/>
              <a:gd name="T40" fmla="*/ 0 w 643"/>
              <a:gd name="T41" fmla="*/ 350 h 629"/>
              <a:gd name="T42" fmla="*/ 88 w 643"/>
              <a:gd name="T43" fmla="*/ 386 h 629"/>
              <a:gd name="T44" fmla="*/ 105 w 643"/>
              <a:gd name="T45" fmla="*/ 425 h 629"/>
              <a:gd name="T46" fmla="*/ 70 w 643"/>
              <a:gd name="T47" fmla="*/ 513 h 629"/>
              <a:gd name="T48" fmla="*/ 120 w 643"/>
              <a:gd name="T49" fmla="*/ 562 h 629"/>
              <a:gd name="T50" fmla="*/ 209 w 643"/>
              <a:gd name="T51" fmla="*/ 527 h 629"/>
              <a:gd name="T52" fmla="*/ 248 w 643"/>
              <a:gd name="T53" fmla="*/ 543 h 629"/>
              <a:gd name="T54" fmla="*/ 288 w 643"/>
              <a:gd name="T55" fmla="*/ 629 h 629"/>
              <a:gd name="T56" fmla="*/ 358 w 643"/>
              <a:gd name="T57" fmla="*/ 629 h 629"/>
              <a:gd name="T58" fmla="*/ 395 w 643"/>
              <a:gd name="T59" fmla="*/ 542 h 629"/>
              <a:gd name="T60" fmla="*/ 434 w 643"/>
              <a:gd name="T61" fmla="*/ 526 h 629"/>
              <a:gd name="T62" fmla="*/ 525 w 643"/>
              <a:gd name="T63" fmla="*/ 560 h 629"/>
              <a:gd name="T64" fmla="*/ 574 w 643"/>
              <a:gd name="T65" fmla="*/ 511 h 629"/>
              <a:gd name="T66" fmla="*/ 538 w 643"/>
              <a:gd name="T67" fmla="*/ 424 h 629"/>
              <a:gd name="T68" fmla="*/ 554 w 643"/>
              <a:gd name="T69" fmla="*/ 386 h 629"/>
              <a:gd name="T70" fmla="*/ 643 w 643"/>
              <a:gd name="T71" fmla="*/ 347 h 629"/>
              <a:gd name="T72" fmla="*/ 643 w 643"/>
              <a:gd name="T73" fmla="*/ 278 h 629"/>
              <a:gd name="T74" fmla="*/ 554 w 643"/>
              <a:gd name="T75" fmla="*/ 242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629">
                <a:moveTo>
                  <a:pt x="424" y="314"/>
                </a:moveTo>
                <a:cubicBezTo>
                  <a:pt x="424" y="370"/>
                  <a:pt x="378" y="415"/>
                  <a:pt x="321" y="415"/>
                </a:cubicBezTo>
                <a:cubicBezTo>
                  <a:pt x="265" y="415"/>
                  <a:pt x="218" y="370"/>
                  <a:pt x="218" y="314"/>
                </a:cubicBezTo>
                <a:cubicBezTo>
                  <a:pt x="218" y="259"/>
                  <a:pt x="265" y="213"/>
                  <a:pt x="321" y="213"/>
                </a:cubicBezTo>
                <a:cubicBezTo>
                  <a:pt x="378" y="213"/>
                  <a:pt x="424" y="259"/>
                  <a:pt x="424" y="314"/>
                </a:cubicBezTo>
                <a:close/>
                <a:moveTo>
                  <a:pt x="554" y="242"/>
                </a:moveTo>
                <a:lnTo>
                  <a:pt x="538" y="204"/>
                </a:lnTo>
                <a:cubicBezTo>
                  <a:pt x="538" y="204"/>
                  <a:pt x="576" y="118"/>
                  <a:pt x="572" y="115"/>
                </a:cubicBezTo>
                <a:lnTo>
                  <a:pt x="522" y="66"/>
                </a:lnTo>
                <a:cubicBezTo>
                  <a:pt x="519" y="63"/>
                  <a:pt x="434" y="102"/>
                  <a:pt x="434" y="102"/>
                </a:cubicBezTo>
                <a:lnTo>
                  <a:pt x="395" y="86"/>
                </a:lnTo>
                <a:cubicBezTo>
                  <a:pt x="395" y="86"/>
                  <a:pt x="360" y="0"/>
                  <a:pt x="355" y="0"/>
                </a:cubicBezTo>
                <a:lnTo>
                  <a:pt x="285" y="0"/>
                </a:lnTo>
                <a:cubicBezTo>
                  <a:pt x="280" y="0"/>
                  <a:pt x="248" y="86"/>
                  <a:pt x="248" y="86"/>
                </a:cubicBezTo>
                <a:lnTo>
                  <a:pt x="208" y="102"/>
                </a:lnTo>
                <a:cubicBezTo>
                  <a:pt x="208" y="102"/>
                  <a:pt x="121" y="65"/>
                  <a:pt x="118" y="68"/>
                </a:cubicBezTo>
                <a:lnTo>
                  <a:pt x="68" y="117"/>
                </a:lnTo>
                <a:cubicBezTo>
                  <a:pt x="65" y="121"/>
                  <a:pt x="104" y="204"/>
                  <a:pt x="104" y="204"/>
                </a:cubicBezTo>
                <a:lnTo>
                  <a:pt x="88" y="243"/>
                </a:lnTo>
                <a:cubicBezTo>
                  <a:pt x="88" y="243"/>
                  <a:pt x="0" y="276"/>
                  <a:pt x="0" y="281"/>
                </a:cubicBezTo>
                <a:lnTo>
                  <a:pt x="0" y="350"/>
                </a:lnTo>
                <a:cubicBezTo>
                  <a:pt x="0" y="355"/>
                  <a:pt x="88" y="386"/>
                  <a:pt x="88" y="386"/>
                </a:cubicBezTo>
                <a:lnTo>
                  <a:pt x="105" y="425"/>
                </a:lnTo>
                <a:cubicBezTo>
                  <a:pt x="105" y="425"/>
                  <a:pt x="67" y="510"/>
                  <a:pt x="70" y="513"/>
                </a:cubicBezTo>
                <a:lnTo>
                  <a:pt x="120" y="562"/>
                </a:lnTo>
                <a:cubicBezTo>
                  <a:pt x="123" y="565"/>
                  <a:pt x="209" y="527"/>
                  <a:pt x="209" y="527"/>
                </a:cubicBezTo>
                <a:lnTo>
                  <a:pt x="248" y="543"/>
                </a:lnTo>
                <a:cubicBezTo>
                  <a:pt x="248" y="543"/>
                  <a:pt x="283" y="629"/>
                  <a:pt x="288" y="629"/>
                </a:cubicBezTo>
                <a:lnTo>
                  <a:pt x="358" y="629"/>
                </a:lnTo>
                <a:cubicBezTo>
                  <a:pt x="363" y="629"/>
                  <a:pt x="395" y="542"/>
                  <a:pt x="395" y="542"/>
                </a:cubicBezTo>
                <a:lnTo>
                  <a:pt x="434" y="526"/>
                </a:lnTo>
                <a:cubicBezTo>
                  <a:pt x="434" y="526"/>
                  <a:pt x="521" y="563"/>
                  <a:pt x="525" y="560"/>
                </a:cubicBezTo>
                <a:lnTo>
                  <a:pt x="574" y="511"/>
                </a:lnTo>
                <a:cubicBezTo>
                  <a:pt x="578" y="508"/>
                  <a:pt x="538" y="424"/>
                  <a:pt x="538" y="424"/>
                </a:cubicBezTo>
                <a:lnTo>
                  <a:pt x="554" y="386"/>
                </a:lnTo>
                <a:cubicBezTo>
                  <a:pt x="554" y="386"/>
                  <a:pt x="643" y="352"/>
                  <a:pt x="643" y="347"/>
                </a:cubicBezTo>
                <a:lnTo>
                  <a:pt x="643" y="278"/>
                </a:lnTo>
                <a:cubicBezTo>
                  <a:pt x="643" y="273"/>
                  <a:pt x="554" y="242"/>
                  <a:pt x="554" y="2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2C13A54-4C35-F44A-B71F-618A5A8A8313}"/>
              </a:ext>
            </a:extLst>
          </p:cNvPr>
          <p:cNvSpPr>
            <a:spLocks noEditPoints="1"/>
          </p:cNvSpPr>
          <p:nvPr/>
        </p:nvSpPr>
        <p:spPr bwMode="auto">
          <a:xfrm>
            <a:off x="1568155" y="3305516"/>
            <a:ext cx="441959" cy="434714"/>
          </a:xfrm>
          <a:custGeom>
            <a:avLst/>
            <a:gdLst>
              <a:gd name="T0" fmla="*/ 424 w 643"/>
              <a:gd name="T1" fmla="*/ 314 h 629"/>
              <a:gd name="T2" fmla="*/ 321 w 643"/>
              <a:gd name="T3" fmla="*/ 415 h 629"/>
              <a:gd name="T4" fmla="*/ 218 w 643"/>
              <a:gd name="T5" fmla="*/ 314 h 629"/>
              <a:gd name="T6" fmla="*/ 321 w 643"/>
              <a:gd name="T7" fmla="*/ 213 h 629"/>
              <a:gd name="T8" fmla="*/ 424 w 643"/>
              <a:gd name="T9" fmla="*/ 314 h 629"/>
              <a:gd name="T10" fmla="*/ 554 w 643"/>
              <a:gd name="T11" fmla="*/ 242 h 629"/>
              <a:gd name="T12" fmla="*/ 538 w 643"/>
              <a:gd name="T13" fmla="*/ 204 h 629"/>
              <a:gd name="T14" fmla="*/ 572 w 643"/>
              <a:gd name="T15" fmla="*/ 115 h 629"/>
              <a:gd name="T16" fmla="*/ 522 w 643"/>
              <a:gd name="T17" fmla="*/ 66 h 629"/>
              <a:gd name="T18" fmla="*/ 434 w 643"/>
              <a:gd name="T19" fmla="*/ 102 h 629"/>
              <a:gd name="T20" fmla="*/ 395 w 643"/>
              <a:gd name="T21" fmla="*/ 86 h 629"/>
              <a:gd name="T22" fmla="*/ 355 w 643"/>
              <a:gd name="T23" fmla="*/ 0 h 629"/>
              <a:gd name="T24" fmla="*/ 285 w 643"/>
              <a:gd name="T25" fmla="*/ 0 h 629"/>
              <a:gd name="T26" fmla="*/ 248 w 643"/>
              <a:gd name="T27" fmla="*/ 86 h 629"/>
              <a:gd name="T28" fmla="*/ 208 w 643"/>
              <a:gd name="T29" fmla="*/ 102 h 629"/>
              <a:gd name="T30" fmla="*/ 118 w 643"/>
              <a:gd name="T31" fmla="*/ 68 h 629"/>
              <a:gd name="T32" fmla="*/ 68 w 643"/>
              <a:gd name="T33" fmla="*/ 117 h 629"/>
              <a:gd name="T34" fmla="*/ 104 w 643"/>
              <a:gd name="T35" fmla="*/ 204 h 629"/>
              <a:gd name="T36" fmla="*/ 88 w 643"/>
              <a:gd name="T37" fmla="*/ 243 h 629"/>
              <a:gd name="T38" fmla="*/ 0 w 643"/>
              <a:gd name="T39" fmla="*/ 281 h 629"/>
              <a:gd name="T40" fmla="*/ 0 w 643"/>
              <a:gd name="T41" fmla="*/ 350 h 629"/>
              <a:gd name="T42" fmla="*/ 88 w 643"/>
              <a:gd name="T43" fmla="*/ 386 h 629"/>
              <a:gd name="T44" fmla="*/ 105 w 643"/>
              <a:gd name="T45" fmla="*/ 425 h 629"/>
              <a:gd name="T46" fmla="*/ 70 w 643"/>
              <a:gd name="T47" fmla="*/ 513 h 629"/>
              <a:gd name="T48" fmla="*/ 120 w 643"/>
              <a:gd name="T49" fmla="*/ 562 h 629"/>
              <a:gd name="T50" fmla="*/ 209 w 643"/>
              <a:gd name="T51" fmla="*/ 527 h 629"/>
              <a:gd name="T52" fmla="*/ 248 w 643"/>
              <a:gd name="T53" fmla="*/ 543 h 629"/>
              <a:gd name="T54" fmla="*/ 288 w 643"/>
              <a:gd name="T55" fmla="*/ 629 h 629"/>
              <a:gd name="T56" fmla="*/ 358 w 643"/>
              <a:gd name="T57" fmla="*/ 629 h 629"/>
              <a:gd name="T58" fmla="*/ 395 w 643"/>
              <a:gd name="T59" fmla="*/ 542 h 629"/>
              <a:gd name="T60" fmla="*/ 434 w 643"/>
              <a:gd name="T61" fmla="*/ 526 h 629"/>
              <a:gd name="T62" fmla="*/ 525 w 643"/>
              <a:gd name="T63" fmla="*/ 560 h 629"/>
              <a:gd name="T64" fmla="*/ 574 w 643"/>
              <a:gd name="T65" fmla="*/ 511 h 629"/>
              <a:gd name="T66" fmla="*/ 538 w 643"/>
              <a:gd name="T67" fmla="*/ 424 h 629"/>
              <a:gd name="T68" fmla="*/ 554 w 643"/>
              <a:gd name="T69" fmla="*/ 386 h 629"/>
              <a:gd name="T70" fmla="*/ 643 w 643"/>
              <a:gd name="T71" fmla="*/ 347 h 629"/>
              <a:gd name="T72" fmla="*/ 643 w 643"/>
              <a:gd name="T73" fmla="*/ 278 h 629"/>
              <a:gd name="T74" fmla="*/ 554 w 643"/>
              <a:gd name="T75" fmla="*/ 242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629">
                <a:moveTo>
                  <a:pt x="424" y="314"/>
                </a:moveTo>
                <a:cubicBezTo>
                  <a:pt x="424" y="370"/>
                  <a:pt x="378" y="415"/>
                  <a:pt x="321" y="415"/>
                </a:cubicBezTo>
                <a:cubicBezTo>
                  <a:pt x="265" y="415"/>
                  <a:pt x="218" y="370"/>
                  <a:pt x="218" y="314"/>
                </a:cubicBezTo>
                <a:cubicBezTo>
                  <a:pt x="218" y="259"/>
                  <a:pt x="265" y="213"/>
                  <a:pt x="321" y="213"/>
                </a:cubicBezTo>
                <a:cubicBezTo>
                  <a:pt x="378" y="213"/>
                  <a:pt x="424" y="259"/>
                  <a:pt x="424" y="314"/>
                </a:cubicBezTo>
                <a:close/>
                <a:moveTo>
                  <a:pt x="554" y="242"/>
                </a:moveTo>
                <a:lnTo>
                  <a:pt x="538" y="204"/>
                </a:lnTo>
                <a:cubicBezTo>
                  <a:pt x="538" y="204"/>
                  <a:pt x="576" y="118"/>
                  <a:pt x="572" y="115"/>
                </a:cubicBezTo>
                <a:lnTo>
                  <a:pt x="522" y="66"/>
                </a:lnTo>
                <a:cubicBezTo>
                  <a:pt x="519" y="63"/>
                  <a:pt x="434" y="102"/>
                  <a:pt x="434" y="102"/>
                </a:cubicBezTo>
                <a:lnTo>
                  <a:pt x="395" y="86"/>
                </a:lnTo>
                <a:cubicBezTo>
                  <a:pt x="395" y="86"/>
                  <a:pt x="360" y="0"/>
                  <a:pt x="355" y="0"/>
                </a:cubicBezTo>
                <a:lnTo>
                  <a:pt x="285" y="0"/>
                </a:lnTo>
                <a:cubicBezTo>
                  <a:pt x="280" y="0"/>
                  <a:pt x="248" y="86"/>
                  <a:pt x="248" y="86"/>
                </a:cubicBezTo>
                <a:lnTo>
                  <a:pt x="208" y="102"/>
                </a:lnTo>
                <a:cubicBezTo>
                  <a:pt x="208" y="102"/>
                  <a:pt x="121" y="65"/>
                  <a:pt x="118" y="68"/>
                </a:cubicBezTo>
                <a:lnTo>
                  <a:pt x="68" y="117"/>
                </a:lnTo>
                <a:cubicBezTo>
                  <a:pt x="65" y="121"/>
                  <a:pt x="104" y="204"/>
                  <a:pt x="104" y="204"/>
                </a:cubicBezTo>
                <a:lnTo>
                  <a:pt x="88" y="243"/>
                </a:lnTo>
                <a:cubicBezTo>
                  <a:pt x="88" y="243"/>
                  <a:pt x="0" y="276"/>
                  <a:pt x="0" y="281"/>
                </a:cubicBezTo>
                <a:lnTo>
                  <a:pt x="0" y="350"/>
                </a:lnTo>
                <a:cubicBezTo>
                  <a:pt x="0" y="355"/>
                  <a:pt x="88" y="386"/>
                  <a:pt x="88" y="386"/>
                </a:cubicBezTo>
                <a:lnTo>
                  <a:pt x="105" y="425"/>
                </a:lnTo>
                <a:cubicBezTo>
                  <a:pt x="105" y="425"/>
                  <a:pt x="67" y="510"/>
                  <a:pt x="70" y="513"/>
                </a:cubicBezTo>
                <a:lnTo>
                  <a:pt x="120" y="562"/>
                </a:lnTo>
                <a:cubicBezTo>
                  <a:pt x="123" y="565"/>
                  <a:pt x="209" y="527"/>
                  <a:pt x="209" y="527"/>
                </a:cubicBezTo>
                <a:lnTo>
                  <a:pt x="248" y="543"/>
                </a:lnTo>
                <a:cubicBezTo>
                  <a:pt x="248" y="543"/>
                  <a:pt x="283" y="629"/>
                  <a:pt x="288" y="629"/>
                </a:cubicBezTo>
                <a:lnTo>
                  <a:pt x="358" y="629"/>
                </a:lnTo>
                <a:cubicBezTo>
                  <a:pt x="363" y="629"/>
                  <a:pt x="395" y="542"/>
                  <a:pt x="395" y="542"/>
                </a:cubicBezTo>
                <a:lnTo>
                  <a:pt x="434" y="526"/>
                </a:lnTo>
                <a:cubicBezTo>
                  <a:pt x="434" y="526"/>
                  <a:pt x="521" y="563"/>
                  <a:pt x="525" y="560"/>
                </a:cubicBezTo>
                <a:lnTo>
                  <a:pt x="574" y="511"/>
                </a:lnTo>
                <a:cubicBezTo>
                  <a:pt x="578" y="508"/>
                  <a:pt x="538" y="424"/>
                  <a:pt x="538" y="424"/>
                </a:cubicBezTo>
                <a:lnTo>
                  <a:pt x="554" y="386"/>
                </a:lnTo>
                <a:cubicBezTo>
                  <a:pt x="554" y="386"/>
                  <a:pt x="643" y="352"/>
                  <a:pt x="643" y="347"/>
                </a:cubicBezTo>
                <a:lnTo>
                  <a:pt x="643" y="278"/>
                </a:lnTo>
                <a:cubicBezTo>
                  <a:pt x="643" y="273"/>
                  <a:pt x="554" y="242"/>
                  <a:pt x="554" y="2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695C3D-CEA3-4940-AEA2-179AD503E935}"/>
              </a:ext>
            </a:extLst>
          </p:cNvPr>
          <p:cNvSpPr/>
          <p:nvPr/>
        </p:nvSpPr>
        <p:spPr>
          <a:xfrm>
            <a:off x="2415656" y="1522376"/>
            <a:ext cx="2661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50904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Dr Fiona Head</a:t>
            </a:r>
          </a:p>
          <a:p>
            <a:pPr defTabSz="1450904"/>
            <a:r>
              <a:rPr lang="en-US" sz="2000" b="1" dirty="0">
                <a:solidFill>
                  <a:srgbClr val="820000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Chief Medical Officer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70D1366-A060-9941-8328-23C66110B10F}"/>
              </a:ext>
            </a:extLst>
          </p:cNvPr>
          <p:cNvSpPr/>
          <p:nvPr/>
        </p:nvSpPr>
        <p:spPr>
          <a:xfrm>
            <a:off x="2415656" y="3164401"/>
            <a:ext cx="391523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450904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Dr Simon Hambling</a:t>
            </a:r>
          </a:p>
          <a:p>
            <a:pPr defTabSz="1450904"/>
            <a:r>
              <a:rPr lang="en-US" sz="2000" b="1" dirty="0">
                <a:solidFill>
                  <a:srgbClr val="215FC3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Partner Member – Primary Care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0AA264-4B3A-E75B-47E8-72629DACFCAE}"/>
              </a:ext>
            </a:extLst>
          </p:cNvPr>
          <p:cNvSpPr/>
          <p:nvPr/>
        </p:nvSpPr>
        <p:spPr>
          <a:xfrm>
            <a:off x="1383527" y="4728492"/>
            <a:ext cx="799181" cy="7984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733">
              <a:solidFill>
                <a:schemeClr val="bg1"/>
              </a:solidFill>
            </a:endParaRPr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EC00D544-B922-35DE-379A-CAEC6A7E93B1}"/>
              </a:ext>
            </a:extLst>
          </p:cNvPr>
          <p:cNvSpPr>
            <a:spLocks noEditPoints="1"/>
          </p:cNvSpPr>
          <p:nvPr/>
        </p:nvSpPr>
        <p:spPr bwMode="auto">
          <a:xfrm>
            <a:off x="1568155" y="4920517"/>
            <a:ext cx="441959" cy="434714"/>
          </a:xfrm>
          <a:custGeom>
            <a:avLst/>
            <a:gdLst>
              <a:gd name="T0" fmla="*/ 424 w 643"/>
              <a:gd name="T1" fmla="*/ 314 h 629"/>
              <a:gd name="T2" fmla="*/ 321 w 643"/>
              <a:gd name="T3" fmla="*/ 415 h 629"/>
              <a:gd name="T4" fmla="*/ 218 w 643"/>
              <a:gd name="T5" fmla="*/ 314 h 629"/>
              <a:gd name="T6" fmla="*/ 321 w 643"/>
              <a:gd name="T7" fmla="*/ 213 h 629"/>
              <a:gd name="T8" fmla="*/ 424 w 643"/>
              <a:gd name="T9" fmla="*/ 314 h 629"/>
              <a:gd name="T10" fmla="*/ 554 w 643"/>
              <a:gd name="T11" fmla="*/ 242 h 629"/>
              <a:gd name="T12" fmla="*/ 538 w 643"/>
              <a:gd name="T13" fmla="*/ 204 h 629"/>
              <a:gd name="T14" fmla="*/ 572 w 643"/>
              <a:gd name="T15" fmla="*/ 115 h 629"/>
              <a:gd name="T16" fmla="*/ 522 w 643"/>
              <a:gd name="T17" fmla="*/ 66 h 629"/>
              <a:gd name="T18" fmla="*/ 434 w 643"/>
              <a:gd name="T19" fmla="*/ 102 h 629"/>
              <a:gd name="T20" fmla="*/ 395 w 643"/>
              <a:gd name="T21" fmla="*/ 86 h 629"/>
              <a:gd name="T22" fmla="*/ 355 w 643"/>
              <a:gd name="T23" fmla="*/ 0 h 629"/>
              <a:gd name="T24" fmla="*/ 285 w 643"/>
              <a:gd name="T25" fmla="*/ 0 h 629"/>
              <a:gd name="T26" fmla="*/ 248 w 643"/>
              <a:gd name="T27" fmla="*/ 86 h 629"/>
              <a:gd name="T28" fmla="*/ 208 w 643"/>
              <a:gd name="T29" fmla="*/ 102 h 629"/>
              <a:gd name="T30" fmla="*/ 118 w 643"/>
              <a:gd name="T31" fmla="*/ 68 h 629"/>
              <a:gd name="T32" fmla="*/ 68 w 643"/>
              <a:gd name="T33" fmla="*/ 117 h 629"/>
              <a:gd name="T34" fmla="*/ 104 w 643"/>
              <a:gd name="T35" fmla="*/ 204 h 629"/>
              <a:gd name="T36" fmla="*/ 88 w 643"/>
              <a:gd name="T37" fmla="*/ 243 h 629"/>
              <a:gd name="T38" fmla="*/ 0 w 643"/>
              <a:gd name="T39" fmla="*/ 281 h 629"/>
              <a:gd name="T40" fmla="*/ 0 w 643"/>
              <a:gd name="T41" fmla="*/ 350 h 629"/>
              <a:gd name="T42" fmla="*/ 88 w 643"/>
              <a:gd name="T43" fmla="*/ 386 h 629"/>
              <a:gd name="T44" fmla="*/ 105 w 643"/>
              <a:gd name="T45" fmla="*/ 425 h 629"/>
              <a:gd name="T46" fmla="*/ 70 w 643"/>
              <a:gd name="T47" fmla="*/ 513 h 629"/>
              <a:gd name="T48" fmla="*/ 120 w 643"/>
              <a:gd name="T49" fmla="*/ 562 h 629"/>
              <a:gd name="T50" fmla="*/ 209 w 643"/>
              <a:gd name="T51" fmla="*/ 527 h 629"/>
              <a:gd name="T52" fmla="*/ 248 w 643"/>
              <a:gd name="T53" fmla="*/ 543 h 629"/>
              <a:gd name="T54" fmla="*/ 288 w 643"/>
              <a:gd name="T55" fmla="*/ 629 h 629"/>
              <a:gd name="T56" fmla="*/ 358 w 643"/>
              <a:gd name="T57" fmla="*/ 629 h 629"/>
              <a:gd name="T58" fmla="*/ 395 w 643"/>
              <a:gd name="T59" fmla="*/ 542 h 629"/>
              <a:gd name="T60" fmla="*/ 434 w 643"/>
              <a:gd name="T61" fmla="*/ 526 h 629"/>
              <a:gd name="T62" fmla="*/ 525 w 643"/>
              <a:gd name="T63" fmla="*/ 560 h 629"/>
              <a:gd name="T64" fmla="*/ 574 w 643"/>
              <a:gd name="T65" fmla="*/ 511 h 629"/>
              <a:gd name="T66" fmla="*/ 538 w 643"/>
              <a:gd name="T67" fmla="*/ 424 h 629"/>
              <a:gd name="T68" fmla="*/ 554 w 643"/>
              <a:gd name="T69" fmla="*/ 386 h 629"/>
              <a:gd name="T70" fmla="*/ 643 w 643"/>
              <a:gd name="T71" fmla="*/ 347 h 629"/>
              <a:gd name="T72" fmla="*/ 643 w 643"/>
              <a:gd name="T73" fmla="*/ 278 h 629"/>
              <a:gd name="T74" fmla="*/ 554 w 643"/>
              <a:gd name="T75" fmla="*/ 242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3" h="629">
                <a:moveTo>
                  <a:pt x="424" y="314"/>
                </a:moveTo>
                <a:cubicBezTo>
                  <a:pt x="424" y="370"/>
                  <a:pt x="378" y="415"/>
                  <a:pt x="321" y="415"/>
                </a:cubicBezTo>
                <a:cubicBezTo>
                  <a:pt x="265" y="415"/>
                  <a:pt x="218" y="370"/>
                  <a:pt x="218" y="314"/>
                </a:cubicBezTo>
                <a:cubicBezTo>
                  <a:pt x="218" y="259"/>
                  <a:pt x="265" y="213"/>
                  <a:pt x="321" y="213"/>
                </a:cubicBezTo>
                <a:cubicBezTo>
                  <a:pt x="378" y="213"/>
                  <a:pt x="424" y="259"/>
                  <a:pt x="424" y="314"/>
                </a:cubicBezTo>
                <a:close/>
                <a:moveTo>
                  <a:pt x="554" y="242"/>
                </a:moveTo>
                <a:lnTo>
                  <a:pt x="538" y="204"/>
                </a:lnTo>
                <a:cubicBezTo>
                  <a:pt x="538" y="204"/>
                  <a:pt x="576" y="118"/>
                  <a:pt x="572" y="115"/>
                </a:cubicBezTo>
                <a:lnTo>
                  <a:pt x="522" y="66"/>
                </a:lnTo>
                <a:cubicBezTo>
                  <a:pt x="519" y="63"/>
                  <a:pt x="434" y="102"/>
                  <a:pt x="434" y="102"/>
                </a:cubicBezTo>
                <a:lnTo>
                  <a:pt x="395" y="86"/>
                </a:lnTo>
                <a:cubicBezTo>
                  <a:pt x="395" y="86"/>
                  <a:pt x="360" y="0"/>
                  <a:pt x="355" y="0"/>
                </a:cubicBezTo>
                <a:lnTo>
                  <a:pt x="285" y="0"/>
                </a:lnTo>
                <a:cubicBezTo>
                  <a:pt x="280" y="0"/>
                  <a:pt x="248" y="86"/>
                  <a:pt x="248" y="86"/>
                </a:cubicBezTo>
                <a:lnTo>
                  <a:pt x="208" y="102"/>
                </a:lnTo>
                <a:cubicBezTo>
                  <a:pt x="208" y="102"/>
                  <a:pt x="121" y="65"/>
                  <a:pt x="118" y="68"/>
                </a:cubicBezTo>
                <a:lnTo>
                  <a:pt x="68" y="117"/>
                </a:lnTo>
                <a:cubicBezTo>
                  <a:pt x="65" y="121"/>
                  <a:pt x="104" y="204"/>
                  <a:pt x="104" y="204"/>
                </a:cubicBezTo>
                <a:lnTo>
                  <a:pt x="88" y="243"/>
                </a:lnTo>
                <a:cubicBezTo>
                  <a:pt x="88" y="243"/>
                  <a:pt x="0" y="276"/>
                  <a:pt x="0" y="281"/>
                </a:cubicBezTo>
                <a:lnTo>
                  <a:pt x="0" y="350"/>
                </a:lnTo>
                <a:cubicBezTo>
                  <a:pt x="0" y="355"/>
                  <a:pt x="88" y="386"/>
                  <a:pt x="88" y="386"/>
                </a:cubicBezTo>
                <a:lnTo>
                  <a:pt x="105" y="425"/>
                </a:lnTo>
                <a:cubicBezTo>
                  <a:pt x="105" y="425"/>
                  <a:pt x="67" y="510"/>
                  <a:pt x="70" y="513"/>
                </a:cubicBezTo>
                <a:lnTo>
                  <a:pt x="120" y="562"/>
                </a:lnTo>
                <a:cubicBezTo>
                  <a:pt x="123" y="565"/>
                  <a:pt x="209" y="527"/>
                  <a:pt x="209" y="527"/>
                </a:cubicBezTo>
                <a:lnTo>
                  <a:pt x="248" y="543"/>
                </a:lnTo>
                <a:cubicBezTo>
                  <a:pt x="248" y="543"/>
                  <a:pt x="283" y="629"/>
                  <a:pt x="288" y="629"/>
                </a:cubicBezTo>
                <a:lnTo>
                  <a:pt x="358" y="629"/>
                </a:lnTo>
                <a:cubicBezTo>
                  <a:pt x="363" y="629"/>
                  <a:pt x="395" y="542"/>
                  <a:pt x="395" y="542"/>
                </a:cubicBezTo>
                <a:lnTo>
                  <a:pt x="434" y="526"/>
                </a:lnTo>
                <a:cubicBezTo>
                  <a:pt x="434" y="526"/>
                  <a:pt x="521" y="563"/>
                  <a:pt x="525" y="560"/>
                </a:cubicBezTo>
                <a:lnTo>
                  <a:pt x="574" y="511"/>
                </a:lnTo>
                <a:cubicBezTo>
                  <a:pt x="578" y="508"/>
                  <a:pt x="538" y="424"/>
                  <a:pt x="538" y="424"/>
                </a:cubicBezTo>
                <a:lnTo>
                  <a:pt x="554" y="386"/>
                </a:lnTo>
                <a:cubicBezTo>
                  <a:pt x="554" y="386"/>
                  <a:pt x="643" y="352"/>
                  <a:pt x="643" y="347"/>
                </a:cubicBezTo>
                <a:lnTo>
                  <a:pt x="643" y="278"/>
                </a:lnTo>
                <a:cubicBezTo>
                  <a:pt x="643" y="273"/>
                  <a:pt x="554" y="242"/>
                  <a:pt x="554" y="2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7E1D77-894B-B8CD-3B63-067611642F60}"/>
              </a:ext>
            </a:extLst>
          </p:cNvPr>
          <p:cNvSpPr/>
          <p:nvPr/>
        </p:nvSpPr>
        <p:spPr>
          <a:xfrm>
            <a:off x="2436253" y="4731071"/>
            <a:ext cx="42255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50904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Dr Gary Howsam</a:t>
            </a:r>
          </a:p>
          <a:p>
            <a:pPr defTabSz="1450904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Chief Clinical Improvement Officer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F3311D9-D882-66AE-F5B7-377EA80C913D}"/>
              </a:ext>
            </a:extLst>
          </p:cNvPr>
          <p:cNvSpPr/>
          <p:nvPr/>
        </p:nvSpPr>
        <p:spPr>
          <a:xfrm>
            <a:off x="6461516" y="1658841"/>
            <a:ext cx="400588" cy="584775"/>
          </a:xfrm>
          <a:prstGeom prst="rightBrace">
            <a:avLst/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F45981-6188-BDBC-23D8-B84350ADAA4A}"/>
              </a:ext>
            </a:extLst>
          </p:cNvPr>
          <p:cNvSpPr/>
          <p:nvPr/>
        </p:nvSpPr>
        <p:spPr>
          <a:xfrm>
            <a:off x="7053942" y="1296090"/>
            <a:ext cx="4267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50904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Board level accountability for medicines via the ICB Chief Pharmacist &amp; ICB Medicines Optimisation Team</a:t>
            </a:r>
            <a:endParaRPr lang="en-US" sz="2000" b="1" dirty="0">
              <a:solidFill>
                <a:srgbClr val="820000"/>
              </a:solidFill>
              <a:latin typeface="Calibri" panose="020F0502020204030204" pitchFamily="34" charset="0"/>
              <a:ea typeface="Open Sans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3D1878-F337-2C42-E252-D8D424AA0360}"/>
              </a:ext>
            </a:extLst>
          </p:cNvPr>
          <p:cNvSpPr/>
          <p:nvPr/>
        </p:nvSpPr>
        <p:spPr>
          <a:xfrm>
            <a:off x="7092271" y="4792429"/>
            <a:ext cx="4481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50904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Develop primary care strategy and quality improvement in primary care.</a:t>
            </a:r>
            <a:endParaRPr lang="en-US" sz="2000" b="1" dirty="0">
              <a:solidFill>
                <a:srgbClr val="820000"/>
              </a:solidFill>
              <a:latin typeface="Calibri" panose="020F0502020204030204" pitchFamily="34" charset="0"/>
              <a:ea typeface="Open Sans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A2D9E-8C2F-277A-C2FB-D306686B832E}"/>
              </a:ext>
            </a:extLst>
          </p:cNvPr>
          <p:cNvSpPr/>
          <p:nvPr/>
        </p:nvSpPr>
        <p:spPr>
          <a:xfrm>
            <a:off x="7092271" y="2890371"/>
            <a:ext cx="42677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50904"/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Open Sans" pitchFamily="34" charset="0"/>
                <a:cs typeface="Calibri" panose="020F0502020204030204" pitchFamily="34" charset="0"/>
              </a:rPr>
              <a:t>Bring the perspective and understanding of wider primary care, including community pharmacy providers within the ICB area.</a:t>
            </a:r>
            <a:endParaRPr lang="en-US" sz="2000" b="1" dirty="0">
              <a:solidFill>
                <a:srgbClr val="820000"/>
              </a:solidFill>
              <a:latin typeface="Calibri" panose="020F0502020204030204" pitchFamily="34" charset="0"/>
              <a:ea typeface="Open Sans" pitchFamily="34" charset="0"/>
              <a:cs typeface="Calibri" panose="020F0502020204030204" pitchFamily="34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C3FF344-68D2-5B46-D58F-FC0B80938887}"/>
              </a:ext>
            </a:extLst>
          </p:cNvPr>
          <p:cNvSpPr/>
          <p:nvPr/>
        </p:nvSpPr>
        <p:spPr>
          <a:xfrm>
            <a:off x="6461516" y="3301994"/>
            <a:ext cx="400588" cy="584775"/>
          </a:xfrm>
          <a:prstGeom prst="rightBrace">
            <a:avLst/>
          </a:prstGeom>
          <a:ln w="28575">
            <a:solidFill>
              <a:srgbClr val="215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D53F94F-8B69-F6FF-6EC4-59BCF9C349AD}"/>
              </a:ext>
            </a:extLst>
          </p:cNvPr>
          <p:cNvSpPr/>
          <p:nvPr/>
        </p:nvSpPr>
        <p:spPr>
          <a:xfrm>
            <a:off x="6461516" y="4871403"/>
            <a:ext cx="400588" cy="584775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46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1" grpId="0"/>
      <p:bldP spid="35" grpId="0" animBg="1"/>
      <p:bldP spid="20" grpId="0" animBg="1"/>
      <p:bldP spid="24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A1C3EF-7658-F34B-AF2E-590FAE9DE5DE}"/>
              </a:ext>
            </a:extLst>
          </p:cNvPr>
          <p:cNvSpPr txBox="1"/>
          <p:nvPr/>
        </p:nvSpPr>
        <p:spPr>
          <a:xfrm>
            <a:off x="557227" y="1973051"/>
            <a:ext cx="584357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92A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Pharmaceutical Committee AGM 19</a:t>
            </a:r>
            <a:r>
              <a:rPr lang="en-US" sz="2400" baseline="30000" dirty="0">
                <a:solidFill>
                  <a:srgbClr val="192A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192A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September 2023</a:t>
            </a:r>
          </a:p>
          <a:p>
            <a:endParaRPr lang="en-ID" sz="4000" dirty="0">
              <a:solidFill>
                <a:srgbClr val="192A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D" sz="4000" dirty="0">
              <a:solidFill>
                <a:srgbClr val="192A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sz="4000" dirty="0">
                <a:solidFill>
                  <a:srgbClr val="192A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Gary Howsam</a:t>
            </a:r>
          </a:p>
          <a:p>
            <a:endParaRPr lang="en-ID" sz="4000" dirty="0">
              <a:solidFill>
                <a:srgbClr val="192A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sz="2800" dirty="0">
                <a:solidFill>
                  <a:srgbClr val="192A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ICB Chief Clinical Improvement Officer</a:t>
            </a:r>
            <a:endParaRPr lang="en-US" sz="1600" dirty="0">
              <a:solidFill>
                <a:srgbClr val="192A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5778"/>
      </p:ext>
    </p:extLst>
  </p:cSld>
  <p:clrMapOvr>
    <a:masterClrMapping/>
  </p:clrMapOvr>
</p:sld>
</file>

<file path=ppt/theme/theme1.xml><?xml version="1.0" encoding="utf-8"?>
<a:theme xmlns:a="http://schemas.openxmlformats.org/drawingml/2006/main" name="ICS_C&amp;P">
  <a:themeElements>
    <a:clrScheme name="ICS_C&amp;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2A46"/>
      </a:accent1>
      <a:accent2>
        <a:srgbClr val="0069B3"/>
      </a:accent2>
      <a:accent3>
        <a:srgbClr val="BF0078"/>
      </a:accent3>
      <a:accent4>
        <a:srgbClr val="65B32E"/>
      </a:accent4>
      <a:accent5>
        <a:srgbClr val="770A48"/>
      </a:accent5>
      <a:accent6>
        <a:srgbClr val="662483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74C4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4357e7-1cb1-4734-bd67-71fa0acbe49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52BF43768CEB469333ADCA25C1656F" ma:contentTypeVersion="15" ma:contentTypeDescription="Create a new document." ma:contentTypeScope="" ma:versionID="a284ce09d382714b857cda90013442ab">
  <xsd:schema xmlns:xsd="http://www.w3.org/2001/XMLSchema" xmlns:xs="http://www.w3.org/2001/XMLSchema" xmlns:p="http://schemas.microsoft.com/office/2006/metadata/properties" xmlns:ns3="844357e7-1cb1-4734-bd67-71fa0acbe493" xmlns:ns4="06aa1331-f5f7-4ea2-9e72-1afc81ae4fc5" targetNamespace="http://schemas.microsoft.com/office/2006/metadata/properties" ma:root="true" ma:fieldsID="97f8b43f9ce5ef6212cad672a32a4771" ns3:_="" ns4:_="">
    <xsd:import namespace="844357e7-1cb1-4734-bd67-71fa0acbe493"/>
    <xsd:import namespace="06aa1331-f5f7-4ea2-9e72-1afc81ae4f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357e7-1cb1-4734-bd67-71fa0acbe4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a1331-f5f7-4ea2-9e72-1afc81ae4fc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84F7B1-EFC6-4F31-9AF6-9107F5C6B7B1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6aa1331-f5f7-4ea2-9e72-1afc81ae4fc5"/>
    <ds:schemaRef ds:uri="http://purl.org/dc/dcmitype/"/>
    <ds:schemaRef ds:uri="http://purl.org/dc/terms/"/>
    <ds:schemaRef ds:uri="http://schemas.microsoft.com/office/2006/documentManagement/types"/>
    <ds:schemaRef ds:uri="844357e7-1cb1-4734-bd67-71fa0acbe49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5A1B62-5F85-4A24-979A-A4396D28F5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60711-F3BB-490F-A143-5D0403A79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4357e7-1cb1-4734-bd67-71fa0acbe493"/>
    <ds:schemaRef ds:uri="06aa1331-f5f7-4ea2-9e72-1afc81ae4f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4769</TotalTime>
  <Words>389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Lato</vt:lpstr>
      <vt:lpstr>Open Sans</vt:lpstr>
      <vt:lpstr>Wingdings</vt:lpstr>
      <vt:lpstr>ICS_C&amp;P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Ramanda Galang Bryantama</dc:creator>
  <cp:lastModifiedBy>Karen Cox</cp:lastModifiedBy>
  <cp:revision>94</cp:revision>
  <dcterms:created xsi:type="dcterms:W3CDTF">2019-08-12T03:52:24Z</dcterms:created>
  <dcterms:modified xsi:type="dcterms:W3CDTF">2023-09-19T09:08:29Z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0x010100B852BF43768CEB469333ADCA25C1656F</vt:lpwstr>
  </property>
</Properties>
</file>