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g, Man Hin" initials="KMH" lastIdx="1" clrIdx="0">
    <p:extLst>
      <p:ext uri="{19B8F6BF-5375-455C-9EA6-DF929625EA0E}">
        <p15:presenceInfo xmlns:p15="http://schemas.microsoft.com/office/powerpoint/2012/main" userId="S-1-5-21-1910904491-752818244-1435325219-2206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C741"/>
    <a:srgbClr val="FEE4A4"/>
    <a:srgbClr val="FDC123"/>
    <a:srgbClr val="66CCFF"/>
    <a:srgbClr val="5D1F60"/>
    <a:srgbClr val="5F1F5A"/>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91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072208-BADA-4D50-95C9-04D9EFC8563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33519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072208-BADA-4D50-95C9-04D9EFC8563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359615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072208-BADA-4D50-95C9-04D9EFC8563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148340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072208-BADA-4D50-95C9-04D9EFC8563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398433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072208-BADA-4D50-95C9-04D9EFC8563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95622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072208-BADA-4D50-95C9-04D9EFC85639}"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37440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072208-BADA-4D50-95C9-04D9EFC85639}" type="datetimeFigureOut">
              <a:rPr lang="en-GB" smtClean="0"/>
              <a:t>31/01/2023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243353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072208-BADA-4D50-95C9-04D9EFC85639}" type="datetimeFigureOut">
              <a:rPr lang="en-GB" smtClean="0"/>
              <a:t>31/01/2023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159229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72208-BADA-4D50-95C9-04D9EFC85639}" type="datetimeFigureOut">
              <a:rPr lang="en-GB" smtClean="0"/>
              <a:t>31/01/2023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44217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072208-BADA-4D50-95C9-04D9EFC85639}"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90820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072208-BADA-4D50-95C9-04D9EFC85639}"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D0765B-4DBD-41D4-B430-6A9EB8E9694E}" type="slidenum">
              <a:rPr lang="en-GB" smtClean="0"/>
              <a:t>‹#›</a:t>
            </a:fld>
            <a:endParaRPr lang="en-GB"/>
          </a:p>
        </p:txBody>
      </p:sp>
    </p:spTree>
    <p:extLst>
      <p:ext uri="{BB962C8B-B14F-4D97-AF65-F5344CB8AC3E}">
        <p14:creationId xmlns:p14="http://schemas.microsoft.com/office/powerpoint/2010/main" val="466439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72208-BADA-4D50-95C9-04D9EFC85639}" type="datetimeFigureOut">
              <a:rPr lang="en-GB" smtClean="0"/>
              <a:t>31/01/2023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0765B-4DBD-41D4-B430-6A9EB8E9694E}" type="slidenum">
              <a:rPr lang="en-GB" smtClean="0"/>
              <a:t>‹#›</a:t>
            </a:fld>
            <a:endParaRPr lang="en-GB"/>
          </a:p>
        </p:txBody>
      </p:sp>
    </p:spTree>
    <p:extLst>
      <p:ext uri="{BB962C8B-B14F-4D97-AF65-F5344CB8AC3E}">
        <p14:creationId xmlns:p14="http://schemas.microsoft.com/office/powerpoint/2010/main" val="2700195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D1F60"/>
        </a:solidFill>
        <a:effectLst/>
      </p:bgPr>
    </p:bg>
    <p:spTree>
      <p:nvGrpSpPr>
        <p:cNvPr id="1" name=""/>
        <p:cNvGrpSpPr/>
        <p:nvPr/>
      </p:nvGrpSpPr>
      <p:grpSpPr>
        <a:xfrm>
          <a:off x="0" y="0"/>
          <a:ext cx="0" cy="0"/>
          <a:chOff x="0" y="0"/>
          <a:chExt cx="0" cy="0"/>
        </a:xfrm>
      </p:grpSpPr>
      <p:sp>
        <p:nvSpPr>
          <p:cNvPr id="4" name="Flowchart: Alternate Process 3"/>
          <p:cNvSpPr/>
          <p:nvPr/>
        </p:nvSpPr>
        <p:spPr>
          <a:xfrm>
            <a:off x="40754" y="2443942"/>
            <a:ext cx="12086491" cy="2242357"/>
          </a:xfrm>
          <a:prstGeom prst="flowChartAlternateProcess">
            <a:avLst/>
          </a:prstGeom>
          <a:noFill/>
          <a:ln w="44450" cmpd="sng">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spc="300" dirty="0">
                <a:latin typeface="Corbel" panose="020B0503020204020204" pitchFamily="34" charset="0"/>
                <a:cs typeface="Calibri Light" panose="020F0302020204030204" pitchFamily="34" charset="0"/>
              </a:rPr>
              <a:t>Some medications can have significant interactions with smoking, including if you stop or switch to e-cigarettes.  </a:t>
            </a:r>
          </a:p>
          <a:p>
            <a:pPr algn="ctr"/>
            <a:r>
              <a:rPr lang="en-GB" sz="2400" spc="300" dirty="0">
                <a:solidFill>
                  <a:schemeClr val="accent4">
                    <a:lumMod val="60000"/>
                    <a:lumOff val="40000"/>
                  </a:schemeClr>
                </a:solidFill>
                <a:latin typeface="Corbel" panose="020B0503020204020204" pitchFamily="34" charset="0"/>
                <a:cs typeface="Calibri Light" panose="020F0302020204030204" pitchFamily="34" charset="0"/>
              </a:rPr>
              <a:t>Let your doctors and pharmacists know what medication you are currently taking, and more importantly, if your smoking habits change as some medications might become less effective or toxic and will require changes! </a:t>
            </a:r>
          </a:p>
        </p:txBody>
      </p:sp>
      <p:pic>
        <p:nvPicPr>
          <p:cNvPr id="10" name="Picture 9"/>
          <p:cNvPicPr>
            <a:picLocks noChangeAspect="1"/>
          </p:cNvPicPr>
          <p:nvPr/>
        </p:nvPicPr>
        <p:blipFill rotWithShape="1">
          <a:blip r:embed="rId2"/>
          <a:srcRect l="18609" t="26012" r="69083" b="42738"/>
          <a:stretch/>
        </p:blipFill>
        <p:spPr>
          <a:xfrm>
            <a:off x="105509" y="5945881"/>
            <a:ext cx="808892" cy="821532"/>
          </a:xfrm>
          <a:prstGeom prst="rect">
            <a:avLst/>
          </a:prstGeom>
        </p:spPr>
      </p:pic>
      <p:sp>
        <p:nvSpPr>
          <p:cNvPr id="11" name="TextBox 10"/>
          <p:cNvSpPr txBox="1"/>
          <p:nvPr/>
        </p:nvSpPr>
        <p:spPr>
          <a:xfrm>
            <a:off x="914401" y="6027003"/>
            <a:ext cx="6934199" cy="830997"/>
          </a:xfrm>
          <a:prstGeom prst="rect">
            <a:avLst/>
          </a:prstGeom>
          <a:noFill/>
        </p:spPr>
        <p:txBody>
          <a:bodyPr wrap="square" rtlCol="0">
            <a:spAutoFit/>
          </a:bodyPr>
          <a:lstStyle/>
          <a:p>
            <a:r>
              <a:rPr lang="en-GB" sz="1600" dirty="0" smtClean="0">
                <a:solidFill>
                  <a:schemeClr val="bg1"/>
                </a:solidFill>
                <a:latin typeface="Bahnschrift SemiLight" panose="020B0502040204020203" pitchFamily="34" charset="0"/>
                <a:cs typeface="MV Boli" panose="02000500030200090000" pitchFamily="2" charset="0"/>
              </a:rPr>
              <a:t>Scan this for more information</a:t>
            </a:r>
          </a:p>
          <a:p>
            <a:endParaRPr lang="en-GB" sz="1600" dirty="0" smtClean="0">
              <a:solidFill>
                <a:schemeClr val="bg1"/>
              </a:solidFill>
              <a:latin typeface="Bahnschrift SemiLight" panose="020B0502040204020203" pitchFamily="34" charset="0"/>
              <a:cs typeface="MV Boli" panose="02000500030200090000" pitchFamily="2" charset="0"/>
            </a:endParaRPr>
          </a:p>
          <a:p>
            <a:r>
              <a:rPr lang="en-GB" sz="1600" dirty="0" smtClean="0">
                <a:solidFill>
                  <a:schemeClr val="bg1"/>
                </a:solidFill>
                <a:latin typeface="Bahnschrift SemiLight" panose="020B0502040204020203" pitchFamily="34" charset="0"/>
                <a:cs typeface="MV Boli" panose="02000500030200090000" pitchFamily="2" charset="0"/>
              </a:rPr>
              <a:t>Prepared by Pharmacy Medicines Governance – November 2021 </a:t>
            </a:r>
          </a:p>
        </p:txBody>
      </p:sp>
      <p:sp>
        <p:nvSpPr>
          <p:cNvPr id="18" name="Rounded Rectangle 17"/>
          <p:cNvSpPr/>
          <p:nvPr/>
        </p:nvSpPr>
        <p:spPr>
          <a:xfrm>
            <a:off x="0" y="901700"/>
            <a:ext cx="12168000" cy="8128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C000"/>
                </a:solidFill>
                <a:effectLst>
                  <a:outerShdw blurRad="38100" dist="38100" dir="2700000" algn="tl">
                    <a:srgbClr val="000000">
                      <a:alpha val="43137"/>
                    </a:srgbClr>
                  </a:outerShdw>
                </a:effectLst>
                <a:latin typeface="Ink Free" panose="03080402000500000000" pitchFamily="66" charset="0"/>
              </a:rPr>
              <a:t>Before Quitting or Starting to Smoke </a:t>
            </a:r>
          </a:p>
          <a:p>
            <a:pPr algn="ctr"/>
            <a:r>
              <a:rPr lang="en-GB" sz="5400" b="1" dirty="0" smtClean="0">
                <a:solidFill>
                  <a:srgbClr val="FFC000"/>
                </a:solidFill>
                <a:effectLst>
                  <a:outerShdw blurRad="38100" dist="38100" dir="2700000" algn="tl">
                    <a:srgbClr val="000000">
                      <a:alpha val="43137"/>
                    </a:srgbClr>
                  </a:outerShdw>
                </a:effectLst>
                <a:latin typeface="Ink Free" panose="03080402000500000000" pitchFamily="66" charset="0"/>
              </a:rPr>
              <a:t>or even Switching to an E-cigarette consider Medicine Interactions</a:t>
            </a:r>
            <a:endParaRPr lang="en-GB" sz="5400" b="1" dirty="0">
              <a:solidFill>
                <a:srgbClr val="FFC000"/>
              </a:solidFill>
              <a:effectLst>
                <a:outerShdw blurRad="38100" dist="38100" dir="2700000" algn="tl">
                  <a:srgbClr val="000000">
                    <a:alpha val="43137"/>
                  </a:srgbClr>
                </a:outerShdw>
              </a:effectLst>
              <a:latin typeface="Ink Free" panose="03080402000500000000" pitchFamily="66" charset="0"/>
            </a:endParaRPr>
          </a:p>
        </p:txBody>
      </p:sp>
      <p:pic>
        <p:nvPicPr>
          <p:cNvPr id="27" name="Picture 26"/>
          <p:cNvPicPr>
            <a:picLocks noChangeAspect="1"/>
          </p:cNvPicPr>
          <p:nvPr/>
        </p:nvPicPr>
        <p:blipFill rotWithShape="1">
          <a:blip r:embed="rId3"/>
          <a:srcRect l="8977" t="21491" r="58159" b="16804"/>
          <a:stretch/>
        </p:blipFill>
        <p:spPr>
          <a:xfrm>
            <a:off x="7304274" y="4686300"/>
            <a:ext cx="3236726" cy="1924347"/>
          </a:xfrm>
          <a:prstGeom prst="rect">
            <a:avLst/>
          </a:prstGeom>
        </p:spPr>
      </p:pic>
      <p:pic>
        <p:nvPicPr>
          <p:cNvPr id="1027" name="Picture 1" descr="http://pchsps01:50735/CorporateSupport/Communications/Documents/NHS%20logo%20-%20right%20aligned%20-%20colour%20small%20for%20letterhe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9709" y="6226343"/>
            <a:ext cx="1181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199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224</TotalTime>
  <Words>82</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Bahnschrift SemiLight</vt:lpstr>
      <vt:lpstr>Calibri</vt:lpstr>
      <vt:lpstr>Calibri Light</vt:lpstr>
      <vt:lpstr>Corbel</vt:lpstr>
      <vt:lpstr>Ink Free</vt:lpstr>
      <vt:lpstr>MV Boli</vt:lpstr>
      <vt:lpstr>Office Theme</vt:lpstr>
      <vt:lpstr>PowerPoint Presentation</vt:lpstr>
    </vt:vector>
  </TitlesOfParts>
  <Company>North West Anglia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Smoking Cessation: Possible Drug Interactions</dc:title>
  <dc:creator>KONG, Man Hin</dc:creator>
  <cp:lastModifiedBy>Lunn-Gray, Sharon</cp:lastModifiedBy>
  <cp:revision>32</cp:revision>
  <dcterms:created xsi:type="dcterms:W3CDTF">2021-11-03T10:43:12Z</dcterms:created>
  <dcterms:modified xsi:type="dcterms:W3CDTF">2023-01-31T14:52:35Z</dcterms:modified>
</cp:coreProperties>
</file>